
<file path=[Content_Types].xml><?xml version="1.0" encoding="utf-8"?>
<Types xmlns="http://schemas.openxmlformats.org/package/2006/content-types">
  <Default Extension="bin" ContentType="audio/unknown"/>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3"/>
  </p:sldMasterIdLst>
  <p:notesMasterIdLst>
    <p:notesMasterId r:id="rId62"/>
  </p:notesMasterIdLst>
  <p:handoutMasterIdLst>
    <p:handoutMasterId r:id="rId63"/>
  </p:handoutMasterIdLst>
  <p:sldIdLst>
    <p:sldId id="399" r:id="rId4"/>
    <p:sldId id="400" r:id="rId5"/>
    <p:sldId id="380" r:id="rId6"/>
    <p:sldId id="465" r:id="rId7"/>
    <p:sldId id="463" r:id="rId8"/>
    <p:sldId id="453" r:id="rId9"/>
    <p:sldId id="386" r:id="rId10"/>
    <p:sldId id="401" r:id="rId11"/>
    <p:sldId id="263" r:id="rId12"/>
    <p:sldId id="388" r:id="rId13"/>
    <p:sldId id="389" r:id="rId14"/>
    <p:sldId id="374" r:id="rId15"/>
    <p:sldId id="357" r:id="rId16"/>
    <p:sldId id="402" r:id="rId17"/>
    <p:sldId id="403" r:id="rId18"/>
    <p:sldId id="404" r:id="rId19"/>
    <p:sldId id="392" r:id="rId20"/>
    <p:sldId id="393" r:id="rId21"/>
    <p:sldId id="394" r:id="rId22"/>
    <p:sldId id="405" r:id="rId23"/>
    <p:sldId id="406" r:id="rId24"/>
    <p:sldId id="412" r:id="rId25"/>
    <p:sldId id="413" r:id="rId26"/>
    <p:sldId id="414" r:id="rId27"/>
    <p:sldId id="411" r:id="rId28"/>
    <p:sldId id="416" r:id="rId29"/>
    <p:sldId id="417" r:id="rId30"/>
    <p:sldId id="395" r:id="rId31"/>
    <p:sldId id="419" r:id="rId32"/>
    <p:sldId id="420" r:id="rId33"/>
    <p:sldId id="421" r:id="rId34"/>
    <p:sldId id="422" r:id="rId35"/>
    <p:sldId id="455" r:id="rId36"/>
    <p:sldId id="456" r:id="rId37"/>
    <p:sldId id="457" r:id="rId38"/>
    <p:sldId id="424" r:id="rId39"/>
    <p:sldId id="425" r:id="rId40"/>
    <p:sldId id="426" r:id="rId41"/>
    <p:sldId id="432" r:id="rId42"/>
    <p:sldId id="430" r:id="rId43"/>
    <p:sldId id="431" r:id="rId44"/>
    <p:sldId id="459" r:id="rId45"/>
    <p:sldId id="428" r:id="rId46"/>
    <p:sldId id="429" r:id="rId47"/>
    <p:sldId id="460" r:id="rId48"/>
    <p:sldId id="433" r:id="rId49"/>
    <p:sldId id="434" r:id="rId50"/>
    <p:sldId id="435" r:id="rId51"/>
    <p:sldId id="440" r:id="rId52"/>
    <p:sldId id="464" r:id="rId53"/>
    <p:sldId id="461" r:id="rId54"/>
    <p:sldId id="439" r:id="rId55"/>
    <p:sldId id="462" r:id="rId56"/>
    <p:sldId id="444" r:id="rId57"/>
    <p:sldId id="446" r:id="rId58"/>
    <p:sldId id="447" r:id="rId59"/>
    <p:sldId id="449" r:id="rId60"/>
    <p:sldId id="450"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A8F43D32-4781-0B43-B5BF-E5055CB1E420}">
          <p14:sldIdLst>
            <p14:sldId id="399"/>
          </p14:sldIdLst>
        </p14:section>
        <p14:section name="Facilitator Instructions" id="{A3EC8CF2-1175-D749-9C23-CF803EBDA61D}">
          <p14:sldIdLst>
            <p14:sldId id="400"/>
            <p14:sldId id="380"/>
            <p14:sldId id="465"/>
          </p14:sldIdLst>
        </p14:section>
        <p14:section name="00 Welcome" id="{08CB05BA-A26B-6543-B222-3B2998AE9AB2}">
          <p14:sldIdLst>
            <p14:sldId id="463"/>
            <p14:sldId id="453"/>
            <p14:sldId id="386"/>
            <p14:sldId id="401"/>
            <p14:sldId id="263"/>
            <p14:sldId id="388"/>
            <p14:sldId id="389"/>
          </p14:sldIdLst>
        </p14:section>
        <p14:section name="01 Deconstructing a Case Study" id="{545F48A4-B4C3-1140-999E-E31B097F95C4}">
          <p14:sldIdLst>
            <p14:sldId id="374"/>
            <p14:sldId id="357"/>
          </p14:sldIdLst>
        </p14:section>
        <p14:section name="02 Demystifying Power Relations" id="{3CABC63D-E411-BB4D-A711-663F7FCE2CCD}">
          <p14:sldIdLst>
            <p14:sldId id="402"/>
            <p14:sldId id="403"/>
            <p14:sldId id="404"/>
            <p14:sldId id="392"/>
            <p14:sldId id="393"/>
            <p14:sldId id="394"/>
          </p14:sldIdLst>
        </p14:section>
        <p14:section name="03 Defining Sexual Misconduct" id="{086BA104-E224-D446-B07A-C536E53864F9}">
          <p14:sldIdLst>
            <p14:sldId id="405"/>
            <p14:sldId id="406"/>
            <p14:sldId id="412"/>
            <p14:sldId id="413"/>
            <p14:sldId id="414"/>
            <p14:sldId id="411"/>
            <p14:sldId id="416"/>
            <p14:sldId id="417"/>
            <p14:sldId id="395"/>
          </p14:sldIdLst>
        </p14:section>
        <p14:section name="04 Leading by Example" id="{747AB232-AFFA-264C-8F2E-E2407BC6DCE2}">
          <p14:sldIdLst>
            <p14:sldId id="419"/>
            <p14:sldId id="420"/>
            <p14:sldId id="421"/>
            <p14:sldId id="422"/>
            <p14:sldId id="455"/>
            <p14:sldId id="456"/>
            <p14:sldId id="457"/>
            <p14:sldId id="424"/>
            <p14:sldId id="425"/>
          </p14:sldIdLst>
        </p14:section>
        <p14:section name="05 Through the Victim's Eyes" id="{49585D00-3928-AA44-81CE-7CF93656CF2C}">
          <p14:sldIdLst>
            <p14:sldId id="426"/>
            <p14:sldId id="432"/>
            <p14:sldId id="430"/>
            <p14:sldId id="431"/>
            <p14:sldId id="459"/>
            <p14:sldId id="428"/>
            <p14:sldId id="429"/>
            <p14:sldId id="460"/>
            <p14:sldId id="433"/>
          </p14:sldIdLst>
        </p14:section>
        <p14:section name="06 Reporting Allegations" id="{690C6478-A610-164B-B050-BDFDE85557ED}">
          <p14:sldIdLst>
            <p14:sldId id="434"/>
            <p14:sldId id="435"/>
            <p14:sldId id="440"/>
            <p14:sldId id="464"/>
            <p14:sldId id="461"/>
            <p14:sldId id="439"/>
            <p14:sldId id="462"/>
            <p14:sldId id="444"/>
          </p14:sldIdLst>
        </p14:section>
        <p14:section name="07 Wrap-Up" id="{C290941C-97DF-5248-821D-F687A3EAE7FE}">
          <p14:sldIdLst>
            <p14:sldId id="446"/>
            <p14:sldId id="447"/>
            <p14:sldId id="449"/>
            <p14:sldId id="450"/>
          </p14:sldIdLst>
        </p14:section>
      </p14:sectionLst>
    </p:ext>
    <p:ext uri="{EFAFB233-063F-42B5-8137-9DF3F51BA10A}">
      <p15:sldGuideLst xmlns:p15="http://schemas.microsoft.com/office/powerpoint/2012/main">
        <p15:guide id="1" orient="horz" pos="2115" userDrawn="1">
          <p15:clr>
            <a:srgbClr val="A4A3A4"/>
          </p15:clr>
        </p15:guide>
        <p15:guide id="2" pos="751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E-ANTOINE Sophia" initials="PS" lastIdx="10" clrIdx="0"/>
  <p:cmAuthor id="2" name="SUTER Theodora" initials="ST" lastIdx="2" clrIdx="1"/>
  <p:cmAuthor id="3" name="Guest User" initials="GU"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8AB3"/>
    <a:srgbClr val="CA6F16"/>
    <a:srgbClr val="006CB6"/>
    <a:srgbClr val="D7D7D7"/>
    <a:srgbClr val="E0E0E0"/>
    <a:srgbClr val="000000"/>
    <a:srgbClr val="B2E4F4"/>
    <a:srgbClr val="5BC6E8"/>
    <a:srgbClr val="660066"/>
    <a:srgbClr val="3BA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61491"/>
  </p:normalViewPr>
  <p:slideViewPr>
    <p:cSldViewPr snapToGrid="0">
      <p:cViewPr varScale="1">
        <p:scale>
          <a:sx n="44" d="100"/>
          <a:sy n="44" d="100"/>
        </p:scale>
        <p:origin x="1848" y="30"/>
      </p:cViewPr>
      <p:guideLst>
        <p:guide orient="horz" pos="2115"/>
        <p:guide pos="7514"/>
      </p:guideLst>
    </p:cSldViewPr>
  </p:slideViewPr>
  <p:notesTextViewPr>
    <p:cViewPr>
      <p:scale>
        <a:sx n="1" d="1"/>
        <a:sy n="1" d="1"/>
      </p:scale>
      <p:origin x="0" y="0"/>
    </p:cViewPr>
  </p:notesTextViewPr>
  <p:notesViewPr>
    <p:cSldViewPr snapToGrid="0">
      <p:cViewPr>
        <p:scale>
          <a:sx n="77" d="100"/>
          <a:sy n="77" d="100"/>
        </p:scale>
        <p:origin x="3984" y="-138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A05FD05-50D9-5B46-B3F6-BCB9AD8942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CFD0897-C041-C642-A773-E5AB397C91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69DF7-A8CF-2C41-8436-128D808794EF}" type="datetimeFigureOut">
              <a:t>11/05/2020</a:t>
            </a:fld>
            <a:endParaRPr lang="fr-FR"/>
          </a:p>
        </p:txBody>
      </p:sp>
      <p:sp>
        <p:nvSpPr>
          <p:cNvPr id="4" name="Espace réservé du pied de page 3">
            <a:extLst>
              <a:ext uri="{FF2B5EF4-FFF2-40B4-BE49-F238E27FC236}">
                <a16:creationId xmlns:a16="http://schemas.microsoft.com/office/drawing/2014/main" id="{EF51EF8D-4ECB-364B-9D33-8561BB7F02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7FA0191-7A87-BA4D-8BE8-E64A5B4E47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2ED1B4-957A-E942-90BB-1C032EDD4530}" type="slidenum">
              <a:t>‹#›</a:t>
            </a:fld>
            <a:endParaRPr lang="fr-FR"/>
          </a:p>
        </p:txBody>
      </p:sp>
    </p:spTree>
    <p:extLst>
      <p:ext uri="{BB962C8B-B14F-4D97-AF65-F5344CB8AC3E}">
        <p14:creationId xmlns:p14="http://schemas.microsoft.com/office/powerpoint/2010/main" val="3705903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596A069E-5EF4-4FB9-BE03-E41CEB017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9" name="Slide Image Placeholder 8">
            <a:extLst>
              <a:ext uri="{FF2B5EF4-FFF2-40B4-BE49-F238E27FC236}">
                <a16:creationId xmlns:a16="http://schemas.microsoft.com/office/drawing/2014/main" id="{686CA473-2AB9-48A4-B052-0C394FB2ACC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11" name="Slide Number Placeholder 10">
            <a:extLst>
              <a:ext uri="{FF2B5EF4-FFF2-40B4-BE49-F238E27FC236}">
                <a16:creationId xmlns:a16="http://schemas.microsoft.com/office/drawing/2014/main" id="{E81F1624-B4C1-4516-9E75-F7420AE3B9A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5AFC8-948B-44E9-9021-FF2AAC86925E}" type="slidenum">
              <a:rPr lang="en-CA" smtClean="0"/>
              <a:t>‹#›</a:t>
            </a:fld>
            <a:endParaRPr lang="en-CA"/>
          </a:p>
        </p:txBody>
      </p:sp>
      <p:sp>
        <p:nvSpPr>
          <p:cNvPr id="12" name="Notes Placeholder 11">
            <a:extLst>
              <a:ext uri="{FF2B5EF4-FFF2-40B4-BE49-F238E27FC236}">
                <a16:creationId xmlns:a16="http://schemas.microsoft.com/office/drawing/2014/main" id="{D0D6474D-A12A-44F3-AD9A-0F6BED0A52A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Date Placeholder 12">
            <a:extLst>
              <a:ext uri="{FF2B5EF4-FFF2-40B4-BE49-F238E27FC236}">
                <a16:creationId xmlns:a16="http://schemas.microsoft.com/office/drawing/2014/main" id="{6291F54B-2364-4564-A3CC-923A497EB73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D5F3D-0299-4074-9721-62D0F2BB4C1C}" type="datetimeFigureOut">
              <a:rPr lang="en-CA" smtClean="0"/>
              <a:t>2020-05-11</a:t>
            </a:fld>
            <a:endParaRPr lang="en-CA"/>
          </a:p>
        </p:txBody>
      </p:sp>
    </p:spTree>
    <p:extLst>
      <p:ext uri="{BB962C8B-B14F-4D97-AF65-F5344CB8AC3E}">
        <p14:creationId xmlns:p14="http://schemas.microsoft.com/office/powerpoint/2010/main" val="1318729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teragencystandingcommittee.org/iasc-training"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image" Target="../media/image9.png"/><Relationship Id="rId4" Type="http://schemas.openxmlformats.org/officeDocument/2006/relationships/hyperlink" Target="mailto:iasccorrespondence@un.or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MYEAQG62pYA"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image" Target="../media/image9.png"/><Relationship Id="rId5" Type="http://schemas.openxmlformats.org/officeDocument/2006/relationships/hyperlink" Target="https://www.youtube.com/watch?v=ubNF9QNEQLA" TargetMode="External"/><Relationship Id="rId4" Type="http://schemas.openxmlformats.org/officeDocument/2006/relationships/hyperlink" Target="https://www.youtube.com/watch?v=xNSgmm9FX2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65D126-7C99-A742-94B9-8593596AC713}"/>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073150" y="714375"/>
            <a:ext cx="4657725" cy="2619375"/>
          </a:xfrm>
          <a:prstGeom prst="rect">
            <a:avLst/>
          </a:prstGeom>
        </p:spPr>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en-CA" smtClean="0"/>
              <a:t>1</a:t>
            </a:fld>
            <a:endParaRPr lang="en-CA"/>
          </a:p>
        </p:txBody>
      </p:sp>
      <p:sp>
        <p:nvSpPr>
          <p:cNvPr id="5" name="Rectangle 4">
            <a:extLst>
              <a:ext uri="{FF2B5EF4-FFF2-40B4-BE49-F238E27FC236}">
                <a16:creationId xmlns:a16="http://schemas.microsoft.com/office/drawing/2014/main" id="{A699AD78-ED74-8A4D-8DF9-3B058F044255}"/>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7A944EDA-F9E4-CD46-BE8A-C8163DD4D3FD}"/>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E3608410-508E-454A-969C-69F3577F7788}"/>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3" name="Notes Placeholder 2">
            <a:extLst>
              <a:ext uri="{FF2B5EF4-FFF2-40B4-BE49-F238E27FC236}">
                <a16:creationId xmlns:a16="http://schemas.microsoft.com/office/drawing/2014/main" id="{EE0FA875-8DD3-44E2-9653-427560630BFD}"/>
              </a:ext>
            </a:extLst>
          </p:cNvPr>
          <p:cNvSpPr>
            <a:spLocks noGrp="1"/>
          </p:cNvSpPr>
          <p:nvPr>
            <p:ph type="body" idx="1"/>
          </p:nvPr>
        </p:nvSpPr>
        <p:spPr>
          <a:xfrm>
            <a:off x="685800" y="3705225"/>
            <a:ext cx="5486400" cy="4295775"/>
          </a:xfrm>
        </p:spPr>
        <p:txBody>
          <a:bodyPr/>
          <a:lstStyle/>
          <a:p>
            <a:r>
              <a:rPr kumimoji="0" lang="en-US" sz="1200" b="1" i="0" u="sng" strike="noStrike" kern="1200" cap="none" spc="0" normalizeH="0" baseline="0" noProof="0" dirty="0">
                <a:ln>
                  <a:noFill/>
                </a:ln>
                <a:solidFill>
                  <a:prstClr val="black"/>
                </a:solidFill>
                <a:effectLst/>
                <a:uLnTx/>
                <a:uFillTx/>
                <a:latin typeface="+mn-lt"/>
                <a:ea typeface="+mn-ea"/>
                <a:cs typeface="+mn-cs"/>
              </a:rPr>
              <a:t>FACILITATOR NOTES:</a:t>
            </a:r>
          </a:p>
          <a:p>
            <a:r>
              <a:rPr lang="en-US" b="1" i="0" u="none" dirty="0"/>
              <a:t>The training and resources are hosted on the following website https://interagencystandingcommittee.org/</a:t>
            </a:r>
            <a:r>
              <a:rPr lang="en-US" b="1" i="0" u="none" dirty="0">
                <a:solidFill>
                  <a:srgbClr val="006CB6"/>
                </a:solidFill>
              </a:rPr>
              <a:t>iasc-training </a:t>
            </a:r>
            <a:endParaRPr kumimoji="0" lang="en-US" sz="1200" b="1" i="0" u="sng" strike="noStrike" kern="1200" cap="none" spc="0" normalizeH="0" baseline="0" noProof="0" dirty="0">
              <a:ln>
                <a:noFill/>
              </a:ln>
              <a:solidFill>
                <a:prstClr val="black"/>
              </a:solidFill>
              <a:effectLst/>
              <a:uLnTx/>
              <a:uFillTx/>
              <a:latin typeface="+mn-lt"/>
              <a:ea typeface="+mn-ea"/>
              <a:cs typeface="+mn-cs"/>
            </a:endParaRPr>
          </a:p>
          <a:p>
            <a:endParaRPr lang="en-GB" dirty="0"/>
          </a:p>
        </p:txBody>
      </p:sp>
    </p:spTree>
    <p:extLst>
      <p:ext uri="{BB962C8B-B14F-4D97-AF65-F5344CB8AC3E}">
        <p14:creationId xmlns:p14="http://schemas.microsoft.com/office/powerpoint/2010/main" val="4067832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481400"/>
            <a:ext cx="4763069" cy="5504104"/>
          </a:xfrm>
        </p:spPr>
        <p:txBody>
          <a:bodyPr/>
          <a:lstStyle/>
          <a:p>
            <a:pPr algn="just"/>
            <a:r>
              <a:rPr lang="en-US" sz="1000" b="1" u="sng" dirty="0"/>
              <a:t>FACILITATOR INSTRUCTIONS</a:t>
            </a:r>
          </a:p>
          <a:p>
            <a:pPr algn="just"/>
            <a:r>
              <a:rPr lang="en-US" sz="1000" dirty="0"/>
              <a:t>Duration: 4 mins</a:t>
            </a:r>
          </a:p>
          <a:p>
            <a:pPr algn="just"/>
            <a:endParaRPr lang="en-US" sz="1000" dirty="0"/>
          </a:p>
          <a:p>
            <a:pPr marL="228600" indent="-228600" algn="just">
              <a:buFont typeface="+mj-lt"/>
              <a:buAutoNum type="arabicPeriod"/>
            </a:pPr>
            <a:r>
              <a:rPr lang="en-US" sz="1000" b="1" dirty="0"/>
              <a:t>Explain the general reason why everyone is here today, emphasizing that:</a:t>
            </a:r>
          </a:p>
          <a:p>
            <a:pPr marL="628650" lvl="1" indent="-171450" algn="just">
              <a:buFont typeface="Arial" panose="020B0604020202020204" pitchFamily="34" charset="0"/>
              <a:buChar char="•"/>
            </a:pPr>
            <a:r>
              <a:rPr lang="en-US" sz="1000" dirty="0"/>
              <a:t>We recognize that fully eradicating (ending) sexual misconduct is very difficult to do.</a:t>
            </a:r>
          </a:p>
          <a:p>
            <a:pPr marL="628650" lvl="1" indent="-171450" algn="just">
              <a:buFont typeface="Arial" panose="020B0604020202020204" pitchFamily="34" charset="0"/>
              <a:buChar char="•"/>
            </a:pPr>
            <a:r>
              <a:rPr lang="en-US" sz="1000" dirty="0"/>
              <a:t>In the meanwhile, we must focus on creating an environment that supports prevention and that minimizes harm to the victim when sexual misconduct does occur.</a:t>
            </a:r>
          </a:p>
          <a:p>
            <a:pPr lvl="1" algn="just"/>
            <a:endParaRPr lang="en-US" sz="1000" dirty="0"/>
          </a:p>
          <a:p>
            <a:pPr marL="228600" indent="-228600" algn="just">
              <a:buFont typeface="+mj-lt"/>
              <a:buAutoNum type="arabicPeriod"/>
            </a:pPr>
            <a:r>
              <a:rPr lang="en-US" sz="1000" b="1" dirty="0"/>
              <a:t>Explain the specific reasons why everyone is here today.</a:t>
            </a:r>
          </a:p>
          <a:p>
            <a:pPr marL="628650" lvl="1" indent="-171450" algn="just">
              <a:buFont typeface="Arial" panose="020B0604020202020204" pitchFamily="34" charset="0"/>
              <a:buChar char="•"/>
            </a:pPr>
            <a:r>
              <a:rPr lang="en-US" sz="1000" dirty="0"/>
              <a:t>CLICK to reveal each reason and read them out loud.</a:t>
            </a:r>
          </a:p>
          <a:p>
            <a:pPr lvl="1" algn="just"/>
            <a:endParaRPr lang="en-US" sz="1000" dirty="0"/>
          </a:p>
          <a:p>
            <a:pPr marL="228600" indent="-228600" algn="just">
              <a:buFont typeface="+mj-lt"/>
              <a:buAutoNum type="arabicPeriod"/>
            </a:pPr>
            <a:r>
              <a:rPr lang="en-US" sz="1000" b="1" dirty="0"/>
              <a:t>Briefly explain the history and purpose of this training.</a:t>
            </a:r>
          </a:p>
          <a:p>
            <a:pPr marL="628650" lvl="1" indent="-171450" algn="just">
              <a:buFont typeface="Arial" panose="020B0604020202020204" pitchFamily="34" charset="0"/>
              <a:buChar char="•"/>
            </a:pPr>
            <a:r>
              <a:rPr lang="en-US" sz="1000" dirty="0"/>
              <a:t>This training was originally developed by IOM, for their own staff and their partners, and the pilots were very successful.</a:t>
            </a:r>
          </a:p>
          <a:p>
            <a:pPr marL="628650" lvl="1" indent="-171450" algn="just">
              <a:buFont typeface="Arial" panose="020B0604020202020204" pitchFamily="34" charset="0"/>
              <a:buChar char="•"/>
            </a:pPr>
            <a:r>
              <a:rPr lang="en-US" sz="1000" dirty="0"/>
              <a:t>Most recently, the training has been adapted for partnering organizations of all UN agencies and NGOs, thanks to a collaborative effort between multiple agencies, including IOM, UNHCR, WFP, UNICEF, NRC and ICVA.</a:t>
            </a:r>
          </a:p>
          <a:p>
            <a:pPr marL="628650" lvl="1" indent="-171450" algn="just">
              <a:buFont typeface="Arial" panose="020B0604020202020204" pitchFamily="34" charset="0"/>
              <a:buChar char="•"/>
            </a:pPr>
            <a:r>
              <a:rPr lang="en-US" sz="1000" dirty="0"/>
              <a:t>This new training has been developed to ensure that one, coherent message about sexual misconduct is delivered </a:t>
            </a:r>
            <a:r>
              <a:rPr lang="en-US" sz="1000" i="1" dirty="0"/>
              <a:t>jointly</a:t>
            </a:r>
            <a:r>
              <a:rPr lang="en-US" sz="1000" dirty="0"/>
              <a:t> to all partnering organizations.</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10</a:t>
            </a:fld>
            <a:endParaRPr lang="en-CA"/>
          </a:p>
        </p:txBody>
      </p:sp>
      <p:sp>
        <p:nvSpPr>
          <p:cNvPr id="5" name="Rectangle 4">
            <a:extLst>
              <a:ext uri="{FF2B5EF4-FFF2-40B4-BE49-F238E27FC236}">
                <a16:creationId xmlns:a16="http://schemas.microsoft.com/office/drawing/2014/main" id="{65A73F03-09FF-BE4F-9C72-CE39FB98A33E}"/>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55FA9553-2926-7B46-B17E-7611573E2258}"/>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ACFC28EF-915A-7349-A9EA-DBFBBC4B1E66}"/>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187F0EF1-8A0D-5C48-B74F-05594DCA1730}"/>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6438"/>
            <a:ext cx="4665662" cy="2624137"/>
          </a:xfrm>
        </p:spPr>
      </p:sp>
    </p:spTree>
    <p:extLst>
      <p:ext uri="{BB962C8B-B14F-4D97-AF65-F5344CB8AC3E}">
        <p14:creationId xmlns:p14="http://schemas.microsoft.com/office/powerpoint/2010/main" val="70793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467544"/>
            <a:ext cx="5148618" cy="853839"/>
          </a:xfrm>
        </p:spPr>
        <p:txBody>
          <a:bodyPr/>
          <a:lstStyle/>
          <a:p>
            <a:r>
              <a:rPr lang="en-US" sz="1000" b="1" u="sng" dirty="0"/>
              <a:t>FACILITATOR INSTRUCTIONS</a:t>
            </a:r>
          </a:p>
          <a:p>
            <a:r>
              <a:rPr lang="en-US" sz="1000" dirty="0"/>
              <a:t>Duration: 3 mins</a:t>
            </a:r>
          </a:p>
          <a:p>
            <a:endParaRPr lang="en-US" sz="1000" dirty="0"/>
          </a:p>
          <a:p>
            <a:pPr marL="228600" indent="-228600">
              <a:buFont typeface="+mj-lt"/>
              <a:buAutoNum type="arabicPeriod"/>
            </a:pPr>
            <a:r>
              <a:rPr lang="en-US" sz="1000" b="1" dirty="0"/>
              <a:t>Briefly describe the topics and activity types that will be explored during the day.</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11</a:t>
            </a:fld>
            <a:endParaRPr lang="en-CA"/>
          </a:p>
        </p:txBody>
      </p:sp>
      <p:sp>
        <p:nvSpPr>
          <p:cNvPr id="5" name="Rectangle 4">
            <a:extLst>
              <a:ext uri="{FF2B5EF4-FFF2-40B4-BE49-F238E27FC236}">
                <a16:creationId xmlns:a16="http://schemas.microsoft.com/office/drawing/2014/main" id="{DE0E7C68-BAD4-284D-BA8A-EC1E4570AC95}"/>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B8A4F61C-17F0-704B-A4AF-F75E676544E9}"/>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D7F58FC1-8F91-B443-A3DF-E45D7EA1F6F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793733D5-4AA2-9C49-9170-3FA1641F9131}"/>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19188" y="709613"/>
            <a:ext cx="4654550" cy="2617787"/>
          </a:xfrm>
        </p:spPr>
      </p:sp>
    </p:spTree>
    <p:extLst>
      <p:ext uri="{BB962C8B-B14F-4D97-AF65-F5344CB8AC3E}">
        <p14:creationId xmlns:p14="http://schemas.microsoft.com/office/powerpoint/2010/main" val="72730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2" y="3481398"/>
            <a:ext cx="4732361" cy="3600450"/>
          </a:xfrm>
          <a:prstGeom prst="rect">
            <a:avLst/>
          </a:prstGeom>
        </p:spPr>
        <p:txBody>
          <a:bodyPr/>
          <a:lstStyle/>
          <a:p>
            <a:pPr algn="just"/>
            <a:r>
              <a:rPr lang="en-US" sz="1000" b="1" u="sng" dirty="0"/>
              <a:t>ACTIVITY GOALS</a:t>
            </a:r>
          </a:p>
          <a:p>
            <a:pPr marL="171450" indent="-171450" algn="just">
              <a:buFont typeface="Arial" panose="020B0604020202020204" pitchFamily="34" charset="0"/>
              <a:buChar char="•"/>
            </a:pPr>
            <a:r>
              <a:rPr lang="en-US" sz="1000" dirty="0"/>
              <a:t>To contextualize the problem of sexual misconduct within a humanitarian aid setting</a:t>
            </a:r>
          </a:p>
          <a:p>
            <a:pPr marL="171450" indent="-171450" algn="just">
              <a:buFont typeface="Arial" panose="020B0604020202020204" pitchFamily="34" charset="0"/>
              <a:buChar char="•"/>
            </a:pPr>
            <a:r>
              <a:rPr lang="en-US" sz="1000" dirty="0"/>
              <a:t>To initiate discussions about the different elements that are linked to sexual misconduct</a:t>
            </a:r>
          </a:p>
          <a:p>
            <a:pPr marL="171450" indent="-171450" algn="just">
              <a:buFont typeface="Arial" panose="020B0604020202020204" pitchFamily="34" charset="0"/>
              <a:buChar char="•"/>
            </a:pPr>
            <a:r>
              <a:rPr lang="en-US" sz="1000" dirty="0"/>
              <a:t>To get the learners to personally, socially and emotionally value the importance of protection from sexual misconduct</a:t>
            </a:r>
          </a:p>
          <a:p>
            <a:pPr marL="0" marR="0" indent="0" algn="just" defTabSz="914400" rtl="0" eaLnBrk="1" fontAlgn="auto" latinLnBrk="0" hangingPunct="1">
              <a:lnSpc>
                <a:spcPct val="100000"/>
              </a:lnSpc>
              <a:spcBef>
                <a:spcPts val="0"/>
              </a:spcBef>
              <a:spcAft>
                <a:spcPts val="0"/>
              </a:spcAft>
              <a:buClrTx/>
              <a:buSzTx/>
              <a:buFontTx/>
              <a:buNone/>
              <a:tabLst/>
              <a:defRPr/>
            </a:pPr>
            <a:endParaRPr lang="en-GB" sz="1000" u="none"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12</a:t>
            </a:fld>
            <a:endParaRPr lang="fr-FR"/>
          </a:p>
        </p:txBody>
      </p:sp>
      <p:sp>
        <p:nvSpPr>
          <p:cNvPr id="6" name="Rectangle 5">
            <a:extLst>
              <a:ext uri="{FF2B5EF4-FFF2-40B4-BE49-F238E27FC236}">
                <a16:creationId xmlns:a16="http://schemas.microsoft.com/office/drawing/2014/main" id="{F850B457-40D2-6149-82A5-43DD7DCA772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A987ACDA-5116-414F-B883-5A355F76CB8A}"/>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4CD23826-72A0-7B49-9639-8E44C4C097F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EE530878-CAE1-8C4B-9136-65F7627C4F81}"/>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144027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2" y="3466923"/>
            <a:ext cx="4732361" cy="3600450"/>
          </a:xfrm>
        </p:spPr>
        <p:txBody>
          <a:bodyPr/>
          <a:lstStyle/>
          <a:p>
            <a:r>
              <a:rPr lang="en-US" sz="1000" b="1" u="sng" dirty="0"/>
              <a:t>FACILITATOR INSTRUCTIONS</a:t>
            </a:r>
          </a:p>
          <a:p>
            <a:r>
              <a:rPr lang="en-US" sz="1000" dirty="0"/>
              <a:t>Duration: 10 mins</a:t>
            </a:r>
          </a:p>
          <a:p>
            <a:endParaRPr lang="en-US" sz="1000" dirty="0"/>
          </a:p>
          <a:p>
            <a:r>
              <a:rPr lang="en-US" sz="1000" b="1" u="sng" dirty="0"/>
              <a:t>OPTION 1 (VIDEO)</a:t>
            </a:r>
          </a:p>
          <a:p>
            <a:endParaRPr lang="en-US" sz="1000" dirty="0"/>
          </a:p>
          <a:p>
            <a:pPr marL="228600" indent="-228600">
              <a:buFont typeface="+mj-lt"/>
              <a:buAutoNum type="arabicPeriod"/>
            </a:pPr>
            <a:r>
              <a:rPr lang="en-US" sz="1000" b="1" dirty="0"/>
              <a:t>Hand out one printed copy of the case study (</a:t>
            </a:r>
            <a:r>
              <a:rPr lang="en-US" sz="1000" b="1" dirty="0">
                <a:solidFill>
                  <a:srgbClr val="4C8AB3"/>
                </a:solidFill>
              </a:rPr>
              <a:t>01_Story_Afrida</a:t>
            </a:r>
            <a:r>
              <a:rPr lang="en-US" sz="1000" b="1" dirty="0"/>
              <a:t>) to each participant.</a:t>
            </a:r>
          </a:p>
          <a:p>
            <a:pPr marL="628650" lvl="1" indent="-171450">
              <a:buFont typeface="Arial" panose="020B0604020202020204" pitchFamily="34" charset="0"/>
              <a:buChar char="•"/>
            </a:pPr>
            <a:r>
              <a:rPr lang="en-US" sz="1000" dirty="0"/>
              <a:t>Explain that they will watch a video of a case study, but the printed document can be used for reference throughout the training. They do not need to read it right away.</a:t>
            </a:r>
          </a:p>
          <a:p>
            <a:pPr lvl="1"/>
            <a:endParaRPr lang="en-US" sz="10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dirty="0"/>
              <a:t>Play the video by clicking on the link on screen. </a:t>
            </a:r>
            <a:r>
              <a:rPr lang="en-US" sz="1000" dirty="0">
                <a:solidFill>
                  <a:srgbClr val="CA6F16"/>
                </a:solidFill>
                <a:latin typeface="Gill Sans Nova Light" panose="020B0302020104020203" pitchFamily="34" charset="0"/>
              </a:rPr>
              <a:t>To ease the screening, click on the arrow and pre-download the video and embed it yourself directly in the training.</a:t>
            </a:r>
            <a:endParaRPr lang="x-none" sz="1000" dirty="0">
              <a:solidFill>
                <a:srgbClr val="CA6F16"/>
              </a:solidFill>
              <a:latin typeface="Gill Sans Nova Light" panose="020B0302020104020203" pitchFamily="34" charset="0"/>
            </a:endParaRPr>
          </a:p>
          <a:p>
            <a:pPr marL="228600" indent="-228600">
              <a:buFont typeface="+mj-lt"/>
              <a:buAutoNum type="arabicPeriod"/>
            </a:pPr>
            <a:endParaRPr lang="en-US" sz="1000" b="1" dirty="0"/>
          </a:p>
          <a:p>
            <a:endParaRPr lang="en-US" sz="1000" dirty="0"/>
          </a:p>
          <a:p>
            <a:r>
              <a:rPr lang="en-US" sz="1000" b="1" u="sng" dirty="0"/>
              <a:t>OPTION 2 (PRINTED)</a:t>
            </a:r>
          </a:p>
          <a:p>
            <a:endParaRPr lang="en-US" sz="1000" dirty="0"/>
          </a:p>
          <a:p>
            <a:pPr marL="228600" indent="-228600">
              <a:buFont typeface="+mj-lt"/>
              <a:buAutoNum type="arabicPeriod"/>
            </a:pPr>
            <a:r>
              <a:rPr lang="en-US" sz="1000" b="1" dirty="0"/>
              <a:t>Hand out one printed copy of the case study (</a:t>
            </a:r>
            <a:r>
              <a:rPr lang="en-US" sz="1000" b="1" dirty="0">
                <a:solidFill>
                  <a:srgbClr val="4C8AB3"/>
                </a:solidFill>
              </a:rPr>
              <a:t>01_Story_Afrida</a:t>
            </a:r>
            <a:r>
              <a:rPr lang="en-US" sz="1000" b="1" dirty="0"/>
              <a:t>) to each participant.</a:t>
            </a:r>
          </a:p>
          <a:p>
            <a:pPr marL="228600" indent="-228600">
              <a:buFont typeface="+mj-lt"/>
              <a:buAutoNum type="arabicPeriod"/>
            </a:pPr>
            <a:endParaRPr lang="en-US" sz="1000" b="1" dirty="0"/>
          </a:p>
          <a:p>
            <a:pPr marL="228600" indent="-228600">
              <a:buFont typeface="+mj-lt"/>
              <a:buAutoNum type="arabicPeriod"/>
            </a:pPr>
            <a:r>
              <a:rPr lang="en-US" sz="1000" b="1" dirty="0"/>
              <a:t>Ask the participants to (individually) read the case study.</a:t>
            </a:r>
          </a:p>
          <a:p>
            <a:pPr marL="628650" lvl="1" indent="-171450">
              <a:buFont typeface="Arial" panose="020B0604020202020204" pitchFamily="34" charset="0"/>
              <a:buChar char="•"/>
            </a:pPr>
            <a:r>
              <a:rPr lang="en-US" sz="1000" dirty="0"/>
              <a:t>Inform them that they have 10 minutes to read the case study.</a:t>
            </a:r>
          </a:p>
          <a:p>
            <a:endParaRPr lang="en-CA" sz="1000" dirty="0"/>
          </a:p>
          <a:p>
            <a:endParaRPr lang="fr-FR" sz="1000" dirty="0"/>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13</a:t>
            </a:fld>
            <a:endParaRPr lang="en-CA"/>
          </a:p>
        </p:txBody>
      </p:sp>
      <p:sp>
        <p:nvSpPr>
          <p:cNvPr id="5" name="Rectangle 4">
            <a:extLst>
              <a:ext uri="{FF2B5EF4-FFF2-40B4-BE49-F238E27FC236}">
                <a16:creationId xmlns:a16="http://schemas.microsoft.com/office/drawing/2014/main" id="{79A52E83-EB6A-AE4E-9BE4-55F4DF83942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983E56B3-A8E2-A34C-8C8F-A221A7AFEF1C}"/>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2EB7716F-8803-3D4C-B4F1-164B4B28CBC3}"/>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8B6323BC-CAA4-AA4A-A83D-AA86BF7612C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19188" y="711200"/>
            <a:ext cx="4654550" cy="2617788"/>
          </a:xfrm>
        </p:spPr>
      </p:sp>
    </p:spTree>
    <p:extLst>
      <p:ext uri="{BB962C8B-B14F-4D97-AF65-F5344CB8AC3E}">
        <p14:creationId xmlns:p14="http://schemas.microsoft.com/office/powerpoint/2010/main" val="2850497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54289" y="3466923"/>
            <a:ext cx="4718714" cy="3600450"/>
          </a:xfrm>
          <a:prstGeom prst="rect">
            <a:avLst/>
          </a:prstGeom>
        </p:spPr>
        <p:txBody>
          <a:bodyPr/>
          <a:lstStyle/>
          <a:p>
            <a:pPr algn="just"/>
            <a:r>
              <a:rPr lang="en-US" sz="1000" b="1" u="sng" dirty="0"/>
              <a:t>ACTIVITY GOALS</a:t>
            </a:r>
          </a:p>
          <a:p>
            <a:pPr marL="171450" indent="-171450" algn="just">
              <a:buFont typeface="Arial" panose="020B0604020202020204" pitchFamily="34" charset="0"/>
              <a:buChar char="•"/>
            </a:pPr>
            <a:r>
              <a:rPr lang="en-US" sz="1000" dirty="0"/>
              <a:t>To contextualize notions of power relations and influence</a:t>
            </a:r>
          </a:p>
          <a:p>
            <a:pPr marL="171450" indent="-171450" algn="just">
              <a:buFont typeface="Arial" panose="020B0604020202020204" pitchFamily="34" charset="0"/>
              <a:buChar char="•"/>
            </a:pPr>
            <a:r>
              <a:rPr lang="en-US" sz="1000" dirty="0"/>
              <a:t>To demonstrate how gender-based stereotypes contribute to maintaining unequal power relations</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14</a:t>
            </a:fld>
            <a:endParaRPr lang="fr-FR"/>
          </a:p>
        </p:txBody>
      </p:sp>
      <p:sp>
        <p:nvSpPr>
          <p:cNvPr id="6" name="Rectangle 5">
            <a:extLst>
              <a:ext uri="{FF2B5EF4-FFF2-40B4-BE49-F238E27FC236}">
                <a16:creationId xmlns:a16="http://schemas.microsoft.com/office/drawing/2014/main" id="{02A46583-15F7-5543-A4E4-38CAC7667963}"/>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C922B8D6-F6B6-5F4F-8D6B-1B9D7469CECE}"/>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5A42BA95-8B31-C54B-BE38-A2D5A42FCEE0}"/>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2903CAF4-412C-E94A-9B1B-37A6DD48072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42688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3" y="3466923"/>
            <a:ext cx="4746010" cy="4238483"/>
          </a:xfrm>
        </p:spPr>
        <p:txBody>
          <a:bodyPr/>
          <a:lstStyle/>
          <a:p>
            <a:pPr algn="just"/>
            <a:r>
              <a:rPr lang="en-US" sz="1000" b="1" u="sng" dirty="0"/>
              <a:t>FACILITATOR INSTRUCTIONS</a:t>
            </a:r>
          </a:p>
          <a:p>
            <a:pPr algn="just"/>
            <a:r>
              <a:rPr lang="en-US" sz="1000" dirty="0"/>
              <a:t>Duration: 10 mins</a:t>
            </a:r>
          </a:p>
          <a:p>
            <a:endParaRPr lang="en-US" sz="1000" dirty="0"/>
          </a:p>
          <a:p>
            <a:pPr marL="228600" lvl="0" indent="-228600">
              <a:buFont typeface="+mj-lt"/>
              <a:buAutoNum type="arabicPeriod"/>
              <a:defRPr/>
            </a:pPr>
            <a:r>
              <a:rPr lang="en-US" sz="1000" b="1" dirty="0"/>
              <a:t>Explain that it is time to use the Case Study Questionnaire (</a:t>
            </a:r>
            <a:r>
              <a:rPr lang="en-US" sz="1000" b="1" dirty="0">
                <a:solidFill>
                  <a:srgbClr val="4C8AB3"/>
                </a:solidFill>
              </a:rPr>
              <a:t>00_CaseStudy_Questionnaire</a:t>
            </a:r>
            <a:r>
              <a:rPr lang="en-US" sz="1000" b="1" dirty="0"/>
              <a:t>) that is on their desk.</a:t>
            </a:r>
          </a:p>
          <a:p>
            <a:pPr marL="228600" lvl="0" indent="-228600" algn="just">
              <a:buFont typeface="+mj-lt"/>
              <a:buAutoNum type="arabicPeriod"/>
              <a:defRPr/>
            </a:pPr>
            <a:endParaRPr lang="en-US" sz="1000" b="1" dirty="0"/>
          </a:p>
          <a:p>
            <a:pPr marL="228600" indent="-228600" algn="just">
              <a:buFont typeface="+mj-lt"/>
              <a:buAutoNum type="arabicPeriod"/>
            </a:pPr>
            <a:r>
              <a:rPr lang="en-US" sz="1000" b="1" dirty="0"/>
              <a:t>Divide the participants into teams of 6-8.</a:t>
            </a:r>
          </a:p>
          <a:p>
            <a:pPr marL="628650" lvl="1" indent="-171450" algn="just">
              <a:buFont typeface="Arial" panose="020B0604020202020204" pitchFamily="34" charset="0"/>
              <a:buChar char="•"/>
            </a:pPr>
            <a:r>
              <a:rPr lang="en-US" sz="1000" dirty="0"/>
              <a:t>Try to include members from different organizations/units/departments in the same team.</a:t>
            </a:r>
          </a:p>
          <a:p>
            <a:pPr marL="628650" lvl="1" indent="-171450" algn="just">
              <a:buFont typeface="Arial" panose="020B0604020202020204" pitchFamily="34" charset="0"/>
              <a:buChar char="•"/>
            </a:pPr>
            <a:r>
              <a:rPr lang="en-US" sz="1000" dirty="0"/>
              <a:t>Try to have the same number of participants per team.</a:t>
            </a:r>
          </a:p>
          <a:p>
            <a:pPr lvl="1" algn="just"/>
            <a:endParaRPr lang="en-US" sz="1000" dirty="0"/>
          </a:p>
          <a:p>
            <a:pPr marL="228600" indent="-228600" algn="just">
              <a:buFont typeface="+mj-lt"/>
              <a:buAutoNum type="arabicPeriod"/>
            </a:pPr>
            <a:r>
              <a:rPr lang="en-US" sz="1000" b="1" dirty="0"/>
              <a:t>CLICK to reveal the question on screen.</a:t>
            </a:r>
          </a:p>
          <a:p>
            <a:pPr marL="228600" indent="-228600" algn="just">
              <a:buFont typeface="+mj-lt"/>
              <a:buAutoNum type="arabicPeriod"/>
            </a:pPr>
            <a:endParaRPr lang="en-US" sz="1000" dirty="0"/>
          </a:p>
          <a:p>
            <a:pPr marL="228600" indent="-228600" algn="just">
              <a:buFont typeface="+mj-lt"/>
              <a:buAutoNum type="arabicPeriod"/>
            </a:pPr>
            <a:r>
              <a:rPr lang="en-US" sz="1000" b="1" dirty="0"/>
              <a:t>Ask the teams to discuss the question (in relation to the case study) as a team and write their responses in the Questionnaire.</a:t>
            </a:r>
          </a:p>
          <a:p>
            <a:pPr marL="628650" lvl="1" indent="-171450" algn="just">
              <a:buFont typeface="Arial" panose="020B0604020202020204" pitchFamily="34" charset="0"/>
              <a:buChar char="•"/>
            </a:pPr>
            <a:r>
              <a:rPr lang="en-US" sz="1000" dirty="0"/>
              <a:t>Inform the teams that they have 10 minutes to complete the question.</a:t>
            </a:r>
          </a:p>
          <a:p>
            <a:pPr marL="628650" lvl="1" indent="-171450" algn="just">
              <a:buFont typeface="Arial" panose="020B0604020202020204" pitchFamily="34" charset="0"/>
              <a:buChar char="•"/>
            </a:pPr>
            <a:r>
              <a:rPr lang="en-US" sz="1000" dirty="0"/>
              <a:t>Remind the participants that they can consult the written version of the case study as needed.</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15</a:t>
            </a:fld>
            <a:endParaRPr lang="en-CA"/>
          </a:p>
        </p:txBody>
      </p:sp>
      <p:sp>
        <p:nvSpPr>
          <p:cNvPr id="6" name="Rectangle 5">
            <a:extLst>
              <a:ext uri="{FF2B5EF4-FFF2-40B4-BE49-F238E27FC236}">
                <a16:creationId xmlns:a16="http://schemas.microsoft.com/office/drawing/2014/main" id="{5E390C41-D041-7645-9E53-B83EE10490A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D5FB3300-F1B4-4443-9ACC-758ECD533349}"/>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EA16F196-0C42-F845-A7E2-BEBFF251D983}"/>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DFF3189A-4EF4-C94A-A2DE-E4612FDF23C2}"/>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p:spPr>
      </p:sp>
    </p:spTree>
    <p:extLst>
      <p:ext uri="{BB962C8B-B14F-4D97-AF65-F5344CB8AC3E}">
        <p14:creationId xmlns:p14="http://schemas.microsoft.com/office/powerpoint/2010/main" val="111575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53068"/>
            <a:ext cx="4746009" cy="4380292"/>
          </a:xfrm>
        </p:spPr>
        <p:txBody>
          <a:bodyPr/>
          <a:lstStyle/>
          <a:p>
            <a:pPr algn="just"/>
            <a:r>
              <a:rPr lang="en-US" sz="1000" b="1" u="sng"/>
              <a:t>FACILITATOR INSTRUCTIONS</a:t>
            </a:r>
          </a:p>
          <a:p>
            <a:pPr algn="just"/>
            <a:r>
              <a:rPr lang="en-US" sz="1000"/>
              <a:t>Duration: 10 mins</a:t>
            </a:r>
          </a:p>
          <a:p>
            <a:pPr algn="just"/>
            <a:endParaRPr lang="en-US" sz="1000"/>
          </a:p>
          <a:p>
            <a:pPr marL="228600" indent="-228600" algn="just">
              <a:buFont typeface="+mj-lt"/>
              <a:buAutoNum type="arabicPeriod"/>
            </a:pPr>
            <a:r>
              <a:rPr lang="en-US" sz="1000" b="1"/>
              <a:t>Before the participants start to share their results of their case study analysis, as them who they feel the victim is in the story. Once a consensus has been made (that </a:t>
            </a:r>
            <a:r>
              <a:rPr lang="en-US" sz="1000" b="1" err="1"/>
              <a:t>Afrida</a:t>
            </a:r>
            <a:r>
              <a:rPr lang="en-US" sz="1000" b="1"/>
              <a:t> is the victim), CLICK on </a:t>
            </a:r>
            <a:r>
              <a:rPr lang="en-US" sz="1000" b="1" err="1"/>
              <a:t>Afrida</a:t>
            </a:r>
            <a:r>
              <a:rPr lang="en-US" sz="1000" b="1"/>
              <a:t> and then continue to the next step.</a:t>
            </a:r>
          </a:p>
          <a:p>
            <a:pPr marL="228600" indent="-228600" algn="just">
              <a:buFont typeface="+mj-lt"/>
              <a:buAutoNum type="arabicPeriod"/>
            </a:pPr>
            <a:endParaRPr lang="en-US" sz="1000" b="1"/>
          </a:p>
          <a:p>
            <a:pPr marL="228600" indent="-228600" algn="just">
              <a:buFont typeface="+mj-lt"/>
              <a:buAutoNum type="arabicPeriod"/>
            </a:pPr>
            <a:r>
              <a:rPr lang="en-US" sz="1000" b="1"/>
              <a:t>Ask a spokesperson for one of the teams to share the results of their analysis for </a:t>
            </a:r>
            <a:r>
              <a:rPr lang="en-US" sz="1000" b="1" u="sng"/>
              <a:t>one</a:t>
            </a:r>
            <a:r>
              <a:rPr lang="en-US" sz="1000" b="1"/>
              <a:t> character.</a:t>
            </a:r>
          </a:p>
          <a:p>
            <a:pPr marL="228600" indent="-228600" algn="just">
              <a:buFont typeface="+mj-lt"/>
              <a:buAutoNum type="arabicPeriod"/>
            </a:pPr>
            <a:endParaRPr lang="en-US" sz="1000" b="1"/>
          </a:p>
          <a:p>
            <a:pPr marL="228600" indent="-228600" algn="just">
              <a:buFont typeface="+mj-lt"/>
              <a:buAutoNum type="arabicPeriod"/>
            </a:pPr>
            <a:r>
              <a:rPr lang="en-US" sz="1000" b="1"/>
              <a:t>After the spokesperson is finished, CLICK on the PICTURE of each character they have chosen to reveal key information.</a:t>
            </a:r>
          </a:p>
          <a:p>
            <a:pPr marL="228600" indent="-228600" algn="just">
              <a:buFont typeface="+mj-lt"/>
              <a:buAutoNum type="arabicPeriod"/>
            </a:pPr>
            <a:endParaRPr lang="en-US" sz="1000" b="1"/>
          </a:p>
          <a:p>
            <a:pPr marL="228600" indent="-228600" algn="just">
              <a:buFont typeface="+mj-lt"/>
              <a:buAutoNum type="arabicPeriod"/>
            </a:pPr>
            <a:r>
              <a:rPr lang="en-US" sz="1000" b="1"/>
              <a:t>Allow the participants to discuss if needed.</a:t>
            </a:r>
          </a:p>
          <a:p>
            <a:pPr marL="628650" lvl="1" indent="-171450" algn="just">
              <a:buFont typeface="Arial" panose="020B0604020202020204" pitchFamily="34" charset="0"/>
              <a:buChar char="•"/>
            </a:pPr>
            <a:r>
              <a:rPr lang="en-US" sz="1000"/>
              <a:t>Try to keep the discussion focused, as time for this activity is limited.</a:t>
            </a:r>
          </a:p>
          <a:p>
            <a:pPr marL="628650" lvl="1" indent="-171450" algn="just">
              <a:buFont typeface="Arial" panose="020B0604020202020204" pitchFamily="34" charset="0"/>
              <a:buChar char="•"/>
            </a:pPr>
            <a:endParaRPr lang="en-US" sz="1000"/>
          </a:p>
          <a:p>
            <a:pPr marL="228600" indent="-228600" algn="just">
              <a:buFont typeface="+mj-lt"/>
              <a:buAutoNum type="arabicPeriod"/>
            </a:pPr>
            <a:r>
              <a:rPr lang="en-US" sz="1000" b="1"/>
              <a:t>Repeat Steps 1 to 3 until all of the characters have been revealed.</a:t>
            </a:r>
          </a:p>
          <a:p>
            <a:pPr marL="228600" indent="-228600" algn="just">
              <a:buFont typeface="+mj-lt"/>
              <a:buAutoNum type="arabicPeriod"/>
            </a:pPr>
            <a:endParaRPr lang="en-US" sz="1000" b="1"/>
          </a:p>
          <a:p>
            <a:pPr marL="228600" indent="-228600" algn="just">
              <a:buFont typeface="+mj-lt"/>
              <a:buAutoNum type="arabicPeriod"/>
            </a:pPr>
            <a:r>
              <a:rPr lang="en-US" sz="1000" b="1"/>
              <a:t>Conclude the activity by presenting the key messages below:</a:t>
            </a:r>
          </a:p>
          <a:p>
            <a:pPr marL="628650" lvl="1" indent="-171450" algn="just">
              <a:buFont typeface="Arial" panose="020B0604020202020204" pitchFamily="34" charset="0"/>
              <a:buChar char="•"/>
            </a:pPr>
            <a:r>
              <a:rPr lang="en-US" sz="1000"/>
              <a:t>Violence and exploitation are almost always linked to power. Those who have more power can exploit and abuse others. Those who have the least power are most likely to be exploited and abused.</a:t>
            </a:r>
          </a:p>
          <a:p>
            <a:pPr marL="628650" lvl="1" indent="-171450" algn="just">
              <a:buFont typeface="Arial" panose="020B0604020202020204" pitchFamily="34" charset="0"/>
              <a:buChar char="•"/>
            </a:pPr>
            <a:r>
              <a:rPr lang="en-US" sz="1000"/>
              <a:t>Today we are talking very specifically about abuses that happen at the hands of those providing humanitarian assistance and protection.</a:t>
            </a:r>
          </a:p>
          <a:p>
            <a:pPr marL="628650" lvl="1" indent="-171450" algn="just">
              <a:buFont typeface="Arial" panose="020B0604020202020204" pitchFamily="34" charset="0"/>
              <a:buChar char="•"/>
            </a:pPr>
            <a:r>
              <a:rPr lang="en-US" sz="1000"/>
              <a:t>It is important to bear in mind the context in which this occurs and to realize that this is part of a much larger problem of gender-based violence.</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pPr/>
              <a:t>16</a:t>
            </a:fld>
            <a:endParaRPr lang="en-CA"/>
          </a:p>
        </p:txBody>
      </p:sp>
      <p:sp>
        <p:nvSpPr>
          <p:cNvPr id="6" name="Rectangle 5">
            <a:extLst>
              <a:ext uri="{FF2B5EF4-FFF2-40B4-BE49-F238E27FC236}">
                <a16:creationId xmlns:a16="http://schemas.microsoft.com/office/drawing/2014/main" id="{2077101E-6A77-904A-8230-7CCB942FACE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000" spc="300"/>
          </a:p>
        </p:txBody>
      </p:sp>
      <p:pic>
        <p:nvPicPr>
          <p:cNvPr id="7" name="Image 6">
            <a:extLst>
              <a:ext uri="{FF2B5EF4-FFF2-40B4-BE49-F238E27FC236}">
                <a16:creationId xmlns:a16="http://schemas.microsoft.com/office/drawing/2014/main" id="{DE187CC7-476D-6546-BB57-AA02455DA307}"/>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2C415AC5-24C3-C646-B1F3-95069581E8E1}"/>
              </a:ext>
            </a:extLst>
          </p:cNvPr>
          <p:cNvSpPr txBox="1"/>
          <p:nvPr/>
        </p:nvSpPr>
        <p:spPr>
          <a:xfrm>
            <a:off x="185531" y="142770"/>
            <a:ext cx="4346712" cy="325345"/>
          </a:xfrm>
          <a:prstGeom prst="rect">
            <a:avLst/>
          </a:prstGeom>
          <a:noFill/>
        </p:spPr>
        <p:txBody>
          <a:bodyPr wrap="square" rtlCol="0">
            <a:spAutoFit/>
          </a:bodyPr>
          <a:lstStyle/>
          <a:p>
            <a:pPr algn="just">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54205D78-8EE6-8E40-859D-F971586AEAE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000" spc="300"/>
          </a:p>
        </p:txBody>
      </p:sp>
      <p:sp>
        <p:nvSpPr>
          <p:cNvPr id="2" name="Espace réservé de l'image des diapositives 1"/>
          <p:cNvSpPr>
            <a:spLocks noGrp="1" noRot="1" noChangeAspect="1"/>
          </p:cNvSpPr>
          <p:nvPr>
            <p:ph type="sldImg"/>
          </p:nvPr>
        </p:nvSpPr>
        <p:spPr>
          <a:xfrm>
            <a:off x="1119188" y="706438"/>
            <a:ext cx="4654550" cy="2617787"/>
          </a:xfrm>
        </p:spPr>
      </p:sp>
    </p:spTree>
    <p:extLst>
      <p:ext uri="{BB962C8B-B14F-4D97-AF65-F5344CB8AC3E}">
        <p14:creationId xmlns:p14="http://schemas.microsoft.com/office/powerpoint/2010/main" val="275398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914400" y="3467130"/>
            <a:ext cx="4858603" cy="5026400"/>
          </a:xfrm>
          <a:prstGeom prst="rect">
            <a:avLst/>
          </a:prstGeom>
        </p:spPr>
        <p:txBody>
          <a:bodyPr/>
          <a:lstStyle/>
          <a:p>
            <a:pPr algn="just"/>
            <a:r>
              <a:rPr lang="en-US" sz="1000" b="1" u="sng" dirty="0"/>
              <a:t>INSTRUCTIONS</a:t>
            </a:r>
            <a:endParaRPr lang="en-US" dirty="0"/>
          </a:p>
          <a:p>
            <a:pPr algn="just"/>
            <a:r>
              <a:rPr lang="en-US" sz="1000" dirty="0"/>
              <a:t>Duration: 15 mins</a:t>
            </a:r>
            <a:endParaRPr lang="en-US" sz="1000" dirty="0">
              <a:cs typeface="Calibri"/>
            </a:endParaRPr>
          </a:p>
          <a:p>
            <a:pPr algn="just"/>
            <a:endParaRPr lang="en-US" sz="1000" dirty="0"/>
          </a:p>
          <a:p>
            <a:pPr marL="228600" indent="-228600" algn="just">
              <a:buAutoNum type="arabicPeriod"/>
            </a:pPr>
            <a:r>
              <a:rPr lang="en-US" sz="1000" b="1" dirty="0">
                <a:cs typeface="Calibri"/>
              </a:rPr>
              <a:t>Prior to the start of the training, if necessary, use the blank character cards (</a:t>
            </a:r>
            <a:r>
              <a:rPr lang="en-US" sz="1000" b="1" dirty="0">
                <a:solidFill>
                  <a:srgbClr val="4C8AB3"/>
                </a:solidFill>
              </a:rPr>
              <a:t>02_SEA-Power_CharacterCards_blank)</a:t>
            </a:r>
            <a:r>
              <a:rPr lang="en-US" sz="1000" b="1" dirty="0"/>
              <a:t> to create new characters that are relevant to your context. </a:t>
            </a:r>
          </a:p>
          <a:p>
            <a:pPr marL="228600" indent="-228600" algn="just">
              <a:buAutoNum type="arabicPeriod"/>
            </a:pPr>
            <a:endParaRPr lang="en-US" sz="1000" b="1" dirty="0"/>
          </a:p>
          <a:p>
            <a:pPr marL="228600" indent="-228600" algn="just">
              <a:buAutoNum type="arabicPeriod"/>
            </a:pPr>
            <a:r>
              <a:rPr lang="en-US" sz="1000" b="1" dirty="0"/>
              <a:t>Explain to the participants that they are now going to do a role-play activity about power relations.</a:t>
            </a:r>
            <a:endParaRPr lang="en-US" sz="1000" b="1" dirty="0">
              <a:cs typeface="Calibri"/>
            </a:endParaRPr>
          </a:p>
          <a:p>
            <a:pPr marL="685800" lvl="1" indent="-228600" algn="just">
              <a:buFont typeface="Arial" panose="020B0604020202020204" pitchFamily="34" charset="0"/>
              <a:buChar char="•"/>
            </a:pPr>
            <a:r>
              <a:rPr lang="en-US" sz="1000" dirty="0"/>
              <a:t>Do not mention that this activity is specifically related to SEA.</a:t>
            </a:r>
            <a:endParaRPr lang="en-US" sz="1000" b="1" dirty="0"/>
          </a:p>
          <a:p>
            <a:pPr marL="685800" lvl="1" indent="-228600" algn="just">
              <a:buFont typeface="Arial" panose="020B0604020202020204" pitchFamily="34" charset="0"/>
              <a:buChar char="•"/>
            </a:pPr>
            <a:endParaRPr lang="en-US" sz="1000" dirty="0"/>
          </a:p>
          <a:p>
            <a:pPr marL="228600" indent="-228600" algn="just">
              <a:buAutoNum type="arabicPeriod"/>
            </a:pPr>
            <a:r>
              <a:rPr lang="en-US" sz="1000" b="1" dirty="0"/>
              <a:t>Hand out one SEA Character Card (</a:t>
            </a:r>
            <a:r>
              <a:rPr lang="en-US" sz="1000" b="1" dirty="0">
                <a:solidFill>
                  <a:srgbClr val="4C8AB3"/>
                </a:solidFill>
              </a:rPr>
              <a:t>02_SEA-Power_CharacterCards </a:t>
            </a:r>
            <a:r>
              <a:rPr lang="en-US" sz="1000" b="1" dirty="0"/>
              <a:t>or </a:t>
            </a:r>
            <a:r>
              <a:rPr lang="en-US" sz="1000" b="1" dirty="0">
                <a:solidFill>
                  <a:srgbClr val="4C8AB3"/>
                </a:solidFill>
              </a:rPr>
              <a:t>02_SEA-Power_CharacterCards_blank</a:t>
            </a:r>
            <a:r>
              <a:rPr lang="en-US" sz="1000" b="1" dirty="0"/>
              <a:t>) to each participant, asking them not to show their card to anyone.</a:t>
            </a:r>
          </a:p>
          <a:p>
            <a:pPr marL="742950" lvl="1" indent="-285750" algn="just">
              <a:buFont typeface="Arial"/>
              <a:buChar char="•"/>
            </a:pPr>
            <a:r>
              <a:rPr lang="en-US" sz="1000" dirty="0"/>
              <a:t>Try to distribute female roles to men, and male roles to women.</a:t>
            </a:r>
            <a:endParaRPr lang="en-US" sz="1000" dirty="0">
              <a:cs typeface="Calibri" panose="020F0502020204030204"/>
            </a:endParaRPr>
          </a:p>
          <a:p>
            <a:pPr marL="742950" lvl="1" indent="-285750" algn="just">
              <a:buFont typeface="Arial"/>
              <a:buChar char="•"/>
            </a:pPr>
            <a:r>
              <a:rPr lang="en-US" sz="1000" dirty="0"/>
              <a:t>Ask the participants to take a few minutes to imagine his/her character’s life in terms of family, livelihood, emotional state, health, etc.</a:t>
            </a:r>
            <a:endParaRPr lang="en-US" sz="1000" dirty="0">
              <a:cs typeface="Calibri"/>
            </a:endParaRPr>
          </a:p>
          <a:p>
            <a:pPr marL="628650" lvl="1" indent="-171450" algn="just">
              <a:buFont typeface="Arial" panose="020B0604020202020204" pitchFamily="34" charset="0"/>
              <a:buChar char="•"/>
            </a:pPr>
            <a:endParaRPr lang="en-US" sz="1000" dirty="0">
              <a:cs typeface="Calibri"/>
            </a:endParaRPr>
          </a:p>
          <a:p>
            <a:pPr marL="228600" indent="-228600" algn="just">
              <a:buFont typeface="+mj-lt"/>
              <a:buAutoNum type="arabicPeriod"/>
            </a:pPr>
            <a:r>
              <a:rPr lang="en-US" sz="1000" b="1" dirty="0"/>
              <a:t>Clear out a large space for participants to walk across (ideally the room length).</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Ask all participants to stand on one side of the room.</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Explain to the participants that they will hear a series of statements.</a:t>
            </a:r>
            <a:endParaRPr lang="en-US" sz="1000" b="1" dirty="0">
              <a:cs typeface="Calibri"/>
            </a:endParaRPr>
          </a:p>
          <a:p>
            <a:pPr marL="628650" lvl="1" indent="-171450" algn="just">
              <a:buFont typeface="Arial" panose="020B0604020202020204" pitchFamily="34" charset="0"/>
              <a:buChar char="•"/>
            </a:pPr>
            <a:r>
              <a:rPr lang="en-US" sz="1000" dirty="0"/>
              <a:t>If they feel they can answer YES to a statement, they should take one step forward.</a:t>
            </a:r>
            <a:endParaRPr lang="en-US" sz="1000" dirty="0">
              <a:cs typeface="Calibri"/>
            </a:endParaRPr>
          </a:p>
          <a:p>
            <a:pPr marL="628650" lvl="1" indent="-171450" algn="just">
              <a:buFont typeface="Arial" panose="020B0604020202020204" pitchFamily="34" charset="0"/>
              <a:buChar char="•"/>
            </a:pPr>
            <a:r>
              <a:rPr lang="en-US" sz="1000" dirty="0"/>
              <a:t>If they feel they would not answer YES to a statement, then they should not move.</a:t>
            </a:r>
            <a:endParaRPr lang="en-US" sz="1000" dirty="0">
              <a:cs typeface="Calibri"/>
            </a:endParaRPr>
          </a:p>
          <a:p>
            <a:pPr marL="628650" lvl="1" indent="-171450" algn="just">
              <a:buFont typeface="Arial" panose="020B0604020202020204" pitchFamily="34" charset="0"/>
              <a:buChar char="•"/>
            </a:pPr>
            <a:endParaRPr lang="en-US" sz="1000" dirty="0"/>
          </a:p>
          <a:p>
            <a:pPr marL="228600" indent="-228600" algn="just">
              <a:buAutoNum type="arabicPeriod"/>
            </a:pPr>
            <a:r>
              <a:rPr lang="en-US" sz="1000" b="1" dirty="0"/>
              <a:t>One at a time, read the statements out loud allowing participants to move between each statement (</a:t>
            </a:r>
            <a:r>
              <a:rPr lang="en-US" sz="1000" b="1" dirty="0">
                <a:solidFill>
                  <a:srgbClr val="4C8AB3"/>
                </a:solidFill>
              </a:rPr>
              <a:t>02_SEA-Power_Statements</a:t>
            </a:r>
            <a:r>
              <a:rPr lang="en-US" b="1" dirty="0"/>
              <a:t>)</a:t>
            </a:r>
            <a:r>
              <a:rPr lang="en-US" sz="1000" b="1" dirty="0"/>
              <a:t>.</a:t>
            </a:r>
            <a:endParaRPr lang="en-US" sz="1000" b="1" dirty="0">
              <a:cs typeface="Calibri"/>
            </a:endParaRPr>
          </a:p>
          <a:p>
            <a:pPr marL="628650" lvl="1" indent="-171450" algn="just">
              <a:buFont typeface="Arial" panose="020B0604020202020204" pitchFamily="34" charset="0"/>
              <a:buChar char="•"/>
            </a:pPr>
            <a:r>
              <a:rPr lang="en-US" sz="1000" dirty="0"/>
              <a:t>Continue reading the statements until the participant in front is no longer able to move forward.</a:t>
            </a:r>
            <a:endParaRPr lang="en-US" sz="1000" dirty="0">
              <a:cs typeface="Calibri"/>
            </a:endParaRPr>
          </a:p>
          <a:p>
            <a:pPr marL="628650" lvl="1" indent="-171450" algn="just">
              <a:buFont typeface="Arial" panose="020B0604020202020204" pitchFamily="34" charset="0"/>
              <a:buChar char="•"/>
            </a:pPr>
            <a:endParaRPr lang="en-US" sz="1000" dirty="0"/>
          </a:p>
          <a:p>
            <a:pPr algn="just"/>
            <a:r>
              <a:rPr lang="en-US" sz="1000" b="1" dirty="0"/>
              <a:t>8.   Starting from the back, ask each participant to reveal who their character is and, as they do so, to briefly share their reaction to the results.</a:t>
            </a:r>
            <a:endParaRPr lang="en-US" sz="1000" b="1" dirty="0">
              <a:cs typeface="Calibri"/>
            </a:endParaRPr>
          </a:p>
          <a:p>
            <a:pPr marL="628650" lvl="1" indent="-171450" algn="just">
              <a:buFont typeface="Arial" panose="020B0604020202020204" pitchFamily="34" charset="0"/>
              <a:buChar char="•"/>
            </a:pPr>
            <a:r>
              <a:rPr lang="en-US" sz="1000" dirty="0"/>
              <a:t>Why do they think they ended up in that position?</a:t>
            </a:r>
            <a:endParaRPr lang="en-US" sz="1000" dirty="0">
              <a:cs typeface="Calibri"/>
            </a:endParaRPr>
          </a:p>
          <a:p>
            <a:pPr marL="628650" lvl="1" indent="-171450" algn="just">
              <a:buFont typeface="Arial" panose="020B0604020202020204" pitchFamily="34" charset="0"/>
              <a:buChar char="•"/>
            </a:pPr>
            <a:r>
              <a:rPr lang="en-US" sz="1000" dirty="0"/>
              <a:t>How do they feel about being in that position?</a:t>
            </a:r>
            <a:endParaRPr lang="en-US" sz="1000" b="1" dirty="0"/>
          </a:p>
          <a:p>
            <a:pPr marL="628650" lvl="1" indent="-171450" algn="just">
              <a:buFont typeface="Arial" panose="020B0604020202020204" pitchFamily="34" charset="0"/>
              <a:buChar char="•"/>
            </a:pPr>
            <a:endParaRPr lang="en-US" sz="1000" b="1" dirty="0"/>
          </a:p>
          <a:p>
            <a:pPr lvl="1" algn="just"/>
            <a:r>
              <a:rPr lang="en-US" sz="1000" b="1" dirty="0"/>
              <a:t>General discussion guide (for both SEA and SH):</a:t>
            </a:r>
            <a:endParaRPr lang="en-US" sz="1000" b="1" dirty="0">
              <a:cs typeface="Calibri" panose="020F0502020204030204"/>
            </a:endParaRPr>
          </a:p>
          <a:p>
            <a:pPr marL="800100" lvl="1" indent="-342900" algn="just">
              <a:buAutoNum type="alphaLcParenR"/>
            </a:pPr>
            <a:r>
              <a:rPr lang="en-US" sz="1000" b="0" dirty="0"/>
              <a:t>One of the power walks (sexual harassment or SEA PW) will be optional due to time constraints. However, it is critical for the facilitator to discuss the power walk not chosen (please discuss both issues) during the debrief by emphasizing the different power dynamics at play. The debriefing needs to touch on the points included in the notes under both power walks.</a:t>
            </a:r>
            <a:endParaRPr lang="en-US" sz="1000" b="0" dirty="0">
              <a:cs typeface="Calibri" panose="020F0502020204030204"/>
            </a:endParaRPr>
          </a:p>
          <a:p>
            <a:pPr marL="800100" lvl="1" indent="-342900" algn="just">
              <a:buAutoNum type="alphaLcParenR"/>
            </a:pPr>
            <a:endParaRPr lang="en-US" sz="1000" b="0" dirty="0">
              <a:cs typeface="Calibri" panose="020F0502020204030204"/>
            </a:endParaRPr>
          </a:p>
          <a:p>
            <a:pPr marL="800100" lvl="1" indent="-342900" algn="just">
              <a:buAutoNum type="alphaLcParenR"/>
            </a:pPr>
            <a:r>
              <a:rPr lang="en-US" sz="1000" b="0" dirty="0"/>
              <a:t>Mention, in the debrief about power, how people’s different identities could impact how they experience power differently for example disability but also gender identity, sexual orientation, race, religion, etc. It is a good addition to the discussions about how we all have some power and we can all still be victims of SH based on different identities.</a:t>
            </a:r>
            <a:r>
              <a:rPr lang="en-US" sz="1000" dirty="0"/>
              <a:t> </a:t>
            </a:r>
            <a:endParaRPr lang="en-US" sz="1000" b="0" dirty="0">
              <a:cs typeface="Calibri" panose="020F0502020204030204"/>
            </a:endParaRPr>
          </a:p>
          <a:p>
            <a:pPr marL="800100" lvl="1" indent="-342900" algn="just">
              <a:buAutoNum type="alphaLcParenR"/>
            </a:pPr>
            <a:endParaRPr lang="en-US" sz="1000" b="0" dirty="0">
              <a:cs typeface="Calibri" panose="020F0502020204030204"/>
            </a:endParaRPr>
          </a:p>
          <a:p>
            <a:pPr marL="800100" lvl="1" indent="-342900" algn="just">
              <a:buAutoNum type="alphaLcParenR"/>
            </a:pPr>
            <a:r>
              <a:rPr lang="en-US" sz="1000" b="0" dirty="0"/>
              <a:t>Prompt a question regarding power vs</a:t>
            </a:r>
            <a:r>
              <a:rPr lang="en-US" sz="1000" dirty="0"/>
              <a:t>.</a:t>
            </a:r>
            <a:r>
              <a:rPr lang="en-US" sz="1000" b="0" dirty="0"/>
              <a:t> gender issues (i.e. was there a difference between female and male respondents? Would you have answered the same if you were a man/woman)?</a:t>
            </a:r>
            <a:endParaRPr lang="en-US" sz="1000" b="0" dirty="0">
              <a:cs typeface="Calibri" panose="020F0502020204030204"/>
            </a:endParaRPr>
          </a:p>
          <a:p>
            <a:pPr marL="800100" lvl="1" indent="-342900" algn="just">
              <a:buAutoNum type="alphaLcParenR"/>
            </a:pPr>
            <a:endParaRPr lang="en-US" sz="1000" b="0" dirty="0">
              <a:cs typeface="Calibri" panose="020F0502020204030204"/>
            </a:endParaRPr>
          </a:p>
          <a:p>
            <a:pPr marL="800100" lvl="1" indent="-342900" algn="just">
              <a:buAutoNum type="alphaLcParenR"/>
            </a:pPr>
            <a:r>
              <a:rPr lang="en-US" sz="1000" b="0" dirty="0"/>
              <a:t>Regarding the card about having a baby in the SH PW, if participants ask if the person is married or not, park that question and keep it for the discussions to unpack why it makes a difference</a:t>
            </a:r>
            <a:r>
              <a:rPr lang="en-US" sz="1000" dirty="0"/>
              <a:t>. </a:t>
            </a:r>
            <a:endParaRPr lang="en-US" sz="1000" b="1" u="sng" dirty="0">
              <a:cs typeface="Calibri" panose="020F0502020204030204"/>
            </a:endParaRPr>
          </a:p>
          <a:p>
            <a:pPr lvl="1" algn="just"/>
            <a:endParaRPr lang="en-US" sz="1000" b="1" u="sng" dirty="0"/>
          </a:p>
          <a:p>
            <a:pPr lvl="1"/>
            <a:r>
              <a:rPr lang="en-US" sz="1000" b="1" u="sng" dirty="0"/>
              <a:t>Statements to read out loud from </a:t>
            </a:r>
            <a:r>
              <a:rPr lang="en-US" sz="1000" b="1" u="sng" dirty="0">
                <a:solidFill>
                  <a:srgbClr val="4C8AB3"/>
                </a:solidFill>
              </a:rPr>
              <a:t>02_SEA-Power_Statements</a:t>
            </a:r>
            <a:r>
              <a:rPr lang="en-US" sz="1000" b="1" u="sng" dirty="0">
                <a:solidFill>
                  <a:srgbClr val="000000"/>
                </a:solidFill>
              </a:rPr>
              <a:t>:</a:t>
            </a:r>
            <a:endParaRPr lang="en-US" sz="1000" b="1" u="sng" dirty="0">
              <a:cs typeface="Calibri"/>
            </a:endParaRPr>
          </a:p>
          <a:p>
            <a:pPr lvl="1" algn="just">
              <a:buFont typeface="Arial" panose="020B0604020202020204" pitchFamily="34" charset="0"/>
            </a:pPr>
            <a:endParaRPr lang="en-US" sz="1000" b="1" dirty="0"/>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do not have to worry about providing for myself or my family</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have a say on how family money is spent</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eat at least two full meals a day</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live in a place that I rent or own</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have legal status in my country of residence</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am not afraid of violence in my home</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went to secondary or I expect to go to secondary school</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have never had to line up or beg for food</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have my own bank account</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can influence decisions made at community level</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can pay for treatment at a hospital if necessary</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get to meet visiting government officials</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am not afraid of walking on my own at night</a:t>
            </a:r>
          </a:p>
          <a:p>
            <a:pPr marL="342900" lvl="0" indent="-342900">
              <a:lnSpc>
                <a:spcPct val="107000"/>
              </a:lnSpc>
              <a:spcAft>
                <a:spcPts val="0"/>
              </a:spcAft>
              <a:buFont typeface="Wingdings" panose="020B0604020202020204" pitchFamily="34" charset="0"/>
              <a:buChar char="§"/>
            </a:pPr>
            <a:r>
              <a:rPr lang="en-GB" sz="1000" dirty="0">
                <a:effectLst/>
                <a:latin typeface="Calibri"/>
                <a:ea typeface="Calibri" panose="020F0502020204030204" pitchFamily="34" charset="0"/>
                <a:cs typeface="Calibri"/>
              </a:rPr>
              <a:t>I have time and access to the internet</a:t>
            </a:r>
          </a:p>
          <a:p>
            <a:pPr marL="342900" lvl="0" indent="-342900">
              <a:lnSpc>
                <a:spcPct val="107000"/>
              </a:lnSpc>
              <a:spcAft>
                <a:spcPts val="800"/>
              </a:spcAft>
              <a:buFont typeface="Wingdings" panose="020B0604020202020204" pitchFamily="34" charset="0"/>
              <a:buChar char="§"/>
            </a:pPr>
            <a:r>
              <a:rPr lang="en-GB" sz="1000" dirty="0">
                <a:effectLst/>
                <a:latin typeface="Calibri"/>
                <a:ea typeface="Calibri" panose="020F0502020204030204" pitchFamily="34" charset="0"/>
                <a:cs typeface="Calibri"/>
              </a:rPr>
              <a:t>I have access to clean drinking water</a:t>
            </a:r>
          </a:p>
          <a:p>
            <a:pPr marL="342900" lvl="0" indent="-342900">
              <a:lnSpc>
                <a:spcPct val="107000"/>
              </a:lnSpc>
              <a:spcAft>
                <a:spcPts val="800"/>
              </a:spcAft>
              <a:buFont typeface="Arial" panose="020B0604020202020204" pitchFamily="34" charset="0"/>
              <a:buChar cha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17</a:t>
            </a:fld>
            <a:endParaRPr lang="fr-FR"/>
          </a:p>
        </p:txBody>
      </p:sp>
      <p:sp>
        <p:nvSpPr>
          <p:cNvPr id="6" name="Rectangle 5">
            <a:extLst>
              <a:ext uri="{FF2B5EF4-FFF2-40B4-BE49-F238E27FC236}">
                <a16:creationId xmlns:a16="http://schemas.microsoft.com/office/drawing/2014/main" id="{B736996B-48E0-9045-9F7E-A9C247C71DD3}"/>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9C7D5B88-B243-AC40-876D-AE33B276F02F}"/>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5FBA0760-3EAC-6246-BD8C-24806C82EC5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B3DC1859-78B7-794D-B645-0D1E5F625874}"/>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20822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53067"/>
            <a:ext cx="4746009" cy="5232145"/>
          </a:xfrm>
          <a:prstGeom prst="rect">
            <a:avLst/>
          </a:prstGeom>
        </p:spPr>
        <p:txBody>
          <a:bodyPr/>
          <a:lstStyle/>
          <a:p>
            <a:pPr algn="just"/>
            <a:r>
              <a:rPr lang="en-US" sz="1000" b="1" u="sng" dirty="0"/>
              <a:t>FACILITATOR INSTRUCTIONS</a:t>
            </a:r>
            <a:endParaRPr lang="en-US" dirty="0"/>
          </a:p>
          <a:p>
            <a:pPr algn="just"/>
            <a:r>
              <a:rPr lang="en-US" sz="1000" dirty="0"/>
              <a:t>Duration: 10 mins</a:t>
            </a:r>
            <a:endParaRPr lang="en-US" sz="1000" dirty="0">
              <a:cs typeface="Calibri"/>
            </a:endParaRPr>
          </a:p>
          <a:p>
            <a:pPr algn="just"/>
            <a:endParaRPr lang="en-US" sz="1000" dirty="0"/>
          </a:p>
          <a:p>
            <a:pPr marL="228600" indent="-228600" algn="just">
              <a:buAutoNum type="arabicPeriod"/>
            </a:pPr>
            <a:r>
              <a:rPr lang="en-US" sz="1000" b="1" dirty="0"/>
              <a:t>Prior to the start of the training, if necessary, use the blank character cards (</a:t>
            </a:r>
            <a:r>
              <a:rPr lang="en-US" sz="1000" b="1" dirty="0">
                <a:solidFill>
                  <a:srgbClr val="4C8AB3"/>
                </a:solidFill>
              </a:rPr>
              <a:t>02_SH-Power_CharacterCards_blank</a:t>
            </a:r>
            <a:r>
              <a:rPr lang="en-US" sz="1000" b="1" dirty="0"/>
              <a:t>) to create new characters that are relevant to your context. </a:t>
            </a:r>
            <a:endParaRPr lang="en-US" sz="1000" b="1" dirty="0">
              <a:cs typeface="Calibri" panose="020F0502020204030204"/>
            </a:endParaRPr>
          </a:p>
          <a:p>
            <a:pPr marL="228600" indent="-228600" algn="just">
              <a:buAutoNum type="arabicPeriod"/>
            </a:pPr>
            <a:endParaRPr lang="en-US" sz="1000" b="1" dirty="0"/>
          </a:p>
          <a:p>
            <a:pPr marL="228600" indent="-228600" algn="just">
              <a:buAutoNum type="arabicPeriod"/>
            </a:pPr>
            <a:r>
              <a:rPr lang="en-US" sz="1000" b="1" dirty="0"/>
              <a:t>Explain to the participants that they will now redo the activity, but with slight changes. Ask them to reflect on the similarities between the two activities as they do them.</a:t>
            </a:r>
            <a:endParaRPr lang="en-US" sz="1000" b="1" dirty="0">
              <a:cs typeface="Calibri"/>
            </a:endParaRPr>
          </a:p>
          <a:p>
            <a:pPr marL="685800" lvl="1" indent="-228600" algn="just">
              <a:buFont typeface="Arial" panose="020B0604020202020204" pitchFamily="34" charset="0"/>
              <a:buChar char="•"/>
            </a:pPr>
            <a:r>
              <a:rPr lang="en-US" sz="1000" dirty="0"/>
              <a:t>Do not mention that this activity is specifically related to SH.</a:t>
            </a:r>
          </a:p>
          <a:p>
            <a:pPr marL="685800" lvl="1" indent="-228600" algn="just">
              <a:buFont typeface="Arial" panose="020B0604020202020204" pitchFamily="34" charset="0"/>
              <a:buChar char="•"/>
            </a:pPr>
            <a:endParaRPr lang="en-US" sz="1000" dirty="0">
              <a:cs typeface="Calibri"/>
            </a:endParaRPr>
          </a:p>
          <a:p>
            <a:pPr marL="228600" indent="-228600" algn="just">
              <a:buFont typeface="+mj-lt"/>
              <a:buAutoNum type="arabicPeriod"/>
            </a:pPr>
            <a:r>
              <a:rPr lang="en-US" sz="1000" b="1" dirty="0"/>
              <a:t>Hand out one SH Character Card (</a:t>
            </a:r>
            <a:r>
              <a:rPr lang="en-US" sz="1000" b="1" dirty="0">
                <a:solidFill>
                  <a:srgbClr val="4C8AB3"/>
                </a:solidFill>
              </a:rPr>
              <a:t>02_SH-Power_CharacterCards_blank</a:t>
            </a:r>
            <a:r>
              <a:rPr lang="en-US" sz="1000" b="1" dirty="0"/>
              <a:t> or </a:t>
            </a:r>
            <a:r>
              <a:rPr lang="en-US" sz="1000" b="1" dirty="0">
                <a:solidFill>
                  <a:srgbClr val="4C8AB3"/>
                </a:solidFill>
              </a:rPr>
              <a:t>02_SH-Power_CharacterCards</a:t>
            </a:r>
            <a:r>
              <a:rPr lang="en-US" sz="1000" b="1" dirty="0"/>
              <a:t>) to each participant, asking them not to show their card to anyone.</a:t>
            </a:r>
            <a:endParaRPr lang="en-US" sz="1000" dirty="0"/>
          </a:p>
          <a:p>
            <a:pPr marL="742950" lvl="1" indent="-285750" algn="just">
              <a:buFont typeface="Arial,Sans-Serif" panose="020F0302020204030204"/>
              <a:buChar char="•"/>
            </a:pPr>
            <a:r>
              <a:rPr lang="en-US" sz="1000" dirty="0"/>
              <a:t>Try to distribute female roles to men, and male roles to women.</a:t>
            </a:r>
          </a:p>
          <a:p>
            <a:pPr marL="742950" lvl="1" indent="-285750" algn="just">
              <a:buFont typeface="Arial"/>
              <a:buChar char="•"/>
            </a:pPr>
            <a:r>
              <a:rPr lang="en-US" sz="1000" dirty="0"/>
              <a:t>Ask the participants to take a few minutes to imagine his/her character’s life in terms of family, livelihood, emotional state, health, etc.</a:t>
            </a:r>
          </a:p>
          <a:p>
            <a:pPr marL="628650" lvl="1" indent="-171450" algn="just">
              <a:buFont typeface="Arial" panose="020B0604020202020204" pitchFamily="34" charset="0"/>
              <a:buChar char="•"/>
            </a:pPr>
            <a:endParaRPr lang="en-US" sz="1000" dirty="0">
              <a:cs typeface="Calibri"/>
            </a:endParaRPr>
          </a:p>
          <a:p>
            <a:pPr marL="228600" indent="-228600" algn="just">
              <a:buFont typeface="+mj-lt"/>
              <a:buAutoNum type="arabicPeriod"/>
            </a:pPr>
            <a:r>
              <a:rPr lang="en-US" sz="1000" b="1" dirty="0"/>
              <a:t>Clear out a large space for participants to walk across (ideally the room length).</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Ask all participants to stand on one side of the room.</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Explain to the participants that they will hear a series of statements.</a:t>
            </a:r>
            <a:endParaRPr lang="en-US" sz="1000" b="1" dirty="0">
              <a:cs typeface="Calibri"/>
            </a:endParaRPr>
          </a:p>
          <a:p>
            <a:pPr marL="628650" lvl="1" indent="-171450" algn="just">
              <a:buFont typeface="Arial" panose="020B0604020202020204" pitchFamily="34" charset="0"/>
              <a:buChar char="•"/>
            </a:pPr>
            <a:r>
              <a:rPr lang="en-US" sz="1000" dirty="0"/>
              <a:t>If they feel they can answer YES to a statement, they should take one step forward</a:t>
            </a:r>
            <a:endParaRPr lang="en-US" sz="1000" dirty="0">
              <a:cs typeface="Calibri"/>
            </a:endParaRPr>
          </a:p>
          <a:p>
            <a:pPr marL="628650" lvl="1" indent="-171450" algn="just">
              <a:buFont typeface="Arial" panose="020B0604020202020204" pitchFamily="34" charset="0"/>
              <a:buChar char="•"/>
            </a:pPr>
            <a:r>
              <a:rPr lang="en-US" sz="1000" dirty="0"/>
              <a:t>If they feel they would not answer YES to a statement, then they should not move</a:t>
            </a:r>
            <a:endParaRPr lang="en-US" sz="1000" dirty="0">
              <a:cs typeface="Calibri"/>
            </a:endParaRPr>
          </a:p>
          <a:p>
            <a:pPr marL="628650" lvl="1" indent="-171450" algn="just">
              <a:buFont typeface="Arial" panose="020B0604020202020204" pitchFamily="34" charset="0"/>
              <a:buChar char="•"/>
            </a:pPr>
            <a:endParaRPr lang="en-US" sz="1000" dirty="0"/>
          </a:p>
          <a:p>
            <a:pPr marL="228600" indent="-228600" algn="just">
              <a:buAutoNum type="arabicPeriod"/>
            </a:pPr>
            <a:r>
              <a:rPr lang="en-US" sz="1000" b="1" dirty="0"/>
              <a:t>One at a time, read the statements out loud</a:t>
            </a:r>
            <a:r>
              <a:rPr lang="en-US" b="1" dirty="0"/>
              <a:t> </a:t>
            </a:r>
            <a:r>
              <a:rPr lang="en-US" sz="1000" b="1" dirty="0"/>
              <a:t>allowing participants to move between each statement (</a:t>
            </a:r>
            <a:r>
              <a:rPr lang="en-US" sz="1000" b="1" dirty="0">
                <a:solidFill>
                  <a:srgbClr val="4C8AB3"/>
                </a:solidFill>
              </a:rPr>
              <a:t>02_SH-Power_Statements</a:t>
            </a:r>
            <a:r>
              <a:rPr lang="en-US" b="1" dirty="0"/>
              <a:t>)</a:t>
            </a:r>
            <a:r>
              <a:rPr lang="en-US" sz="1000" b="1" dirty="0"/>
              <a:t>.</a:t>
            </a:r>
            <a:endParaRPr lang="en-US" sz="1000" b="1" dirty="0">
              <a:cs typeface="Calibri"/>
            </a:endParaRPr>
          </a:p>
          <a:p>
            <a:pPr marL="628650" lvl="1" indent="-171450" algn="just">
              <a:buFont typeface="Arial" panose="020B0604020202020204" pitchFamily="34" charset="0"/>
              <a:buChar char="•"/>
            </a:pPr>
            <a:r>
              <a:rPr lang="en-US" sz="1000" dirty="0"/>
              <a:t>Continue reading the statements until the participant in front is no longer able to move forward.</a:t>
            </a:r>
            <a:endParaRPr lang="en-US" sz="1000" dirty="0">
              <a:cs typeface="Calibri"/>
            </a:endParaRPr>
          </a:p>
          <a:p>
            <a:pPr marL="628650" lvl="1" indent="-171450" algn="just">
              <a:buFont typeface="Arial" panose="020B0604020202020204" pitchFamily="34" charset="0"/>
              <a:buChar char="•"/>
            </a:pPr>
            <a:endParaRPr lang="en-US" sz="1000" dirty="0"/>
          </a:p>
          <a:p>
            <a:pPr marL="0" indent="0" algn="just">
              <a:buFont typeface="+mj-lt"/>
              <a:buNone/>
            </a:pPr>
            <a:r>
              <a:rPr lang="en-US" sz="1000" b="1" dirty="0"/>
              <a:t>8.   Starting from the back, ask each participant to reveal who their character is and, as they do so, to briefly share their reaction to the results.</a:t>
            </a:r>
            <a:endParaRPr lang="en-US" sz="1000" b="1" dirty="0">
              <a:cs typeface="Calibri"/>
            </a:endParaRPr>
          </a:p>
          <a:p>
            <a:pPr marL="628650" lvl="1" indent="-171450" algn="just">
              <a:buFont typeface="Arial" panose="020B0604020202020204" pitchFamily="34" charset="0"/>
              <a:buChar char="•"/>
            </a:pPr>
            <a:r>
              <a:rPr lang="en-US" sz="1000" dirty="0"/>
              <a:t>Why do they think they ended up in that position?</a:t>
            </a:r>
            <a:endParaRPr lang="en-US" sz="1000" dirty="0">
              <a:cs typeface="Calibri"/>
            </a:endParaRPr>
          </a:p>
          <a:p>
            <a:pPr marL="628650" lvl="1" indent="-171450" algn="just">
              <a:buFont typeface="Arial" panose="020B0604020202020204" pitchFamily="34" charset="0"/>
              <a:buChar char="•"/>
            </a:pPr>
            <a:r>
              <a:rPr lang="en-US" sz="1000" dirty="0"/>
              <a:t>How do they feel about being in that position?</a:t>
            </a:r>
            <a:endParaRPr lang="en-US" sz="1000" dirty="0">
              <a:cs typeface="Calibri"/>
            </a:endParaRPr>
          </a:p>
          <a:p>
            <a:pPr marL="628650" lvl="1" indent="-171450" algn="just">
              <a:buFont typeface="Arial" panose="020B0604020202020204" pitchFamily="34" charset="0"/>
              <a:buChar char="•"/>
            </a:pPr>
            <a:endParaRPr lang="en-US" sz="1000" dirty="0">
              <a:cs typeface="Calibri"/>
            </a:endParaRPr>
          </a:p>
          <a:p>
            <a:pPr lvl="1" algn="just"/>
            <a:r>
              <a:rPr lang="en-US" sz="1000" b="1" dirty="0"/>
              <a:t>General discussion guide (for both SEA and SH):</a:t>
            </a:r>
            <a:endParaRPr lang="en-US" sz="1000" dirty="0"/>
          </a:p>
          <a:p>
            <a:pPr marL="800100" lvl="1" indent="-342900" algn="just">
              <a:buAutoNum type="alphaLcParenR"/>
            </a:pPr>
            <a:r>
              <a:rPr lang="en-US" sz="1000" dirty="0"/>
              <a:t>One of the power walks (sexual harassment or SEA PW) will be optional due to time constraints. However, it is critical for the facilitator to discuss the power walk not chosen (please discuss both issues) during the debrief by emphasizing the different power dynamics at play. The debriefing needs to touch on the points included in the notes under both power walks.</a:t>
            </a:r>
            <a:endParaRPr lang="en-US" sz="1000" dirty="0">
              <a:cs typeface="Calibri"/>
            </a:endParaRPr>
          </a:p>
          <a:p>
            <a:pPr marL="800100" lvl="1" indent="-342900" algn="just">
              <a:buAutoNum type="alphaLcParenR"/>
            </a:pPr>
            <a:endParaRPr lang="en-US" sz="1000" dirty="0"/>
          </a:p>
          <a:p>
            <a:pPr marL="800100" lvl="1" indent="-342900" algn="just">
              <a:buAutoNum type="alphaLcParenR"/>
            </a:pPr>
            <a:r>
              <a:rPr lang="en-US" sz="1000" dirty="0"/>
              <a:t>Mention, in the debrief about power, how people’s different identities could impact how they experience power differently for example disability but also gender identity, sexual orientation, race, religion, etc. It is a good addition to the discussions about how we all have some power and we can all still be victims of SH based on different identities. </a:t>
            </a:r>
            <a:endParaRPr lang="en-US" sz="1000" dirty="0">
              <a:cs typeface="Calibri"/>
            </a:endParaRPr>
          </a:p>
          <a:p>
            <a:pPr marL="800100" lvl="1" indent="-342900" algn="just">
              <a:buAutoNum type="alphaLcParenR"/>
            </a:pPr>
            <a:endParaRPr lang="en-US" sz="1000" dirty="0"/>
          </a:p>
          <a:p>
            <a:pPr marL="800100" lvl="1" indent="-342900" algn="just">
              <a:buAutoNum type="alphaLcParenR"/>
            </a:pPr>
            <a:r>
              <a:rPr lang="en-US" sz="1000" dirty="0"/>
              <a:t>Prompt a question regarding power vs. gender issues (i.e. was there a difference between female and male respondents? Would you have answered the same if you were a man/woman)?</a:t>
            </a:r>
            <a:endParaRPr lang="en-US" sz="1000" dirty="0">
              <a:cs typeface="Calibri"/>
            </a:endParaRPr>
          </a:p>
          <a:p>
            <a:pPr marL="800100" lvl="1" indent="-342900" algn="just">
              <a:buAutoNum type="alphaLcParenR"/>
            </a:pPr>
            <a:endParaRPr lang="en-US" sz="1000" dirty="0"/>
          </a:p>
          <a:p>
            <a:pPr marL="800100" lvl="1" indent="-342900" algn="just">
              <a:buAutoNum type="alphaLcParenR"/>
            </a:pPr>
            <a:r>
              <a:rPr lang="en-US" sz="1000" dirty="0"/>
              <a:t>Regarding the card about having a baby in the SH PW, if participants ask if the person is married or not, park that question and keep it for the discussions to unpack why it makes a difference. </a:t>
            </a:r>
            <a:endParaRPr lang="en-US" sz="1000" dirty="0">
              <a:cs typeface="Calibri"/>
            </a:endParaRPr>
          </a:p>
          <a:p>
            <a:pPr lvl="1" algn="just"/>
            <a:endParaRPr lang="en-US" sz="1000" dirty="0"/>
          </a:p>
          <a:p>
            <a:pPr lvl="1"/>
            <a:r>
              <a:rPr lang="en-US" sz="1000" b="1" u="sng" dirty="0"/>
              <a:t>Statements to read out loud from </a:t>
            </a:r>
            <a:r>
              <a:rPr lang="en-US" sz="1000" b="1" u="sng" dirty="0">
                <a:solidFill>
                  <a:srgbClr val="4C8AB3"/>
                </a:solidFill>
              </a:rPr>
              <a:t>02_SH-Power_Statements</a:t>
            </a:r>
            <a:r>
              <a:rPr lang="en-US" sz="1000" b="1" u="sng" dirty="0"/>
              <a:t>:</a:t>
            </a:r>
            <a:endParaRPr lang="en-US" sz="1000" u="sng" dirty="0">
              <a:cs typeface="Calibri"/>
            </a:endParaRPr>
          </a:p>
          <a:p>
            <a:pPr lvl="1"/>
            <a:endParaRPr lang="en-US" sz="1000" b="1" u="sng" dirty="0"/>
          </a:p>
          <a:p>
            <a:pPr marL="342900" indent="-342900">
              <a:lnSpc>
                <a:spcPct val="107000"/>
              </a:lnSpc>
              <a:buFont typeface="Wingdings,Sans-Serif"/>
              <a:buChar char="§"/>
            </a:pPr>
            <a:r>
              <a:rPr lang="en-GB" sz="1000" dirty="0"/>
              <a:t>At work, I feel comfortable reporting something that I know is wrong</a:t>
            </a:r>
            <a:endParaRPr lang="en-US" sz="1000" dirty="0"/>
          </a:p>
          <a:p>
            <a:pPr marL="342900" indent="-342900">
              <a:lnSpc>
                <a:spcPct val="107000"/>
              </a:lnSpc>
              <a:buFont typeface="Wingdings,Sans-Serif"/>
              <a:buChar char="§"/>
            </a:pPr>
            <a:r>
              <a:rPr lang="en-GB" sz="1000" dirty="0"/>
              <a:t>I feel safe going to work</a:t>
            </a:r>
            <a:endParaRPr lang="en-US" sz="1000" dirty="0"/>
          </a:p>
          <a:p>
            <a:pPr marL="342900" indent="-342900">
              <a:lnSpc>
                <a:spcPct val="107000"/>
              </a:lnSpc>
              <a:buFont typeface="Wingdings,Sans-Serif"/>
              <a:buChar char="§"/>
            </a:pPr>
            <a:r>
              <a:rPr lang="en-GB" sz="1000" dirty="0"/>
              <a:t>I can have a baby without fear of losing my job</a:t>
            </a:r>
            <a:endParaRPr lang="en-US" sz="1000" dirty="0"/>
          </a:p>
          <a:p>
            <a:pPr marL="342900" indent="-342900">
              <a:lnSpc>
                <a:spcPct val="107000"/>
              </a:lnSpc>
              <a:buFont typeface="Wingdings,Sans-Serif"/>
              <a:buChar char="§"/>
            </a:pPr>
            <a:r>
              <a:rPr lang="en-GB" sz="1000" dirty="0"/>
              <a:t>I can go to work without anyone joking about my physical appearance</a:t>
            </a:r>
            <a:endParaRPr lang="en-US" sz="1000" dirty="0"/>
          </a:p>
          <a:p>
            <a:pPr marL="342900" indent="-342900">
              <a:lnSpc>
                <a:spcPct val="107000"/>
              </a:lnSpc>
              <a:buFont typeface="Wingdings,Sans-Serif"/>
              <a:buChar char="§"/>
            </a:pPr>
            <a:r>
              <a:rPr lang="en-GB" sz="1000" dirty="0"/>
              <a:t>I feel confident challenging a work colleague who makes me feel uncomfortable</a:t>
            </a:r>
            <a:endParaRPr lang="en-US" sz="1000" dirty="0"/>
          </a:p>
          <a:p>
            <a:pPr marL="342900" indent="-342900">
              <a:lnSpc>
                <a:spcPct val="107000"/>
              </a:lnSpc>
              <a:buFont typeface="Wingdings,Sans-Serif"/>
              <a:buChar char="§"/>
            </a:pPr>
            <a:r>
              <a:rPr lang="en-GB" sz="1000" dirty="0"/>
              <a:t>I am comfortable being open about my sexual orientation at work</a:t>
            </a:r>
            <a:endParaRPr lang="en-US" sz="1000" dirty="0"/>
          </a:p>
          <a:p>
            <a:pPr marL="342900" indent="-342900">
              <a:lnSpc>
                <a:spcPct val="107000"/>
              </a:lnSpc>
              <a:buFont typeface="Wingdings,Sans-Serif"/>
              <a:buChar char="§"/>
            </a:pPr>
            <a:r>
              <a:rPr lang="en-GB" sz="1000" dirty="0"/>
              <a:t>I can wear what I like to work without receiving any remarks</a:t>
            </a:r>
            <a:endParaRPr lang="en-US" sz="1000" dirty="0"/>
          </a:p>
          <a:p>
            <a:pPr marL="342900" indent="-342900">
              <a:lnSpc>
                <a:spcPct val="107000"/>
              </a:lnSpc>
              <a:buFont typeface="Wingdings,Sans-Serif"/>
              <a:buChar char="§"/>
            </a:pPr>
            <a:r>
              <a:rPr lang="en-GB" sz="1000" dirty="0"/>
              <a:t>If my boss asked me to go on a date, I could say no without hesitation</a:t>
            </a:r>
            <a:endParaRPr lang="en-US" sz="1000" dirty="0"/>
          </a:p>
          <a:p>
            <a:pPr marL="342900" indent="-342900">
              <a:lnSpc>
                <a:spcPct val="107000"/>
              </a:lnSpc>
              <a:buFont typeface="Wingdings,Sans-Serif"/>
              <a:buChar char="§"/>
            </a:pPr>
            <a:r>
              <a:rPr lang="en-GB" sz="1000" dirty="0"/>
              <a:t>I can go to work without hearing any comments about my looks</a:t>
            </a:r>
            <a:endParaRPr lang="en-US" sz="1000" dirty="0"/>
          </a:p>
          <a:p>
            <a:pPr marL="342900" indent="-342900">
              <a:lnSpc>
                <a:spcPct val="107000"/>
              </a:lnSpc>
              <a:buFont typeface="Wingdings,Sans-Serif"/>
              <a:buChar char="§"/>
            </a:pPr>
            <a:r>
              <a:rPr lang="en-GB" sz="1000" dirty="0"/>
              <a:t>I feel comfortable doing my job as a man/woman</a:t>
            </a:r>
            <a:endParaRPr lang="en-US" sz="1000" dirty="0"/>
          </a:p>
          <a:p>
            <a:pPr marL="342900" indent="-342900">
              <a:lnSpc>
                <a:spcPct val="107000"/>
              </a:lnSpc>
              <a:buFont typeface="Wingdings,Sans-Serif"/>
              <a:buChar char="§"/>
            </a:pPr>
            <a:r>
              <a:rPr lang="en-GB" sz="1000" dirty="0"/>
              <a:t>I feel confident and comfortable going to work</a:t>
            </a:r>
            <a:endParaRPr lang="en-US" sz="1000" dirty="0"/>
          </a:p>
          <a:p>
            <a:pPr marL="342900" indent="-342900">
              <a:lnSpc>
                <a:spcPct val="107000"/>
              </a:lnSpc>
              <a:buFont typeface="Wingdings,Sans-Serif"/>
              <a:buChar char="§"/>
            </a:pPr>
            <a:r>
              <a:rPr lang="en-GB" sz="1000" dirty="0"/>
              <a:t>If a colleague sent me inappropriate or sexual pictures, I would feel fine speaking up about it</a:t>
            </a:r>
            <a:endParaRPr lang="en-US" sz="1000" dirty="0"/>
          </a:p>
          <a:p>
            <a:pPr marL="342900" indent="-342900">
              <a:lnSpc>
                <a:spcPct val="107000"/>
              </a:lnSpc>
              <a:buFont typeface="Wingdings,Sans-Serif"/>
              <a:buChar char="§"/>
            </a:pPr>
            <a:r>
              <a:rPr lang="en-GB" sz="1000" dirty="0"/>
              <a:t>I feel that my boss and colleagues take me seriously</a:t>
            </a:r>
            <a:endParaRPr lang="en-US" sz="1000" dirty="0"/>
          </a:p>
          <a:p>
            <a:pPr marL="342900" indent="-342900">
              <a:lnSpc>
                <a:spcPct val="107000"/>
              </a:lnSpc>
              <a:buFont typeface="Wingdings,Sans-Serif"/>
              <a:buChar char="§"/>
            </a:pPr>
            <a:r>
              <a:rPr lang="en-GB" sz="1000" dirty="0"/>
              <a:t>I feel that my job can be done by either a man or a woman</a:t>
            </a:r>
            <a:endParaRPr lang="en-US" sz="1000" dirty="0"/>
          </a:p>
          <a:p>
            <a:pPr marL="342900" indent="-342900">
              <a:lnSpc>
                <a:spcPct val="107000"/>
              </a:lnSpc>
              <a:spcAft>
                <a:spcPts val="800"/>
              </a:spcAft>
              <a:buFont typeface="Wingdings,Sans-Serif"/>
              <a:buChar char="§"/>
            </a:pPr>
            <a:r>
              <a:rPr lang="en-GB" sz="1000" dirty="0"/>
              <a:t>I don’t feel that my sexual orientation negatively influences the way I’m treated at work</a:t>
            </a:r>
            <a:endParaRPr lang="en-US" sz="1000" dirty="0"/>
          </a:p>
          <a:p>
            <a:pPr marL="285750" indent="-285750">
              <a:lnSpc>
                <a:spcPct val="107000"/>
              </a:lnSpc>
              <a:spcAft>
                <a:spcPts val="800"/>
              </a:spcAft>
              <a:buFont typeface="Wingdings,Sans-Serif"/>
              <a:buChar char="§"/>
            </a:pPr>
            <a:endParaRPr lang="en-GB" dirty="0"/>
          </a:p>
          <a:p>
            <a:pPr marL="742950" lvl="1" indent="-285750" algn="just">
              <a:buFont typeface="Wingdings,Sans-Serif"/>
              <a:buChar char="§"/>
            </a:pPr>
            <a:endParaRPr lang="en-US" dirty="0"/>
          </a:p>
          <a:p>
            <a:pPr marL="742950" lvl="1" indent="-285750" algn="just">
              <a:buFont typeface="Wingdings,Sans-Serif"/>
              <a:buChar char="§"/>
            </a:pPr>
            <a:endParaRPr lang="en-US" dirty="0"/>
          </a:p>
          <a:p>
            <a:pPr lvl="1" algn="just"/>
            <a:endParaRPr lang="en-US" sz="1000" dirty="0">
              <a:cs typeface="Calibri" panose="020F0502020204030204"/>
            </a:endParaRP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18</a:t>
            </a:fld>
            <a:endParaRPr lang="fr-FR"/>
          </a:p>
        </p:txBody>
      </p:sp>
      <p:sp>
        <p:nvSpPr>
          <p:cNvPr id="6" name="Rectangle 5">
            <a:extLst>
              <a:ext uri="{FF2B5EF4-FFF2-40B4-BE49-F238E27FC236}">
                <a16:creationId xmlns:a16="http://schemas.microsoft.com/office/drawing/2014/main" id="{0EC233DD-67FF-294A-B6AA-BFF56DF70A93}"/>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1DE2F1A2-F064-274B-871D-063DE1A08625}"/>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18624FC4-A655-C346-9BFF-54018F59733C}"/>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95BE0DA3-ED81-8849-8732-0645DAB8D42F}"/>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3851903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4743450"/>
          </a:xfrm>
          <a:prstGeom prst="rect">
            <a:avLst/>
          </a:prstGeom>
        </p:spPr>
        <p:txBody>
          <a:bodyPr/>
          <a:lstStyle/>
          <a:p>
            <a:pPr algn="just"/>
            <a:r>
              <a:rPr lang="en-US" sz="1000" b="1" u="sng" dirty="0"/>
              <a:t>FACILITATOR INSTRUCTIONS</a:t>
            </a:r>
          </a:p>
          <a:p>
            <a:pPr lvl="0" algn="just"/>
            <a:r>
              <a:rPr lang="en-US" sz="1000" dirty="0"/>
              <a:t>Duration: 10 mins</a:t>
            </a:r>
          </a:p>
          <a:p>
            <a:pPr algn="just"/>
            <a:endParaRPr lang="en-US" sz="1000" dirty="0"/>
          </a:p>
          <a:p>
            <a:pPr marL="228600" indent="-228600" algn="just">
              <a:buFont typeface="+mj-lt"/>
              <a:buAutoNum type="arabicPeriod"/>
            </a:pPr>
            <a:r>
              <a:rPr lang="fr-CA" sz="1000" b="1" dirty="0" err="1"/>
              <a:t>Stimulate</a:t>
            </a:r>
            <a:r>
              <a:rPr lang="fr-CA" sz="1000" b="1" dirty="0"/>
              <a:t> self-</a:t>
            </a:r>
            <a:r>
              <a:rPr lang="fr-CA" sz="1000" b="1" dirty="0" err="1"/>
              <a:t>reflection</a:t>
            </a:r>
            <a:r>
              <a:rPr lang="fr-CA" sz="1000" b="1" dirty="0"/>
              <a:t> by </a:t>
            </a:r>
            <a:r>
              <a:rPr lang="fr-CA" sz="1000" b="1" dirty="0" err="1"/>
              <a:t>asking</a:t>
            </a:r>
            <a:r>
              <a:rPr lang="fr-CA" sz="1000" b="1" dirty="0"/>
              <a:t> the participants </a:t>
            </a:r>
            <a:r>
              <a:rPr lang="fr-CA" sz="1000" b="1" dirty="0" err="1"/>
              <a:t>some</a:t>
            </a:r>
            <a:r>
              <a:rPr lang="fr-CA" sz="1000" b="1" dirty="0"/>
              <a:t> questions.</a:t>
            </a:r>
            <a:endParaRPr lang="en-CA" sz="1000" b="1" dirty="0"/>
          </a:p>
          <a:p>
            <a:pPr marL="628650" lvl="1" indent="-171450" algn="just">
              <a:buFont typeface="Arial" panose="020B0604020202020204" pitchFamily="34" charset="0"/>
              <a:buChar char="•"/>
            </a:pPr>
            <a:r>
              <a:rPr lang="en-GB" sz="1000" dirty="0"/>
              <a:t>What similarities or differences did you notice between the two Power Walk role-play activities?</a:t>
            </a:r>
          </a:p>
          <a:p>
            <a:pPr marL="628650" lvl="1" indent="-171450" algn="just">
              <a:buFont typeface="Arial" panose="020B0604020202020204" pitchFamily="34" charset="0"/>
              <a:buChar char="•"/>
            </a:pPr>
            <a:r>
              <a:rPr lang="en-GB" sz="1000" dirty="0"/>
              <a:t>What do you think certain participants moved further ahead than others? Do you notice a trend?</a:t>
            </a:r>
          </a:p>
          <a:p>
            <a:pPr marL="628650" lvl="1" indent="-171450" algn="just">
              <a:buFont typeface="Arial" panose="020B0604020202020204" pitchFamily="34" charset="0"/>
              <a:buChar char="•"/>
            </a:pPr>
            <a:r>
              <a:rPr lang="en-CA" sz="1000" dirty="0"/>
              <a:t>How did you feel playing the role of a character that is the opposite gender of your own?</a:t>
            </a:r>
          </a:p>
          <a:p>
            <a:pPr lvl="1" algn="just"/>
            <a:endParaRPr lang="en-CA" sz="1000" dirty="0"/>
          </a:p>
          <a:p>
            <a:pPr marL="228600" indent="-228600" algn="just">
              <a:buFont typeface="+mj-lt"/>
              <a:buAutoNum type="arabicPeriod"/>
            </a:pPr>
            <a:r>
              <a:rPr lang="en-CA" sz="1000" b="1" dirty="0"/>
              <a:t>Debrief by asking the participants specific questions and guiding the discussion towards some key messages.</a:t>
            </a:r>
          </a:p>
          <a:p>
            <a:pPr marL="628650" lvl="1" indent="-171450" algn="just">
              <a:spcBef>
                <a:spcPts val="600"/>
              </a:spcBef>
              <a:buFont typeface="Arial" panose="020B0604020202020204" pitchFamily="34" charset="0"/>
              <a:buChar char="•"/>
            </a:pPr>
            <a:r>
              <a:rPr lang="en-CA" sz="1000" b="1" dirty="0"/>
              <a:t>Question:</a:t>
            </a:r>
            <a:r>
              <a:rPr lang="en-CA" sz="1000" dirty="0"/>
              <a:t> In our operations and the environment we work in, who holds the power?</a:t>
            </a:r>
          </a:p>
          <a:p>
            <a:pPr marL="627063" lvl="2" algn="just"/>
            <a:r>
              <a:rPr lang="en-CA" sz="1000" b="1" dirty="0"/>
              <a:t>Key Message: </a:t>
            </a:r>
            <a:r>
              <a:rPr lang="en-CA" sz="1000" dirty="0"/>
              <a:t>People with power can be government, men, adults, police, military, supervisors, etc.</a:t>
            </a:r>
          </a:p>
          <a:p>
            <a:pPr marL="628650" lvl="1" indent="-171450" algn="just">
              <a:spcBef>
                <a:spcPts val="600"/>
              </a:spcBef>
              <a:buFont typeface="Arial" panose="020B0604020202020204" pitchFamily="34" charset="0"/>
              <a:buChar char="•"/>
            </a:pPr>
            <a:r>
              <a:rPr lang="en-CA" sz="1000" b="1" dirty="0"/>
              <a:t>Question:</a:t>
            </a:r>
            <a:r>
              <a:rPr lang="en-CA" sz="1000" dirty="0"/>
              <a:t> What do we really mean when we say that someone has power?</a:t>
            </a:r>
          </a:p>
          <a:p>
            <a:pPr marL="627063" lvl="1" algn="just"/>
            <a:r>
              <a:rPr lang="en-CA" sz="1000" b="1" dirty="0"/>
              <a:t>Key Message: </a:t>
            </a:r>
            <a:r>
              <a:rPr lang="en-CA" sz="1000" dirty="0"/>
              <a:t>Power is the ability to influence or control.  It includes access to decision-making processes.</a:t>
            </a:r>
          </a:p>
          <a:p>
            <a:pPr marL="628650" lvl="1" indent="-171450" algn="just">
              <a:spcBef>
                <a:spcPts val="600"/>
              </a:spcBef>
              <a:buFont typeface="Arial" panose="020B0604020202020204" pitchFamily="34" charset="0"/>
              <a:buChar char="•"/>
            </a:pPr>
            <a:r>
              <a:rPr lang="en-CA" sz="1000" b="1" dirty="0"/>
              <a:t>Question:</a:t>
            </a:r>
            <a:r>
              <a:rPr lang="en-CA" sz="1000" dirty="0"/>
              <a:t> During the role-play activity, why exactly did you feel powerful /vulnerable? Where did your sense of power or vulnerability come from?</a:t>
            </a:r>
          </a:p>
          <a:p>
            <a:pPr marL="627063" lvl="2" algn="just"/>
            <a:r>
              <a:rPr lang="en-CA" sz="1000" b="1" dirty="0"/>
              <a:t>Key Message: </a:t>
            </a:r>
            <a:r>
              <a:rPr lang="en-CA" sz="1000" dirty="0"/>
              <a:t>There are many sources of power that are not only related to a formal position of authority, including money, gender, culture, age, etc.</a:t>
            </a:r>
          </a:p>
          <a:p>
            <a:pPr marL="628650" lvl="1" indent="-171450" algn="just">
              <a:spcBef>
                <a:spcPts val="600"/>
              </a:spcBef>
              <a:buFont typeface="Arial" panose="020B0604020202020204" pitchFamily="34" charset="0"/>
              <a:buChar char="•"/>
            </a:pPr>
            <a:r>
              <a:rPr lang="en-CA" sz="1000" b="1" dirty="0"/>
              <a:t>Question:</a:t>
            </a:r>
            <a:r>
              <a:rPr lang="en-CA" sz="1000" dirty="0"/>
              <a:t> Can someone’s power or vulnerability change?</a:t>
            </a:r>
          </a:p>
          <a:p>
            <a:pPr marL="627063" lvl="2" algn="just"/>
            <a:r>
              <a:rPr lang="en-CA" sz="1000" b="1" dirty="0"/>
              <a:t>Key Message: </a:t>
            </a:r>
            <a:r>
              <a:rPr lang="en-CA" sz="1000" dirty="0"/>
              <a:t>Power and vulnerability is dynamic and can shift, depending on the context. Power can be influenced by factors such as social structure, surrounding community, office environment, etc.</a:t>
            </a:r>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19</a:t>
            </a:fld>
            <a:endParaRPr lang="fr-FR"/>
          </a:p>
        </p:txBody>
      </p:sp>
      <p:sp>
        <p:nvSpPr>
          <p:cNvPr id="6" name="Rectangle 5">
            <a:extLst>
              <a:ext uri="{FF2B5EF4-FFF2-40B4-BE49-F238E27FC236}">
                <a16:creationId xmlns:a16="http://schemas.microsoft.com/office/drawing/2014/main" id="{BA2F98FD-10D2-0942-A993-081E8A5FCC6D}"/>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4BC0CE38-7080-004D-BF87-EB5130E63EF4}"/>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84A53F41-9993-CB40-9B23-62BDF460251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418B7109-4AB0-F042-BE7C-9E244FAEF0D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3913219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685800" y="941732"/>
            <a:ext cx="5486400" cy="7491067"/>
          </a:xfrm>
        </p:spPr>
        <p:txBody>
          <a:bodyPr/>
          <a:lstStyle/>
          <a:p>
            <a:pPr lvl="0" algn="just"/>
            <a:r>
              <a:rPr lang="en-US" sz="1000" b="1" u="sng" dirty="0"/>
              <a:t>GENERAL FACILITATOR INSTRUCTIONS</a:t>
            </a:r>
          </a:p>
          <a:p>
            <a:pPr algn="just"/>
            <a:endParaRPr lang="en-US" sz="1000" dirty="0"/>
          </a:p>
          <a:p>
            <a:pPr algn="just"/>
            <a:r>
              <a:rPr lang="en-US" sz="1000" b="1" cap="all" dirty="0"/>
              <a:t>About this training</a:t>
            </a:r>
            <a:endParaRPr lang="en-US" sz="1000" b="1" cap="all" dirty="0">
              <a:cs typeface="Calibri"/>
            </a:endParaRPr>
          </a:p>
          <a:p>
            <a:pPr marL="171450" indent="-171450" algn="just">
              <a:buFont typeface="Arial" panose="020B0604020202020204" pitchFamily="34" charset="0"/>
              <a:buChar char="•"/>
            </a:pPr>
            <a:r>
              <a:rPr lang="en-US" sz="1000" dirty="0"/>
              <a:t>This training is an information and awareness-raising session that introduces the issue of Protection from Sexual Misconduct, including prevention and response to both Sexual Exploitation and Abuse (SEA) and Sexual Harassment (SH).</a:t>
            </a:r>
            <a:endParaRPr lang="en-US" sz="1000" dirty="0">
              <a:cs typeface="Calibri"/>
            </a:endParaRPr>
          </a:p>
          <a:p>
            <a:pPr marL="171450" indent="-171450" algn="just">
              <a:buFont typeface="Arial" panose="020B0604020202020204" pitchFamily="34" charset="0"/>
              <a:buChar char="•"/>
            </a:pPr>
            <a:r>
              <a:rPr lang="en-US" sz="1000" dirty="0"/>
              <a:t>This training is intended for employees of partner organizations that collaborate with UN agencies and NGOs in providing humanitarian assistance and protection.</a:t>
            </a:r>
            <a:endParaRPr lang="en-US" sz="1000" dirty="0">
              <a:cs typeface="Calibri"/>
            </a:endParaRPr>
          </a:p>
          <a:p>
            <a:pPr algn="just"/>
            <a:endParaRPr lang="en-US" sz="1000" dirty="0"/>
          </a:p>
          <a:p>
            <a:pPr algn="just"/>
            <a:r>
              <a:rPr lang="en-US" sz="1000" b="1" cap="all" dirty="0"/>
              <a:t>Choosing a Facilitator</a:t>
            </a:r>
            <a:endParaRPr lang="en-US" sz="1000" b="1" cap="all" dirty="0">
              <a:cs typeface="Calibri"/>
            </a:endParaRPr>
          </a:p>
          <a:p>
            <a:pPr algn="just"/>
            <a:r>
              <a:rPr lang="en-US" sz="1000" b="1" dirty="0"/>
              <a:t>To maximize the positive impact of this training, the selected facilitator should:</a:t>
            </a:r>
            <a:endParaRPr lang="en-US" sz="1000" b="1" dirty="0">
              <a:cs typeface="Calibri"/>
            </a:endParaRPr>
          </a:p>
          <a:p>
            <a:pPr marL="171450" indent="-171450" algn="just">
              <a:buFont typeface="Arial" panose="020B0604020202020204" pitchFamily="34" charset="0"/>
              <a:buChar char="•"/>
            </a:pPr>
            <a:r>
              <a:rPr lang="en-US" sz="1000" dirty="0"/>
              <a:t>Be familiar with UN/Interagency policies and developments on Sexual Exploitation and Abuse (SEA) and on Sexual Harassment (SH).</a:t>
            </a:r>
            <a:endParaRPr lang="en-US" sz="1000" dirty="0">
              <a:cs typeface="Calibri"/>
            </a:endParaRPr>
          </a:p>
          <a:p>
            <a:pPr marL="171450" indent="-171450" algn="just">
              <a:buFont typeface="Arial" panose="020B0604020202020204" pitchFamily="34" charset="0"/>
              <a:buChar char="•"/>
            </a:pPr>
            <a:r>
              <a:rPr lang="en-US" sz="1000" dirty="0"/>
              <a:t>Have the necessary skills and experience to be able to facilitate sensitive discussions.</a:t>
            </a:r>
            <a:endParaRPr lang="en-US" sz="1000" dirty="0">
              <a:cs typeface="Calibri"/>
            </a:endParaRPr>
          </a:p>
          <a:p>
            <a:pPr algn="just"/>
            <a:endParaRPr lang="en-US" sz="1000" dirty="0"/>
          </a:p>
          <a:p>
            <a:pPr algn="just"/>
            <a:r>
              <a:rPr lang="en-US" sz="1000" b="1" cap="all" dirty="0"/>
              <a:t>Preparing for this training</a:t>
            </a:r>
            <a:endParaRPr lang="en-US" sz="1000" b="1" cap="all" dirty="0">
              <a:cs typeface="Calibri"/>
            </a:endParaRPr>
          </a:p>
          <a:p>
            <a:pPr algn="just"/>
            <a:r>
              <a:rPr lang="en-US" sz="1000" b="1" dirty="0"/>
              <a:t>Before giving this training, it is recommended that you:</a:t>
            </a:r>
            <a:endParaRPr lang="en-US" sz="1000" b="1" dirty="0">
              <a:cs typeface="Calibri"/>
            </a:endParaRPr>
          </a:p>
          <a:p>
            <a:pPr algn="just"/>
            <a:endParaRPr lang="en-US" sz="1000" dirty="0"/>
          </a:p>
          <a:p>
            <a:pPr marL="228600" indent="-228600" algn="just">
              <a:buAutoNum type="arabicPeriod"/>
            </a:pPr>
            <a:r>
              <a:rPr lang="en-US" sz="1000" b="1" dirty="0"/>
              <a:t>Consult the online resource entitled “Facilitating the Training on Saying NO to Sexual Misconduct” at </a:t>
            </a:r>
            <a:r>
              <a:rPr lang="en-US" sz="1000" dirty="0">
                <a:hlinkClick r:id="rId3"/>
              </a:rPr>
              <a:t>https://interagencystandingcommittee.org/iasc-training</a:t>
            </a:r>
            <a:r>
              <a:rPr lang="en-US" sz="1000" b="1" dirty="0"/>
              <a:t>.</a:t>
            </a:r>
            <a:endParaRPr lang="en-US" sz="1000" b="1" dirty="0">
              <a:cs typeface="Calibri"/>
            </a:endParaRPr>
          </a:p>
          <a:p>
            <a:pPr marL="628650" lvl="1" indent="-171450" algn="just">
              <a:buFont typeface="Arial" panose="020B0604020202020204" pitchFamily="34" charset="0"/>
              <a:buChar char="•"/>
            </a:pPr>
            <a:r>
              <a:rPr lang="en-US" sz="1000" dirty="0"/>
              <a:t>This resource provides detailed information about how to prepare for this training.</a:t>
            </a:r>
            <a:endParaRPr lang="en-US" sz="1000" dirty="0">
              <a:cs typeface="Calibri"/>
            </a:endParaRPr>
          </a:p>
          <a:p>
            <a:pPr marL="628650" lvl="1" indent="-171450" algn="just">
              <a:buFont typeface="Arial" panose="020B0604020202020204" pitchFamily="34" charset="0"/>
              <a:buChar char="•"/>
            </a:pPr>
            <a:r>
              <a:rPr lang="en-US" sz="1000" dirty="0"/>
              <a:t>This resource provides links to all materials that must be prepared before the training.</a:t>
            </a:r>
            <a:endParaRPr lang="en-US" sz="1000" dirty="0">
              <a:cs typeface="Calibri"/>
            </a:endParaRPr>
          </a:p>
          <a:p>
            <a:pPr marL="628650" lvl="1" indent="-171450" algn="just">
              <a:buFont typeface="Arial" panose="020B0604020202020204" pitchFamily="34" charset="0"/>
              <a:buChar char="•"/>
            </a:pPr>
            <a:r>
              <a:rPr lang="en-US" sz="1000" dirty="0"/>
              <a:t>The training materials are hosted at </a:t>
            </a:r>
            <a:r>
              <a:rPr lang="en-US" sz="1000" dirty="0">
                <a:hlinkClick r:id="rId3"/>
              </a:rPr>
              <a:t>https://interagencystandingcommittee.org/iasc-training</a:t>
            </a:r>
            <a:r>
              <a:rPr lang="en-US" sz="1000" dirty="0"/>
              <a:t>  </a:t>
            </a:r>
            <a:endParaRPr lang="en-US" sz="1000" dirty="0">
              <a:cs typeface="Calibri"/>
            </a:endParaRPr>
          </a:p>
          <a:p>
            <a:pPr marL="628650" lvl="1" indent="-171450" algn="just">
              <a:buFont typeface="Arial" panose="020B0604020202020204" pitchFamily="34" charset="0"/>
              <a:buChar char="•"/>
            </a:pPr>
            <a:r>
              <a:rPr lang="en-US" sz="1000" dirty="0">
                <a:cs typeface="Calibri"/>
              </a:rPr>
              <a:t>Should you have any questions, you can email </a:t>
            </a:r>
            <a:r>
              <a:rPr lang="en-US" sz="1000" dirty="0">
                <a:cs typeface="Calibri"/>
                <a:hlinkClick r:id="rId4"/>
              </a:rPr>
              <a:t>iasccorrespondence@un.org</a:t>
            </a:r>
            <a:r>
              <a:rPr lang="en-US" sz="1000" dirty="0">
                <a:cs typeface="Calibri"/>
              </a:rPr>
              <a:t> </a:t>
            </a:r>
          </a:p>
          <a:p>
            <a:pPr lvl="1" algn="just"/>
            <a:endParaRPr lang="en-US" sz="1000" dirty="0"/>
          </a:p>
          <a:p>
            <a:pPr marL="228600" indent="-228600" algn="just">
              <a:buFont typeface="+mj-lt"/>
              <a:buAutoNum type="arabicPeriod"/>
            </a:pPr>
            <a:r>
              <a:rPr lang="en-US" sz="1000" b="1" dirty="0"/>
              <a:t>Gather and prepare all materials that you will need to facilitate the training.</a:t>
            </a:r>
            <a:endParaRPr lang="en-US" sz="1000" b="1" dirty="0">
              <a:cs typeface="Calibri"/>
            </a:endParaRPr>
          </a:p>
          <a:p>
            <a:pPr marL="628650" lvl="1" indent="-171450" algn="just">
              <a:buFont typeface="Arial" panose="020B0604020202020204" pitchFamily="34" charset="0"/>
              <a:buChar char="•"/>
            </a:pPr>
            <a:r>
              <a:rPr lang="en-US" sz="1000" dirty="0"/>
              <a:t>The list of materials required is available in the online resource, as well as on the next page (hidden slide) of this Facilitator Guide.</a:t>
            </a:r>
            <a:endParaRPr lang="en-US" sz="1000" dirty="0">
              <a:cs typeface="Calibri"/>
            </a:endParaRPr>
          </a:p>
          <a:p>
            <a:pPr marL="628650" lvl="1" indent="-171450" algn="just">
              <a:buFont typeface="Arial" panose="020B0604020202020204" pitchFamily="34" charset="0"/>
              <a:buChar char="•"/>
            </a:pPr>
            <a:r>
              <a:rPr lang="en-US" sz="1000" dirty="0"/>
              <a:t>Note that many of these materials need to be printed before the training.</a:t>
            </a:r>
            <a:endParaRPr lang="en-US" sz="1000" dirty="0">
              <a:cs typeface="Calibri"/>
            </a:endParaRPr>
          </a:p>
          <a:p>
            <a:pPr marL="628650" lvl="1" indent="-171450" algn="just">
              <a:buFont typeface="Arial" panose="020B0604020202020204" pitchFamily="34" charset="0"/>
              <a:buChar char="•"/>
            </a:pPr>
            <a:r>
              <a:rPr lang="en-US" sz="1000" dirty="0"/>
              <a:t>If you expect the internet connection to be an issue, you may want to pre-load the Awareness videos.</a:t>
            </a:r>
            <a:endParaRPr lang="en-US" sz="1000" dirty="0">
              <a:cs typeface="Calibri"/>
            </a:endParaRPr>
          </a:p>
          <a:p>
            <a:pPr marL="628650" lvl="1" indent="-171450" algn="just">
              <a:buFont typeface="Arial" panose="020B0604020202020204" pitchFamily="34" charset="0"/>
              <a:buChar char="•"/>
            </a:pPr>
            <a:r>
              <a:rPr lang="en-US" sz="1000" dirty="0"/>
              <a:t>You will need to compile and print out a list of contacts for referrals within and outside of the participants’ organization(s) that the participants can use to seek additional support should they feel it is necessary.</a:t>
            </a:r>
            <a:endParaRPr lang="en-US" sz="1000" dirty="0">
              <a:cs typeface="Calibri"/>
            </a:endParaRPr>
          </a:p>
          <a:p>
            <a:pPr lvl="1" algn="just"/>
            <a:endParaRPr lang="en-US" sz="1000" b="1" dirty="0"/>
          </a:p>
          <a:p>
            <a:pPr marL="228600" indent="-228600" algn="just">
              <a:buFont typeface="+mj-lt"/>
              <a:buAutoNum type="arabicPeriod"/>
            </a:pPr>
            <a:r>
              <a:rPr lang="en-US" sz="1000" b="1" dirty="0"/>
              <a:t>Familiarize yourself with the contents of this training.</a:t>
            </a:r>
            <a:endParaRPr lang="en-US" sz="1000" b="1" dirty="0">
              <a:cs typeface="Calibri"/>
            </a:endParaRPr>
          </a:p>
          <a:p>
            <a:pPr marL="628650" lvl="1" indent="-171450" algn="just">
              <a:buFont typeface="Arial" panose="020B0604020202020204" pitchFamily="34" charset="0"/>
              <a:buChar char="•"/>
            </a:pPr>
            <a:r>
              <a:rPr lang="en-US" sz="1000" dirty="0"/>
              <a:t>Print and read the PDF version of this Facilitator Guide.</a:t>
            </a:r>
            <a:endParaRPr lang="en-US" sz="1000" dirty="0">
              <a:cs typeface="Calibri"/>
            </a:endParaRPr>
          </a:p>
          <a:p>
            <a:pPr marL="628650" lvl="1" indent="-171450" algn="just">
              <a:buFont typeface="Arial" panose="020B0604020202020204" pitchFamily="34" charset="0"/>
              <a:buChar char="•"/>
            </a:pPr>
            <a:r>
              <a:rPr lang="en-US" sz="1000" dirty="0"/>
              <a:t>Become familiar with the suggested training agenda and approximate durations of each module. These details are available in the online resource, as well as on the next page (hidden slide) of this Facilitator Guide.</a:t>
            </a:r>
            <a:endParaRPr lang="en-US" sz="1000" dirty="0">
              <a:cs typeface="Calibri"/>
            </a:endParaRPr>
          </a:p>
          <a:p>
            <a:pPr marL="628650" lvl="1" indent="-171450" algn="just">
              <a:buFont typeface="Arial" panose="020B0604020202020204" pitchFamily="34" charset="0"/>
              <a:buChar char="•"/>
            </a:pPr>
            <a:r>
              <a:rPr lang="en-US" sz="1000" dirty="0"/>
              <a:t>Go through the PowerPoint presentation to become comfortable with the animations and pacing.</a:t>
            </a:r>
            <a:endParaRPr lang="en-US" sz="1000" dirty="0">
              <a:cs typeface="Calibri"/>
            </a:endParaRP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2</a:t>
            </a:fld>
            <a:endParaRPr lang="en-CA"/>
          </a:p>
        </p:txBody>
      </p:sp>
      <p:sp>
        <p:nvSpPr>
          <p:cNvPr id="5" name="Rectangle 4">
            <a:extLst>
              <a:ext uri="{FF2B5EF4-FFF2-40B4-BE49-F238E27FC236}">
                <a16:creationId xmlns:a16="http://schemas.microsoft.com/office/drawing/2014/main" id="{C172E847-45DF-F24D-80B9-7FAF095C4794}"/>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B77A0977-1A92-1247-B321-E03613EAFA51}"/>
              </a:ext>
            </a:extLst>
          </p:cNvPr>
          <p:cNvPicPr>
            <a:picLocks noChangeAspect="1"/>
          </p:cNvPicPr>
          <p:nvPr/>
        </p:nvPicPr>
        <p:blipFill>
          <a:blip r:embed="rId5"/>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89FF4252-86E6-7D43-9E23-51B469880BD6}"/>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Tree>
    <p:extLst>
      <p:ext uri="{BB962C8B-B14F-4D97-AF65-F5344CB8AC3E}">
        <p14:creationId xmlns:p14="http://schemas.microsoft.com/office/powerpoint/2010/main" val="4289887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2" y="3453276"/>
            <a:ext cx="4732361" cy="3600450"/>
          </a:xfrm>
          <a:prstGeom prst="rect">
            <a:avLst/>
          </a:prstGeom>
        </p:spPr>
        <p:txBody>
          <a:bodyPr/>
          <a:lstStyle/>
          <a:p>
            <a:r>
              <a:rPr lang="en-US" sz="1000" b="1" u="sng"/>
              <a:t>ACTIVITY GOALS</a:t>
            </a:r>
          </a:p>
          <a:p>
            <a:pPr marL="171450" indent="-171450">
              <a:buFont typeface="Arial" panose="020B0604020202020204" pitchFamily="34" charset="0"/>
              <a:buChar char="•"/>
            </a:pPr>
            <a:r>
              <a:rPr lang="en-US" sz="1000"/>
              <a:t>To validate the participant’s initial understanding of the concepts of Sexual Exploitation, Sexual Abuse and Sexual Harassment</a:t>
            </a:r>
          </a:p>
          <a:p>
            <a:pPr marL="171450" indent="-171450">
              <a:buFont typeface="Arial" panose="020B0604020202020204" pitchFamily="34" charset="0"/>
              <a:buChar char="•"/>
            </a:pPr>
            <a:r>
              <a:rPr lang="en-US" sz="1000"/>
              <a:t>To address any misconceptions by clearly defining each concept and providing contextual examples</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20</a:t>
            </a:fld>
            <a:endParaRPr lang="fr-FR"/>
          </a:p>
        </p:txBody>
      </p:sp>
      <p:sp>
        <p:nvSpPr>
          <p:cNvPr id="5" name="Rectangle 4">
            <a:extLst>
              <a:ext uri="{FF2B5EF4-FFF2-40B4-BE49-F238E27FC236}">
                <a16:creationId xmlns:a16="http://schemas.microsoft.com/office/drawing/2014/main" id="{7F2EE233-7B30-114F-BF6E-6CAF00DBC7C9}"/>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47FF8654-BDE2-8645-B465-1768E65C031F}"/>
              </a:ext>
            </a:extLst>
          </p:cNvPr>
          <p:cNvPicPr>
            <a:picLocks noChangeAspect="1"/>
          </p:cNvPicPr>
          <p:nvPr/>
        </p:nvPicPr>
        <p:blipFill>
          <a:blip r:embed="rId3"/>
          <a:stretch>
            <a:fillRect/>
          </a:stretch>
        </p:blipFill>
        <p:spPr>
          <a:xfrm>
            <a:off x="5791200" y="-13252"/>
            <a:ext cx="964717" cy="682012"/>
          </a:xfrm>
          <a:prstGeom prst="rect">
            <a:avLst/>
          </a:prstGeom>
        </p:spPr>
      </p:pic>
      <p:sp>
        <p:nvSpPr>
          <p:cNvPr id="7" name="TextBox 5">
            <a:extLst>
              <a:ext uri="{FF2B5EF4-FFF2-40B4-BE49-F238E27FC236}">
                <a16:creationId xmlns:a16="http://schemas.microsoft.com/office/drawing/2014/main" id="{5B33CF5E-168C-4148-B215-6010C6C66B0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8" name="Rectangle 7">
            <a:extLst>
              <a:ext uri="{FF2B5EF4-FFF2-40B4-BE49-F238E27FC236}">
                <a16:creationId xmlns:a16="http://schemas.microsoft.com/office/drawing/2014/main" id="{1AD3BDFA-6B3E-024B-ACBC-E0FC837EBC5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116104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3"/>
            <a:ext cx="4746009"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CLICK to reveal Question 2 on screen.</a:t>
            </a:r>
          </a:p>
          <a:p>
            <a:pPr marL="228600" indent="-228600" algn="just">
              <a:buFont typeface="+mj-lt"/>
              <a:buAutoNum type="arabicPeriod"/>
            </a:pPr>
            <a:endParaRPr lang="en-US" sz="1000" b="1" dirty="0"/>
          </a:p>
          <a:p>
            <a:pPr marL="228600" indent="-228600" algn="just">
              <a:buFont typeface="+mj-lt"/>
              <a:buAutoNum type="arabicPeriod"/>
            </a:pPr>
            <a:r>
              <a:rPr lang="en-US" sz="1000" b="1" dirty="0"/>
              <a:t>CLICK to reveal Question 3 on screen.</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teams to discuss the questions (in relation to the case study) as a team and write their responses in the Questionnaire.</a:t>
            </a:r>
          </a:p>
          <a:p>
            <a:pPr marL="628650" lvl="1" indent="-171450" algn="just">
              <a:buFont typeface="Arial" panose="020B0604020202020204" pitchFamily="34" charset="0"/>
              <a:buChar char="•"/>
            </a:pPr>
            <a:r>
              <a:rPr lang="en-US" sz="1000" dirty="0"/>
              <a:t>Inform the teams that they have 10 minutes to complete the question.</a:t>
            </a:r>
          </a:p>
          <a:p>
            <a:pPr marL="628650" lvl="1" indent="-171450" algn="just">
              <a:buFont typeface="Arial" panose="020B0604020202020204" pitchFamily="34" charset="0"/>
              <a:buChar char="•"/>
            </a:pPr>
            <a:r>
              <a:rPr lang="en-US" sz="1000" dirty="0"/>
              <a:t>Inform the teams that they cannot use Google to look up the term definitions.</a:t>
            </a:r>
          </a:p>
          <a:p>
            <a:pPr marL="628650" lvl="1" indent="-171450" algn="just">
              <a:buFont typeface="Arial" panose="020B0604020202020204" pitchFamily="34" charset="0"/>
              <a:buChar char="•"/>
            </a:pPr>
            <a:r>
              <a:rPr lang="en-US" sz="1000" dirty="0"/>
              <a:t>Remind the participants that they can consult the written version of the case study as needed.</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21</a:t>
            </a:fld>
            <a:endParaRPr lang="en-CA"/>
          </a:p>
        </p:txBody>
      </p:sp>
      <p:sp>
        <p:nvSpPr>
          <p:cNvPr id="5" name="Rectangle 4">
            <a:extLst>
              <a:ext uri="{FF2B5EF4-FFF2-40B4-BE49-F238E27FC236}">
                <a16:creationId xmlns:a16="http://schemas.microsoft.com/office/drawing/2014/main" id="{DAF74D9A-8DCF-314D-9548-F800CFFA7ECF}"/>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0BB1B850-CB4B-DE4E-91E7-A23055A5A935}"/>
              </a:ext>
            </a:extLst>
          </p:cNvPr>
          <p:cNvPicPr>
            <a:picLocks noChangeAspect="1"/>
          </p:cNvPicPr>
          <p:nvPr/>
        </p:nvPicPr>
        <p:blipFill>
          <a:blip r:embed="rId3"/>
          <a:stretch>
            <a:fillRect/>
          </a:stretch>
        </p:blipFill>
        <p:spPr>
          <a:xfrm>
            <a:off x="5791200" y="-13252"/>
            <a:ext cx="964717" cy="682012"/>
          </a:xfrm>
          <a:prstGeom prst="rect">
            <a:avLst/>
          </a:prstGeom>
        </p:spPr>
      </p:pic>
      <p:sp>
        <p:nvSpPr>
          <p:cNvPr id="7" name="TextBox 5">
            <a:extLst>
              <a:ext uri="{FF2B5EF4-FFF2-40B4-BE49-F238E27FC236}">
                <a16:creationId xmlns:a16="http://schemas.microsoft.com/office/drawing/2014/main" id="{497C2DEC-1892-9E43-8F77-AE45B4C30642}"/>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8" name="Rectangle 7">
            <a:extLst>
              <a:ext uri="{FF2B5EF4-FFF2-40B4-BE49-F238E27FC236}">
                <a16:creationId xmlns:a16="http://schemas.microsoft.com/office/drawing/2014/main" id="{01390657-97F0-F34B-A5D2-8688856EF65F}"/>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p:spPr>
      </p:sp>
    </p:spTree>
    <p:extLst>
      <p:ext uri="{BB962C8B-B14F-4D97-AF65-F5344CB8AC3E}">
        <p14:creationId xmlns:p14="http://schemas.microsoft.com/office/powerpoint/2010/main" val="199862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22</a:t>
            </a:fld>
            <a:endParaRPr lang="fr-FR"/>
          </a:p>
        </p:txBody>
      </p:sp>
      <p:sp>
        <p:nvSpPr>
          <p:cNvPr id="8" name="Rectangle 7">
            <a:extLst>
              <a:ext uri="{FF2B5EF4-FFF2-40B4-BE49-F238E27FC236}">
                <a16:creationId xmlns:a16="http://schemas.microsoft.com/office/drawing/2014/main" id="{146DA4A3-B029-724A-9BA9-EC5C013CF0B5}"/>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9" name="Image 8">
            <a:extLst>
              <a:ext uri="{FF2B5EF4-FFF2-40B4-BE49-F238E27FC236}">
                <a16:creationId xmlns:a16="http://schemas.microsoft.com/office/drawing/2014/main" id="{DEF49BBE-D1C0-AF49-9B2F-6E54CA0879A6}"/>
              </a:ext>
            </a:extLst>
          </p:cNvPr>
          <p:cNvPicPr>
            <a:picLocks noChangeAspect="1"/>
          </p:cNvPicPr>
          <p:nvPr/>
        </p:nvPicPr>
        <p:blipFill>
          <a:blip r:embed="rId3"/>
          <a:stretch>
            <a:fillRect/>
          </a:stretch>
        </p:blipFill>
        <p:spPr>
          <a:xfrm>
            <a:off x="5791200" y="-13252"/>
            <a:ext cx="964717" cy="682012"/>
          </a:xfrm>
          <a:prstGeom prst="rect">
            <a:avLst/>
          </a:prstGeom>
        </p:spPr>
      </p:pic>
      <p:sp>
        <p:nvSpPr>
          <p:cNvPr id="10" name="TextBox 5">
            <a:extLst>
              <a:ext uri="{FF2B5EF4-FFF2-40B4-BE49-F238E27FC236}">
                <a16:creationId xmlns:a16="http://schemas.microsoft.com/office/drawing/2014/main" id="{44CF1FE5-57E9-0841-828E-4C2FAE00A3B6}"/>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1" name="Rectangle 10">
            <a:extLst>
              <a:ext uri="{FF2B5EF4-FFF2-40B4-BE49-F238E27FC236}">
                <a16:creationId xmlns:a16="http://schemas.microsoft.com/office/drawing/2014/main" id="{BF0EE74B-EBA7-9549-BAE8-9A8DC4E2737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
        <p:nvSpPr>
          <p:cNvPr id="6" name="Notes Placeholder 5"/>
          <p:cNvSpPr>
            <a:spLocks noGrp="1"/>
          </p:cNvSpPr>
          <p:nvPr>
            <p:ph type="body" idx="1"/>
          </p:nvPr>
        </p:nvSpPr>
        <p:spPr>
          <a:xfrm>
            <a:off x="600296" y="3564836"/>
            <a:ext cx="5486400"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Explain to the participants that they are going to explore their initial ideas about Sexual Misconduct through scenario descriptions.</a:t>
            </a:r>
          </a:p>
          <a:p>
            <a:pPr marL="685800" lvl="1" indent="-228600" algn="just">
              <a:buFont typeface="Arial" panose="020B0604020202020204" pitchFamily="34" charset="0"/>
              <a:buChar char="•"/>
            </a:pPr>
            <a:r>
              <a:rPr lang="en-US" sz="1000" dirty="0"/>
              <a:t>Mention that these scenarios are inspired by real-life allegations in the humanitarian aid sector.</a:t>
            </a:r>
          </a:p>
          <a:p>
            <a:pPr marL="685800" lvl="1" indent="-228600" algn="just">
              <a:buFont typeface="+mj-lt"/>
              <a:buAutoNum type="arabicPeriod"/>
            </a:pPr>
            <a:endParaRPr lang="en-US" sz="1000" dirty="0"/>
          </a:p>
          <a:p>
            <a:pPr marL="228600" indent="-228600" algn="just">
              <a:buFont typeface="+mj-lt"/>
              <a:buAutoNum type="arabicPeriod"/>
            </a:pPr>
            <a:r>
              <a:rPr lang="en-US" sz="1000" b="1" dirty="0"/>
              <a:t>CLICK to reveal the first scenario.</a:t>
            </a:r>
          </a:p>
          <a:p>
            <a:pPr marL="228600" indent="-228600" algn="just">
              <a:buFont typeface="+mj-lt"/>
              <a:buAutoNum type="arabicPeriod"/>
            </a:pPr>
            <a:endParaRPr lang="en-US" sz="1000" dirty="0"/>
          </a:p>
          <a:p>
            <a:pPr marL="228600" indent="-228600" algn="just">
              <a:buFont typeface="+mj-lt"/>
              <a:buAutoNum type="arabicPeriod"/>
            </a:pPr>
            <a:r>
              <a:rPr lang="en-US" sz="1000" b="1" dirty="0"/>
              <a:t>Ask the participants to identify which term best describes the situation, and why they think so.</a:t>
            </a:r>
          </a:p>
          <a:p>
            <a:pPr marL="228600" indent="-228600" algn="just">
              <a:buFont typeface="+mj-lt"/>
              <a:buAutoNum type="arabicPeriod"/>
            </a:pPr>
            <a:endParaRPr lang="en-US" sz="1000" dirty="0"/>
          </a:p>
          <a:p>
            <a:pPr marL="228600" indent="-228600" algn="just">
              <a:buFont typeface="+mj-lt"/>
              <a:buAutoNum type="arabicPeriod"/>
            </a:pPr>
            <a:r>
              <a:rPr lang="en-US" sz="1000" b="1" dirty="0"/>
              <a:t>After the participants have had the opportunity to discuss their own viewpoints, quickly debrief by explaining why the term is most suitable.</a:t>
            </a:r>
          </a:p>
          <a:p>
            <a:pPr marL="685800" lvl="1" indent="-228600" algn="just">
              <a:buFont typeface="Arial" panose="020B0604020202020204" pitchFamily="34" charset="0"/>
              <a:buChar char="•"/>
            </a:pPr>
            <a:r>
              <a:rPr lang="en-US" sz="1000" dirty="0"/>
              <a:t>This is </a:t>
            </a:r>
            <a:r>
              <a:rPr lang="en-US" sz="1000" u="sng" dirty="0"/>
              <a:t>Sexual Exploitation </a:t>
            </a:r>
            <a:r>
              <a:rPr lang="en-US" sz="1000" dirty="0"/>
              <a:t>because it involves exchanging money for sex and it also leverages on power to obtain sex. It does not matter if prostitution is legal in the country, it is still sexual exploitation.</a:t>
            </a:r>
          </a:p>
          <a:p>
            <a:pPr marL="685800" lvl="1" indent="-228600" algn="just">
              <a:buFont typeface="+mj-lt"/>
              <a:buAutoNum type="arabicPeriod"/>
            </a:pPr>
            <a:endParaRPr lang="en-US" sz="1000" dirty="0"/>
          </a:p>
          <a:p>
            <a:pPr marL="228600" indent="-228600" algn="just">
              <a:buFont typeface="+mj-lt"/>
              <a:buAutoNum type="arabicPeriod"/>
            </a:pPr>
            <a:r>
              <a:rPr lang="en-US" sz="1000" b="1" dirty="0"/>
              <a:t>CLICK to go to the next situation.</a:t>
            </a:r>
          </a:p>
          <a:p>
            <a:endParaRPr lang="en-US" dirty="0"/>
          </a:p>
        </p:txBody>
      </p:sp>
    </p:spTree>
    <p:extLst>
      <p:ext uri="{BB962C8B-B14F-4D97-AF65-F5344CB8AC3E}">
        <p14:creationId xmlns:p14="http://schemas.microsoft.com/office/powerpoint/2010/main" val="2613145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23</a:t>
            </a:fld>
            <a:endParaRPr lang="fr-FR"/>
          </a:p>
        </p:txBody>
      </p:sp>
      <p:sp>
        <p:nvSpPr>
          <p:cNvPr id="8" name="Rectangle 7">
            <a:extLst>
              <a:ext uri="{FF2B5EF4-FFF2-40B4-BE49-F238E27FC236}">
                <a16:creationId xmlns:a16="http://schemas.microsoft.com/office/drawing/2014/main" id="{B1961710-7CC4-EA4D-A87C-8EE4F9C606CF}"/>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9" name="Image 8">
            <a:extLst>
              <a:ext uri="{FF2B5EF4-FFF2-40B4-BE49-F238E27FC236}">
                <a16:creationId xmlns:a16="http://schemas.microsoft.com/office/drawing/2014/main" id="{7D04572B-47FE-0A42-B4E2-55486ADBA689}"/>
              </a:ext>
            </a:extLst>
          </p:cNvPr>
          <p:cNvPicPr>
            <a:picLocks noChangeAspect="1"/>
          </p:cNvPicPr>
          <p:nvPr/>
        </p:nvPicPr>
        <p:blipFill>
          <a:blip r:embed="rId3"/>
          <a:stretch>
            <a:fillRect/>
          </a:stretch>
        </p:blipFill>
        <p:spPr>
          <a:xfrm>
            <a:off x="5791200" y="-13252"/>
            <a:ext cx="964717" cy="682012"/>
          </a:xfrm>
          <a:prstGeom prst="rect">
            <a:avLst/>
          </a:prstGeom>
        </p:spPr>
      </p:pic>
      <p:sp>
        <p:nvSpPr>
          <p:cNvPr id="10" name="TextBox 5">
            <a:extLst>
              <a:ext uri="{FF2B5EF4-FFF2-40B4-BE49-F238E27FC236}">
                <a16:creationId xmlns:a16="http://schemas.microsoft.com/office/drawing/2014/main" id="{302D3E6F-DBE2-FB46-9FDB-5F4AB15AD633}"/>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1" name="Rectangle 10">
            <a:extLst>
              <a:ext uri="{FF2B5EF4-FFF2-40B4-BE49-F238E27FC236}">
                <a16:creationId xmlns:a16="http://schemas.microsoft.com/office/drawing/2014/main" id="{D58B346D-948A-3442-86CA-BD462B854D1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
        <p:nvSpPr>
          <p:cNvPr id="6" name="Notes Placeholder 5"/>
          <p:cNvSpPr>
            <a:spLocks noGrp="1"/>
          </p:cNvSpPr>
          <p:nvPr>
            <p:ph type="body" idx="1"/>
          </p:nvPr>
        </p:nvSpPr>
        <p:spPr>
          <a:xfrm>
            <a:off x="683607" y="3567006"/>
            <a:ext cx="5486400" cy="3600450"/>
          </a:xfrm>
        </p:spPr>
        <p:txBody>
          <a:bodyPr/>
          <a:lstStyle/>
          <a:p>
            <a:pPr algn="just"/>
            <a:r>
              <a:rPr lang="en-US" sz="1000" b="1" u="sng" dirty="0"/>
              <a:t>FACILITATOR INSTRUCTIONS</a:t>
            </a:r>
          </a:p>
          <a:p>
            <a:pPr algn="just"/>
            <a:endParaRPr lang="en-US" sz="1000" dirty="0"/>
          </a:p>
          <a:p>
            <a:pPr marL="228600" indent="-228600" algn="just">
              <a:buFont typeface="+mj-lt"/>
              <a:buAutoNum type="arabicPeriod"/>
            </a:pPr>
            <a:r>
              <a:rPr lang="en-US" sz="1000" b="1" dirty="0"/>
              <a:t>Ask the participants to identify which term best describes the situation, and why they think so.</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participants have had the opportunity to discuss their own viewpoints, quickly debrief by explaining why the term is most suitable.</a:t>
            </a:r>
          </a:p>
          <a:p>
            <a:pPr marL="685800" lvl="1" indent="-228600" algn="just">
              <a:buFont typeface="Arial" panose="020B0604020202020204" pitchFamily="34" charset="0"/>
              <a:buChar char="•"/>
            </a:pPr>
            <a:r>
              <a:rPr lang="en-US" sz="1000" dirty="0"/>
              <a:t>This is </a:t>
            </a:r>
            <a:r>
              <a:rPr lang="en-US" sz="1000" u="sng" dirty="0"/>
              <a:t>Sexual Harassment </a:t>
            </a:r>
            <a:r>
              <a:rPr lang="en-US" sz="1000" dirty="0"/>
              <a:t>because it involves sharing inappropriate (pornographic) photos that are offensive to a work colleague.</a:t>
            </a:r>
          </a:p>
          <a:p>
            <a:pPr marL="685800" lvl="1" indent="-228600" algn="just">
              <a:buFont typeface="+mj-lt"/>
              <a:buAutoNum type="arabicPeriod"/>
            </a:pPr>
            <a:endParaRPr lang="en-US" sz="1000" b="1" dirty="0"/>
          </a:p>
          <a:p>
            <a:pPr marL="228600" indent="-228600" algn="just">
              <a:buFont typeface="+mj-lt"/>
              <a:buAutoNum type="arabicPeriod"/>
            </a:pPr>
            <a:r>
              <a:rPr lang="en-US" sz="1000" b="1" dirty="0"/>
              <a:t>CLICK to go to the next situation.</a:t>
            </a:r>
          </a:p>
          <a:p>
            <a:endParaRPr lang="en-US" dirty="0"/>
          </a:p>
        </p:txBody>
      </p:sp>
    </p:spTree>
    <p:extLst>
      <p:ext uri="{BB962C8B-B14F-4D97-AF65-F5344CB8AC3E}">
        <p14:creationId xmlns:p14="http://schemas.microsoft.com/office/powerpoint/2010/main" val="162220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24</a:t>
            </a:fld>
            <a:endParaRPr lang="fr-FR"/>
          </a:p>
        </p:txBody>
      </p:sp>
      <p:sp>
        <p:nvSpPr>
          <p:cNvPr id="8" name="Rectangle 7">
            <a:extLst>
              <a:ext uri="{FF2B5EF4-FFF2-40B4-BE49-F238E27FC236}">
                <a16:creationId xmlns:a16="http://schemas.microsoft.com/office/drawing/2014/main" id="{5D037B5B-3051-EB4D-838B-140DB5F4F8BA}"/>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9" name="Image 8">
            <a:extLst>
              <a:ext uri="{FF2B5EF4-FFF2-40B4-BE49-F238E27FC236}">
                <a16:creationId xmlns:a16="http://schemas.microsoft.com/office/drawing/2014/main" id="{3D430EB4-1E03-3844-AFE2-3E9A35F372AF}"/>
              </a:ext>
            </a:extLst>
          </p:cNvPr>
          <p:cNvPicPr>
            <a:picLocks noChangeAspect="1"/>
          </p:cNvPicPr>
          <p:nvPr/>
        </p:nvPicPr>
        <p:blipFill>
          <a:blip r:embed="rId3"/>
          <a:stretch>
            <a:fillRect/>
          </a:stretch>
        </p:blipFill>
        <p:spPr>
          <a:xfrm>
            <a:off x="5791200" y="-13252"/>
            <a:ext cx="964717" cy="682012"/>
          </a:xfrm>
          <a:prstGeom prst="rect">
            <a:avLst/>
          </a:prstGeom>
        </p:spPr>
      </p:pic>
      <p:sp>
        <p:nvSpPr>
          <p:cNvPr id="10" name="TextBox 5">
            <a:extLst>
              <a:ext uri="{FF2B5EF4-FFF2-40B4-BE49-F238E27FC236}">
                <a16:creationId xmlns:a16="http://schemas.microsoft.com/office/drawing/2014/main" id="{A60D638D-49FF-AE4C-9D38-B72CC7D6E49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1" name="Rectangle 10">
            <a:extLst>
              <a:ext uri="{FF2B5EF4-FFF2-40B4-BE49-F238E27FC236}">
                <a16:creationId xmlns:a16="http://schemas.microsoft.com/office/drawing/2014/main" id="{D8F6C241-06D3-B64D-9221-254CB14A5AB3}"/>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
        <p:nvSpPr>
          <p:cNvPr id="13" name="Notes Placeholder 12"/>
          <p:cNvSpPr>
            <a:spLocks noGrp="1"/>
          </p:cNvSpPr>
          <p:nvPr>
            <p:ph type="body" idx="1"/>
          </p:nvPr>
        </p:nvSpPr>
        <p:spPr>
          <a:xfrm>
            <a:off x="683607" y="3564836"/>
            <a:ext cx="5486400" cy="3600450"/>
          </a:xfrm>
        </p:spPr>
        <p:txBody>
          <a:bodyPr/>
          <a:lstStyle/>
          <a:p>
            <a:pPr algn="just"/>
            <a:r>
              <a:rPr lang="en-US" sz="1000" b="1" u="sng" dirty="0"/>
              <a:t>FACILITATOR INSTRUCTIONS</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to identify which term best describes the situation, and why they think so.</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participants have had the opportunity to discuss their own viewpoints, quickly debrief by explaining why the term is most suitable.</a:t>
            </a:r>
          </a:p>
          <a:p>
            <a:pPr marL="685800" lvl="1" indent="-228600" algn="just">
              <a:buFont typeface="Arial" panose="020B0604020202020204" pitchFamily="34" charset="0"/>
              <a:buChar char="•"/>
            </a:pPr>
            <a:r>
              <a:rPr lang="en-US" sz="1000" dirty="0"/>
              <a:t>This is </a:t>
            </a:r>
            <a:r>
              <a:rPr lang="en-US" sz="1000" u="sng" dirty="0"/>
              <a:t>Sexual Abuse </a:t>
            </a:r>
            <a:r>
              <a:rPr lang="en-US" sz="1000" dirty="0"/>
              <a:t>because it is a threat of an unwanted sexual act and it is based on unequal power.</a:t>
            </a:r>
          </a:p>
          <a:p>
            <a:pPr marL="685800" lvl="1" indent="-228600" algn="just">
              <a:buFont typeface="Arial" panose="020B0604020202020204" pitchFamily="34" charset="0"/>
              <a:buChar char="•"/>
            </a:pPr>
            <a:r>
              <a:rPr lang="en-US" sz="1000" dirty="0"/>
              <a:t>Even if the act has not yet taken place, a threat in itself is enough to qualify as Sexual Abuse. </a:t>
            </a:r>
          </a:p>
          <a:p>
            <a:pPr marL="685800" lvl="1" indent="-228600" algn="just">
              <a:buFont typeface="Arial" panose="020B0604020202020204" pitchFamily="34" charset="0"/>
              <a:buChar char="•"/>
            </a:pPr>
            <a:r>
              <a:rPr lang="en-GB" sz="1000" dirty="0"/>
              <a:t>However please note that this scenario is also considered as SH for the colleagues in the car with the driver.</a:t>
            </a:r>
            <a:endParaRPr lang="en-GB" sz="1000" dirty="0">
              <a:cs typeface="Calibri"/>
            </a:endParaRPr>
          </a:p>
          <a:p>
            <a:pPr marL="685800" lvl="1" indent="-228600" algn="just">
              <a:buFont typeface="+mj-lt"/>
              <a:buAutoNum type="arabicPeriod"/>
            </a:pPr>
            <a:endParaRPr lang="en-US" sz="1000" b="1" dirty="0"/>
          </a:p>
          <a:p>
            <a:pPr marL="228600" indent="-228600" algn="just">
              <a:buFont typeface="+mj-lt"/>
              <a:buAutoNum type="arabicPeriod"/>
            </a:pPr>
            <a:r>
              <a:rPr lang="en-US" sz="1000" b="1" dirty="0"/>
              <a:t>CLICK to go to the next situation.</a:t>
            </a:r>
          </a:p>
          <a:p>
            <a:endParaRPr lang="en-US" dirty="0"/>
          </a:p>
        </p:txBody>
      </p:sp>
    </p:spTree>
    <p:extLst>
      <p:ext uri="{BB962C8B-B14F-4D97-AF65-F5344CB8AC3E}">
        <p14:creationId xmlns:p14="http://schemas.microsoft.com/office/powerpoint/2010/main" val="1924550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25</a:t>
            </a:fld>
            <a:endParaRPr lang="fr-FR"/>
          </a:p>
        </p:txBody>
      </p:sp>
      <p:sp>
        <p:nvSpPr>
          <p:cNvPr id="8" name="Rectangle 7">
            <a:extLst>
              <a:ext uri="{FF2B5EF4-FFF2-40B4-BE49-F238E27FC236}">
                <a16:creationId xmlns:a16="http://schemas.microsoft.com/office/drawing/2014/main" id="{55A7D417-A60E-AF40-9BEB-01C93A6218A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9" name="Image 8">
            <a:extLst>
              <a:ext uri="{FF2B5EF4-FFF2-40B4-BE49-F238E27FC236}">
                <a16:creationId xmlns:a16="http://schemas.microsoft.com/office/drawing/2014/main" id="{308C9E16-D080-5242-ABBA-3F0F338E8489}"/>
              </a:ext>
            </a:extLst>
          </p:cNvPr>
          <p:cNvPicPr>
            <a:picLocks noChangeAspect="1"/>
          </p:cNvPicPr>
          <p:nvPr/>
        </p:nvPicPr>
        <p:blipFill>
          <a:blip r:embed="rId3"/>
          <a:stretch>
            <a:fillRect/>
          </a:stretch>
        </p:blipFill>
        <p:spPr>
          <a:xfrm>
            <a:off x="5791200" y="-13252"/>
            <a:ext cx="964717" cy="682012"/>
          </a:xfrm>
          <a:prstGeom prst="rect">
            <a:avLst/>
          </a:prstGeom>
        </p:spPr>
      </p:pic>
      <p:sp>
        <p:nvSpPr>
          <p:cNvPr id="10" name="TextBox 5">
            <a:extLst>
              <a:ext uri="{FF2B5EF4-FFF2-40B4-BE49-F238E27FC236}">
                <a16:creationId xmlns:a16="http://schemas.microsoft.com/office/drawing/2014/main" id="{A3473B35-6BEB-4148-8B17-F0F884E82E2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1" name="Rectangle 10">
            <a:extLst>
              <a:ext uri="{FF2B5EF4-FFF2-40B4-BE49-F238E27FC236}">
                <a16:creationId xmlns:a16="http://schemas.microsoft.com/office/drawing/2014/main" id="{5BD7A133-3088-B346-8252-FBD399575CD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
        <p:nvSpPr>
          <p:cNvPr id="6" name="Notes Placeholder 5"/>
          <p:cNvSpPr>
            <a:spLocks noGrp="1"/>
          </p:cNvSpPr>
          <p:nvPr>
            <p:ph type="body" idx="1"/>
          </p:nvPr>
        </p:nvSpPr>
        <p:spPr>
          <a:xfrm>
            <a:off x="683607" y="3706933"/>
            <a:ext cx="5486400" cy="3600450"/>
          </a:xfrm>
        </p:spPr>
        <p:txBody>
          <a:bodyPr/>
          <a:lstStyle/>
          <a:p>
            <a:pPr algn="just"/>
            <a:r>
              <a:rPr lang="en-US" sz="1000" b="1" u="sng" dirty="0"/>
              <a:t>FACILITATOR INSTRUCTIONS</a:t>
            </a:r>
          </a:p>
          <a:p>
            <a:pPr algn="just"/>
            <a:endParaRPr lang="en-US" sz="1000" dirty="0"/>
          </a:p>
          <a:p>
            <a:pPr marL="228600" indent="-228600" algn="just">
              <a:buFont typeface="+mj-lt"/>
              <a:buAutoNum type="arabicPeriod"/>
            </a:pPr>
            <a:r>
              <a:rPr lang="en-US" sz="1000" b="1" dirty="0"/>
              <a:t>Ask the participants to identify which term best describes the situation, and why they think so.</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participants have had the opportunity to discuss their own viewpoints, quickly debrief by explaining why the term is most suitable.</a:t>
            </a:r>
          </a:p>
          <a:p>
            <a:pPr marL="685800" lvl="1" indent="-228600" algn="just">
              <a:buFont typeface="Arial" panose="020B0604020202020204" pitchFamily="34" charset="0"/>
              <a:buChar char="•"/>
            </a:pPr>
            <a:r>
              <a:rPr lang="en-US" sz="1000" dirty="0"/>
              <a:t>This is </a:t>
            </a:r>
            <a:r>
              <a:rPr lang="en-US" sz="1000" u="sng" dirty="0"/>
              <a:t>Sexual Exploitation</a:t>
            </a:r>
            <a:r>
              <a:rPr lang="en-US" sz="1000" dirty="0"/>
              <a:t> because it involves exchanging services or promises in exchange for sex or marriage, and it is also using power differentials.</a:t>
            </a:r>
          </a:p>
          <a:p>
            <a:pPr marL="685800" lvl="1" indent="-228600" algn="just">
              <a:buFont typeface="Arial" panose="020B0604020202020204" pitchFamily="34" charset="0"/>
              <a:buChar char="•"/>
            </a:pPr>
            <a:endParaRPr lang="en-US" sz="1000" dirty="0"/>
          </a:p>
          <a:p>
            <a:pPr marL="228600" indent="-228600" algn="just">
              <a:buFont typeface="+mj-lt"/>
              <a:buAutoNum type="arabicPeriod"/>
            </a:pPr>
            <a:r>
              <a:rPr lang="en-US" sz="1000" b="1" dirty="0"/>
              <a:t>Acknowledge that we all know that something was wrong in all of the scenarios they just read, and that it’s normal to not be able to define exactly what was wrong at this point.</a:t>
            </a:r>
          </a:p>
          <a:p>
            <a:endParaRPr lang="en-US" dirty="0"/>
          </a:p>
        </p:txBody>
      </p:sp>
    </p:spTree>
    <p:extLst>
      <p:ext uri="{BB962C8B-B14F-4D97-AF65-F5344CB8AC3E}">
        <p14:creationId xmlns:p14="http://schemas.microsoft.com/office/powerpoint/2010/main" val="1995634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53069"/>
            <a:ext cx="4746009"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Ask a spokesperson for one of the teams to share the results of their analysis of Question 2 for </a:t>
            </a:r>
            <a:r>
              <a:rPr lang="en-US" sz="1000" b="1" u="sng" dirty="0"/>
              <a:t>one</a:t>
            </a:r>
            <a:r>
              <a:rPr lang="en-US" sz="1000" b="1" dirty="0"/>
              <a:t> character.</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spokesperson is finished, CLICK on the character they have chosen to reveal key information.</a:t>
            </a:r>
          </a:p>
          <a:p>
            <a:pPr marL="228600" indent="-228600" algn="just">
              <a:buFont typeface="+mj-lt"/>
              <a:buAutoNum type="arabicPeriod"/>
            </a:pPr>
            <a:endParaRPr lang="en-US" sz="1000" b="1" dirty="0"/>
          </a:p>
          <a:p>
            <a:pPr marL="228600" indent="-228600" algn="just">
              <a:buFont typeface="+mj-lt"/>
              <a:buAutoNum type="arabicPeriod"/>
            </a:pPr>
            <a:r>
              <a:rPr lang="en-US" sz="1000" b="1" dirty="0"/>
              <a:t>Allow the participants to discuss if needed.</a:t>
            </a:r>
          </a:p>
          <a:p>
            <a:pPr marL="685800" lvl="1" indent="-228600" algn="just">
              <a:buFont typeface="Arial" panose="020B0604020202020204" pitchFamily="34" charset="0"/>
              <a:buChar char="•"/>
            </a:pPr>
            <a:r>
              <a:rPr lang="en-US" sz="1000" dirty="0"/>
              <a:t>Try to keep the discussion focused, as time for this activity is limited.</a:t>
            </a:r>
          </a:p>
          <a:p>
            <a:pPr marL="685800" lvl="1" indent="-228600" algn="just">
              <a:buFont typeface="Arial" panose="020B0604020202020204" pitchFamily="34" charset="0"/>
              <a:buChar char="•"/>
            </a:pPr>
            <a:r>
              <a:rPr lang="en-US" sz="1000" dirty="0"/>
              <a:t>Mention that, a bit later on during the training, they will have an opportunity to discuss in more detail the </a:t>
            </a:r>
            <a:r>
              <a:rPr lang="en-US" sz="1000" dirty="0" err="1"/>
              <a:t>behaviours</a:t>
            </a:r>
            <a:r>
              <a:rPr lang="en-US" sz="1000" dirty="0"/>
              <a:t> of each character.</a:t>
            </a:r>
          </a:p>
          <a:p>
            <a:pPr marL="685800" lvl="1" indent="-228600" algn="just">
              <a:buFont typeface="+mj-lt"/>
              <a:buAutoNum type="arabicPeriod"/>
            </a:pPr>
            <a:endParaRPr lang="en-US" sz="1000" dirty="0"/>
          </a:p>
          <a:p>
            <a:pPr marL="228600" indent="-228600" algn="just">
              <a:buFont typeface="+mj-lt"/>
              <a:buAutoNum type="arabicPeriod"/>
            </a:pPr>
            <a:r>
              <a:rPr lang="en-US" sz="1000" b="1" dirty="0"/>
              <a:t>Repeat Steps 1 to 3 until all of the characters have been revealed.</a:t>
            </a:r>
          </a:p>
          <a:p>
            <a:pPr marL="228600" indent="-228600" algn="just">
              <a:buFont typeface="+mj-lt"/>
              <a:buAutoNum type="arabicPeriod"/>
            </a:pPr>
            <a:endParaRPr lang="en-US" sz="1000" b="1" dirty="0"/>
          </a:p>
          <a:p>
            <a:pPr marL="228600" indent="-228600" algn="just">
              <a:buFont typeface="+mj-lt"/>
              <a:buAutoNum type="arabicPeriod"/>
            </a:pPr>
            <a:r>
              <a:rPr lang="en-US" sz="1000" b="1" dirty="0"/>
              <a:t>Conclude the activity by presenting the key messages below:</a:t>
            </a:r>
          </a:p>
          <a:p>
            <a:pPr marL="628650" lvl="1" indent="-171450" algn="just">
              <a:buFont typeface="Arial" panose="020B0604020202020204" pitchFamily="34" charset="0"/>
              <a:buChar char="•"/>
            </a:pPr>
            <a:r>
              <a:rPr lang="en-US" sz="1000" dirty="0"/>
              <a:t>While there is probably a general agreement that something was wrong in the story, it can be difficult to define exactly what was wrong or inappropriate.</a:t>
            </a:r>
          </a:p>
          <a:p>
            <a:pPr marL="628650" lvl="1" indent="-171450" algn="just">
              <a:buFont typeface="Arial" panose="020B0604020202020204" pitchFamily="34" charset="0"/>
              <a:buChar char="•"/>
            </a:pPr>
            <a:r>
              <a:rPr lang="en-US" sz="1000" dirty="0"/>
              <a:t>Over the next few minutes, they will look more closely at the different elements that make up Sexual Misconduct (introduction to next slide).</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26</a:t>
            </a:fld>
            <a:endParaRPr lang="en-CA"/>
          </a:p>
        </p:txBody>
      </p:sp>
      <p:sp>
        <p:nvSpPr>
          <p:cNvPr id="6" name="Rectangle 5">
            <a:extLst>
              <a:ext uri="{FF2B5EF4-FFF2-40B4-BE49-F238E27FC236}">
                <a16:creationId xmlns:a16="http://schemas.microsoft.com/office/drawing/2014/main" id="{0C84F98E-460A-A54C-A2A1-7261B60CF25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817ABD22-CE5A-754A-A92A-046176CA8641}"/>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9D8F7DEA-05D1-7D4A-A96D-1314DE240D60}"/>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99C4FC55-AD3A-5A40-97FF-03DAE1155025}"/>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11200"/>
            <a:ext cx="4651375" cy="2616200"/>
          </a:xfrm>
        </p:spPr>
      </p:sp>
    </p:spTree>
    <p:extLst>
      <p:ext uri="{BB962C8B-B14F-4D97-AF65-F5344CB8AC3E}">
        <p14:creationId xmlns:p14="http://schemas.microsoft.com/office/powerpoint/2010/main" val="505746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395786" y="3466924"/>
            <a:ext cx="6045958" cy="4870960"/>
          </a:xfrm>
          <a:prstGeom prst="rect">
            <a:avLst/>
          </a:prstGeom>
        </p:spPr>
        <p:txBody>
          <a:bodyPr/>
          <a:lstStyle/>
          <a:p>
            <a:pPr algn="just"/>
            <a:r>
              <a:rPr lang="en-US" sz="1000" b="1" u="sng" dirty="0"/>
              <a:t>FACILITATOR INSTRUCTIONS</a:t>
            </a:r>
          </a:p>
          <a:p>
            <a:pPr algn="just"/>
            <a:r>
              <a:rPr lang="en-US" sz="1000" dirty="0"/>
              <a:t>Duration: 15 mins</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a spokesperson for one of the teams to share the results of their analysis for </a:t>
            </a:r>
            <a:r>
              <a:rPr lang="en-US" sz="1000" b="1" u="sng" dirty="0"/>
              <a:t>one</a:t>
            </a:r>
            <a:r>
              <a:rPr lang="en-US" sz="1000" b="1" dirty="0"/>
              <a:t> term.</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spokesperson is finished, CLICK on the term they have chosen to reveal the definition.</a:t>
            </a:r>
          </a:p>
          <a:p>
            <a:pPr marL="685800" lvl="1" indent="-228600" algn="just">
              <a:buFont typeface="Arial" panose="020B0604020202020204" pitchFamily="34" charset="0"/>
              <a:buChar char="•"/>
            </a:pPr>
            <a:r>
              <a:rPr lang="en-US" sz="1000" dirty="0"/>
              <a:t>Emphasize that only </a:t>
            </a:r>
            <a:r>
              <a:rPr lang="en-US" sz="1000" u="sng" dirty="0"/>
              <a:t>some</a:t>
            </a:r>
            <a:r>
              <a:rPr lang="en-US" sz="1000" dirty="0"/>
              <a:t> examples of each term are shown on screen; they should not be considered as complete lists</a:t>
            </a:r>
          </a:p>
          <a:p>
            <a:pPr marL="228600" indent="-228600" algn="just">
              <a:buFont typeface="+mj-lt"/>
              <a:buAutoNum type="arabicPeriod"/>
            </a:pPr>
            <a:endParaRPr lang="en-US" sz="1000" b="1" dirty="0"/>
          </a:p>
          <a:p>
            <a:pPr marL="228600" indent="-228600" algn="just">
              <a:buFont typeface="+mj-lt"/>
              <a:buAutoNum type="arabicPeriod"/>
            </a:pPr>
            <a:r>
              <a:rPr lang="en-US" sz="1000" b="1" dirty="0"/>
              <a:t>Verbally emphasize certain key points as you reveal each definition:</a:t>
            </a:r>
          </a:p>
          <a:p>
            <a:pPr marL="628650" lvl="1" indent="-171450" algn="just">
              <a:spcBef>
                <a:spcPts val="300"/>
              </a:spcBef>
              <a:buFont typeface="Arial" panose="020B0604020202020204" pitchFamily="34" charset="0"/>
              <a:buChar char="•"/>
            </a:pPr>
            <a:r>
              <a:rPr lang="en-US" sz="1000" b="1" dirty="0"/>
              <a:t>Sexual Exploitation (SE): </a:t>
            </a:r>
            <a:r>
              <a:rPr lang="en-US" sz="1000" dirty="0"/>
              <a:t>SE is basically using a situation of power to get sex. It often involves exchanging something for sex or for sexual </a:t>
            </a:r>
            <a:r>
              <a:rPr lang="en-US" sz="1000" dirty="0" err="1"/>
              <a:t>favours</a:t>
            </a:r>
            <a:r>
              <a:rPr lang="en-US" sz="1000" dirty="0"/>
              <a:t>. It includes hiring sex workers / hostesses / prostitutes, even if prostitution is legal in that country. In SE, the perpetrator is a humanitarian aid worker (i.e. one of ‘us’) whereas the victim is a beneficiary, a person of concern, or other person in a position of vulnerability. In a situation of SE, the perpetrator is the person that benefits the most from the sexual activity. SE includes the threat of SE as well as actual SE.</a:t>
            </a:r>
          </a:p>
          <a:p>
            <a:pPr marL="628650" lvl="1" indent="-171450" algn="just">
              <a:spcBef>
                <a:spcPts val="300"/>
              </a:spcBef>
              <a:buFont typeface="Arial" panose="020B0604020202020204" pitchFamily="34" charset="0"/>
              <a:buChar char="•"/>
            </a:pPr>
            <a:r>
              <a:rPr lang="en-US" sz="1000" b="1" dirty="0"/>
              <a:t>Sexual Abuse (SA): </a:t>
            </a:r>
            <a:r>
              <a:rPr lang="en-US" sz="1000" dirty="0"/>
              <a:t>SA involves sexual assault, by force or coercion. It includes not only rape, but any other sexual activity that is not consented. Any sexual activity with a child (under 18 years old) is considered as both SA and child abuse. In SA, the perpetrator is a humanitarian aid worker (i.e. one of ‘us’) whereas the victim is a beneficiary, a person of concern, or other person in a position of vulnerability. SA includes the threat of an unwanted sexual act as well as the act itself.</a:t>
            </a:r>
          </a:p>
          <a:p>
            <a:pPr marL="1085850" lvl="2" indent="-171450" algn="just">
              <a:spcBef>
                <a:spcPts val="300"/>
              </a:spcBef>
              <a:buFont typeface="Arial" panose="020B0604020202020204" pitchFamily="34" charset="0"/>
              <a:buChar char="•"/>
            </a:pPr>
            <a:r>
              <a:rPr lang="en-US" sz="1000" dirty="0"/>
              <a:t>An example of a threat which could be considered sexual abuse is </a:t>
            </a:r>
            <a:r>
              <a:rPr lang="en-US" sz="1000" i="1" u="sng" dirty="0"/>
              <a:t>I overheard a colleague say to a beneficiary that he would like to kiss her because she looks pretty today.</a:t>
            </a:r>
          </a:p>
          <a:p>
            <a:pPr marL="628650" lvl="1" indent="-171450" algn="just">
              <a:spcBef>
                <a:spcPts val="300"/>
              </a:spcBef>
              <a:buFont typeface="Arial" panose="020B0604020202020204" pitchFamily="34" charset="0"/>
              <a:buChar char="•"/>
            </a:pPr>
            <a:r>
              <a:rPr lang="en-US" sz="1000" b="1" dirty="0"/>
              <a:t>Sexual Harassment (SH): </a:t>
            </a:r>
            <a:r>
              <a:rPr lang="en-US" sz="1000" dirty="0"/>
              <a:t>SH is any unwelcome words, acts, or gestures of a sexual nature. SH can include sexual assault, including attempted sexual assault, attempted rape and raping. The perspective of the person targeted by the conduct decides what is reasonable or not in terms of unacceptable </a:t>
            </a:r>
            <a:r>
              <a:rPr lang="en-US" sz="1000" dirty="0" err="1"/>
              <a:t>behaviour</a:t>
            </a:r>
            <a:r>
              <a:rPr lang="en-US" sz="1000" dirty="0"/>
              <a:t>. In SH, both the perpetrator and the victim are employees working in the same organization.</a:t>
            </a:r>
          </a:p>
          <a:p>
            <a:pPr lvl="1" algn="just"/>
            <a:endParaRPr lang="en-US" sz="1000" dirty="0"/>
          </a:p>
          <a:p>
            <a:pPr marL="228600" indent="-228600" algn="just">
              <a:buFont typeface="+mj-lt"/>
              <a:buAutoNum type="arabicPeriod"/>
            </a:pPr>
            <a:r>
              <a:rPr lang="en-US" sz="1000" b="1" dirty="0"/>
              <a:t>Repeat Steps 1 to 3 until all of the terms have been revealed.</a:t>
            </a:r>
          </a:p>
          <a:p>
            <a:pPr marL="228600" indent="-228600" algn="just">
              <a:buFont typeface="+mj-lt"/>
              <a:buAutoNum type="arabicPeriod"/>
            </a:pPr>
            <a:endParaRPr lang="en-US" sz="1000" b="1" dirty="0"/>
          </a:p>
          <a:p>
            <a:pPr marL="228600" indent="-228600" algn="just">
              <a:buFont typeface="+mj-lt"/>
              <a:buAutoNum type="arabicPeriod"/>
            </a:pPr>
            <a:r>
              <a:rPr lang="en-US" sz="1000" b="1" dirty="0"/>
              <a:t>Once all 3 definitions have been revealed, present the key messages below:</a:t>
            </a:r>
          </a:p>
          <a:p>
            <a:pPr marL="628650" lvl="1" indent="-171450" algn="just">
              <a:buFont typeface="Arial" panose="020B0604020202020204" pitchFamily="34" charset="0"/>
              <a:buChar char="•"/>
            </a:pPr>
            <a:r>
              <a:rPr lang="en-US" sz="1000" dirty="0"/>
              <a:t>All three terms are forms of sexual misconduct.</a:t>
            </a:r>
          </a:p>
          <a:p>
            <a:pPr marL="628650" lvl="1" indent="-171450" algn="just">
              <a:buFont typeface="Arial" panose="020B0604020202020204" pitchFamily="34" charset="0"/>
              <a:buChar char="•"/>
            </a:pPr>
            <a:r>
              <a:rPr lang="en-US" sz="1000" dirty="0"/>
              <a:t>When referring to sexual misconduct, the term “employee” includes all employees of an organization, regardless of contract type or duration.</a:t>
            </a:r>
          </a:p>
          <a:p>
            <a:pPr marL="628650" lvl="1" indent="-171450" algn="just">
              <a:buFont typeface="Arial" panose="020B0604020202020204" pitchFamily="34" charset="0"/>
              <a:buChar char="•"/>
            </a:pPr>
            <a:r>
              <a:rPr lang="en-US" sz="1000" dirty="0"/>
              <a:t>All three forms of sexual misconduct are based on power differentials, and often unequal gender relations as well.</a:t>
            </a:r>
          </a:p>
          <a:p>
            <a:pPr marL="628650" lvl="1" indent="-171450" algn="just">
              <a:buFont typeface="Arial" panose="020B0604020202020204" pitchFamily="34" charset="0"/>
              <a:buChar char="•"/>
            </a:pPr>
            <a:r>
              <a:rPr lang="en-US" sz="1000" dirty="0"/>
              <a:t>All three forms of sexual misconduct are considered serious misconduct.</a:t>
            </a:r>
          </a:p>
          <a:p>
            <a:pPr marL="628650" lvl="1" indent="-171450" algn="just">
              <a:buFont typeface="Arial" panose="020B0604020202020204" pitchFamily="34" charset="0"/>
              <a:buChar char="•"/>
            </a:pPr>
            <a:r>
              <a:rPr lang="en-US" sz="1000" dirty="0"/>
              <a:t>The definitions shown on screen are based on official UN documents. However, each organization has its own policy and you should know what the policy in your organization is.</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27</a:t>
            </a:fld>
            <a:endParaRPr lang="fr-FR"/>
          </a:p>
        </p:txBody>
      </p:sp>
      <p:sp>
        <p:nvSpPr>
          <p:cNvPr id="5" name="Rectangle 4">
            <a:extLst>
              <a:ext uri="{FF2B5EF4-FFF2-40B4-BE49-F238E27FC236}">
                <a16:creationId xmlns:a16="http://schemas.microsoft.com/office/drawing/2014/main" id="{D5131607-7E9B-B347-ACC0-A6FEBCB038ED}"/>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7203FFF0-2AF2-5B4E-865E-A3FB9CB30725}"/>
              </a:ext>
            </a:extLst>
          </p:cNvPr>
          <p:cNvPicPr>
            <a:picLocks noChangeAspect="1"/>
          </p:cNvPicPr>
          <p:nvPr/>
        </p:nvPicPr>
        <p:blipFill>
          <a:blip r:embed="rId3"/>
          <a:stretch>
            <a:fillRect/>
          </a:stretch>
        </p:blipFill>
        <p:spPr>
          <a:xfrm>
            <a:off x="5791200" y="-13252"/>
            <a:ext cx="964717" cy="682012"/>
          </a:xfrm>
          <a:prstGeom prst="rect">
            <a:avLst/>
          </a:prstGeom>
        </p:spPr>
      </p:pic>
      <p:sp>
        <p:nvSpPr>
          <p:cNvPr id="7" name="TextBox 5">
            <a:extLst>
              <a:ext uri="{FF2B5EF4-FFF2-40B4-BE49-F238E27FC236}">
                <a16:creationId xmlns:a16="http://schemas.microsoft.com/office/drawing/2014/main" id="{9424C9C9-0B9A-224A-9F9C-1BE05822A03B}"/>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8" name="Rectangle 7">
            <a:extLst>
              <a:ext uri="{FF2B5EF4-FFF2-40B4-BE49-F238E27FC236}">
                <a16:creationId xmlns:a16="http://schemas.microsoft.com/office/drawing/2014/main" id="{42608FE3-B880-5842-B221-9584DAA0826F}"/>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4258442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2928298"/>
          </a:xfrm>
          <a:prstGeom prst="rect">
            <a:avLst/>
          </a:prstGeom>
        </p:spPr>
        <p:txBody>
          <a:bodyPr/>
          <a:lstStyle/>
          <a:p>
            <a:r>
              <a:rPr lang="en-US" sz="1000" b="1" u="sng" dirty="0"/>
              <a:t>FACILITATOR INSTRUCTIONS</a:t>
            </a:r>
          </a:p>
          <a:p>
            <a:r>
              <a:rPr lang="en-US" sz="1000" dirty="0"/>
              <a:t>Duration: 10 mins</a:t>
            </a:r>
            <a:endParaRPr lang="en-US" sz="1000" dirty="0">
              <a:cs typeface="Calibri"/>
            </a:endParaRPr>
          </a:p>
          <a:p>
            <a:endParaRPr lang="en-US" sz="1000" i="1" dirty="0"/>
          </a:p>
          <a:p>
            <a:endParaRPr lang="en-US" sz="10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dirty="0"/>
              <a:t>Play the video by clicking on the link on screen. </a:t>
            </a:r>
            <a:r>
              <a:rPr lang="en-US" sz="1000" dirty="0">
                <a:solidFill>
                  <a:srgbClr val="CA6F16"/>
                </a:solidFill>
                <a:latin typeface="Gill Sans Nova Light"/>
              </a:rPr>
              <a:t>To ease the screening, click on the arrow and pre-download the video and embed it yourself directly in the training.</a:t>
            </a:r>
            <a:endParaRPr lang="x-none" sz="1000" dirty="0">
              <a:solidFill>
                <a:srgbClr val="CA6F16"/>
              </a:solidFill>
              <a:latin typeface="Gill Sans Nova Light"/>
            </a:endParaRPr>
          </a:p>
          <a:p>
            <a:pPr marL="228600" indent="-228600">
              <a:buFont typeface="+mj-lt"/>
              <a:buAutoNum type="arabicPeriod"/>
            </a:pPr>
            <a:endParaRPr lang="en-US" sz="1000" b="1" dirty="0"/>
          </a:p>
          <a:p>
            <a:pPr marL="228600" indent="-228600">
              <a:buFont typeface="+mj-lt"/>
              <a:buAutoNum type="arabicPeriod"/>
              <a:defRPr/>
            </a:pPr>
            <a:r>
              <a:rPr lang="en-US" sz="1000" b="1" dirty="0"/>
              <a:t>Allow the participants a moment or two to react to the video they just saw.</a:t>
            </a:r>
            <a:r>
              <a:rPr lang="en-US" sz="1000" b="0" i="1" dirty="0"/>
              <a:t> </a:t>
            </a:r>
            <a:r>
              <a:rPr lang="en-US" sz="1000" b="1" i="0" dirty="0"/>
              <a:t>At the end of the video, give participants time to discuss each scene, making sure that they grasp that the second half shows someone using their power to stop SEA </a:t>
            </a:r>
            <a:r>
              <a:rPr lang="en-US" sz="1000" b="1" dirty="0"/>
              <a:t>and SH</a:t>
            </a:r>
            <a:r>
              <a:rPr lang="en-US" sz="1000" b="1" i="0" dirty="0"/>
              <a:t>.</a:t>
            </a:r>
            <a:r>
              <a:rPr lang="en-US" sz="1000" b="1" dirty="0"/>
              <a:t> </a:t>
            </a:r>
            <a:endParaRPr lang="en-US" sz="1000" b="1" i="0" dirty="0">
              <a:cs typeface="Calibri"/>
            </a:endParaRPr>
          </a:p>
          <a:p>
            <a:pPr marL="228600" indent="-228600">
              <a:buFont typeface="+mj-lt"/>
              <a:buAutoNum type="arabicPeriod"/>
            </a:pPr>
            <a:endParaRPr lang="en-US" sz="1000" b="1" dirty="0"/>
          </a:p>
          <a:p>
            <a:endParaRPr lang="en-CA"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28</a:t>
            </a:fld>
            <a:endParaRPr lang="fr-FR"/>
          </a:p>
        </p:txBody>
      </p:sp>
      <p:sp>
        <p:nvSpPr>
          <p:cNvPr id="6" name="Rectangle 5">
            <a:extLst>
              <a:ext uri="{FF2B5EF4-FFF2-40B4-BE49-F238E27FC236}">
                <a16:creationId xmlns:a16="http://schemas.microsoft.com/office/drawing/2014/main" id="{0C50E81F-31F8-A34A-A037-1ABA8122107D}"/>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B533EA37-ECAF-C849-AD7B-87235EF41714}"/>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F6531627-3263-6046-A6F6-A828FE56F26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10" name="Rectangle 9">
            <a:extLst>
              <a:ext uri="{FF2B5EF4-FFF2-40B4-BE49-F238E27FC236}">
                <a16:creationId xmlns:a16="http://schemas.microsoft.com/office/drawing/2014/main" id="{C9580226-02D3-6547-ABE9-EFD1A0FF6BCD}"/>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814481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1" y="3453276"/>
            <a:ext cx="4732362" cy="3600450"/>
          </a:xfrm>
          <a:prstGeom prst="rect">
            <a:avLst/>
          </a:prstGeom>
        </p:spPr>
        <p:txBody>
          <a:bodyPr/>
          <a:lstStyle/>
          <a:p>
            <a:pPr algn="just"/>
            <a:r>
              <a:rPr lang="en-US" sz="1000" b="1" u="sng" dirty="0"/>
              <a:t>ACTIVITY GOALS</a:t>
            </a:r>
          </a:p>
          <a:p>
            <a:pPr marL="171450" indent="-171450" algn="just">
              <a:buFont typeface="Arial" panose="020B0604020202020204" pitchFamily="34" charset="0"/>
              <a:buChar char="•"/>
            </a:pPr>
            <a:r>
              <a:rPr lang="en-US" sz="1000" dirty="0"/>
              <a:t>To ensure the participants’ knowledge and understanding of what </a:t>
            </a:r>
            <a:r>
              <a:rPr lang="en-US" sz="1000" dirty="0" err="1"/>
              <a:t>behaviour</a:t>
            </a:r>
            <a:r>
              <a:rPr lang="en-US" sz="1000" dirty="0"/>
              <a:t> is expected from them</a:t>
            </a:r>
          </a:p>
          <a:p>
            <a:pPr marL="171450" indent="-171450" algn="just">
              <a:buFont typeface="Arial" panose="020B0604020202020204" pitchFamily="34" charset="0"/>
              <a:buChar char="•"/>
            </a:pPr>
            <a:r>
              <a:rPr lang="en-US" sz="1000" dirty="0"/>
              <a:t>To communicate the core principles of SEA and the key messages about SH</a:t>
            </a:r>
          </a:p>
          <a:p>
            <a:pPr marL="171450" indent="-171450" algn="just">
              <a:buFont typeface="Arial" panose="020B0604020202020204" pitchFamily="34" charset="0"/>
              <a:buChar char="•"/>
            </a:pPr>
            <a:r>
              <a:rPr lang="en-US" sz="1000" dirty="0"/>
              <a:t>To address any misconceptions by exploring real-life examples of acceptable and unacceptable </a:t>
            </a:r>
            <a:r>
              <a:rPr lang="en-US" sz="1000" dirty="0" err="1"/>
              <a:t>behaviours</a:t>
            </a:r>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29</a:t>
            </a:fld>
            <a:endParaRPr lang="fr-FR"/>
          </a:p>
        </p:txBody>
      </p:sp>
      <p:sp>
        <p:nvSpPr>
          <p:cNvPr id="6" name="Rectangle 5">
            <a:extLst>
              <a:ext uri="{FF2B5EF4-FFF2-40B4-BE49-F238E27FC236}">
                <a16:creationId xmlns:a16="http://schemas.microsoft.com/office/drawing/2014/main" id="{DFCA6C21-FCF8-8C4B-B273-F866F657DA10}"/>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9" name="Rectangle 8">
            <a:extLst>
              <a:ext uri="{FF2B5EF4-FFF2-40B4-BE49-F238E27FC236}">
                <a16:creationId xmlns:a16="http://schemas.microsoft.com/office/drawing/2014/main" id="{848065CF-4ECB-214A-93D5-70F296BA488F}"/>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10" name="Image 9">
            <a:extLst>
              <a:ext uri="{FF2B5EF4-FFF2-40B4-BE49-F238E27FC236}">
                <a16:creationId xmlns:a16="http://schemas.microsoft.com/office/drawing/2014/main" id="{04E84F2B-B42B-0841-860B-2D8B7DBEC80C}"/>
              </a:ext>
            </a:extLst>
          </p:cNvPr>
          <p:cNvPicPr>
            <a:picLocks noChangeAspect="1"/>
          </p:cNvPicPr>
          <p:nvPr/>
        </p:nvPicPr>
        <p:blipFill>
          <a:blip r:embed="rId3"/>
          <a:stretch>
            <a:fillRect/>
          </a:stretch>
        </p:blipFill>
        <p:spPr>
          <a:xfrm>
            <a:off x="5791200" y="-13252"/>
            <a:ext cx="964717" cy="682012"/>
          </a:xfrm>
          <a:prstGeom prst="rect">
            <a:avLst/>
          </a:prstGeom>
        </p:spPr>
      </p:pic>
      <p:sp>
        <p:nvSpPr>
          <p:cNvPr id="11" name="TextBox 5">
            <a:extLst>
              <a:ext uri="{FF2B5EF4-FFF2-40B4-BE49-F238E27FC236}">
                <a16:creationId xmlns:a16="http://schemas.microsoft.com/office/drawing/2014/main" id="{ED225EDC-C222-4844-AD9B-B7EEF22D5B93}"/>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82216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B86354-8F6E-BB4E-94B8-63FF4C9E1AB2}"/>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5498EA96-F4AC-1548-90D6-03D725998D4F}"/>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1B7AA59E-53AC-CD4C-9AAF-25599F588E0B}"/>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ZoneTexte 8">
            <a:extLst>
              <a:ext uri="{FF2B5EF4-FFF2-40B4-BE49-F238E27FC236}">
                <a16:creationId xmlns:a16="http://schemas.microsoft.com/office/drawing/2014/main" id="{F8F7CC39-304C-7348-BFE6-9B88C833F15B}"/>
              </a:ext>
            </a:extLst>
          </p:cNvPr>
          <p:cNvSpPr txBox="1"/>
          <p:nvPr/>
        </p:nvSpPr>
        <p:spPr>
          <a:xfrm>
            <a:off x="95690" y="751110"/>
            <a:ext cx="4701597" cy="621656"/>
          </a:xfrm>
          <a:prstGeom prst="rect">
            <a:avLst/>
          </a:prstGeom>
          <a:noFill/>
        </p:spPr>
        <p:txBody>
          <a:bodyPr wrap="square" lIns="104087" tIns="52044" rIns="104087" bIns="52044" rtlCol="0">
            <a:spAutoFit/>
          </a:bodyPr>
          <a:lstStyle/>
          <a:p>
            <a:pPr defTabSz="1040877">
              <a:lnSpc>
                <a:spcPts val="2000"/>
              </a:lnSpc>
            </a:pPr>
            <a:r>
              <a:rPr lang="en-US" sz="2000" b="1">
                <a:solidFill>
                  <a:prstClr val="black"/>
                </a:solidFill>
                <a:ea typeface="Roboto" pitchFamily="2" charset="0"/>
                <a:cs typeface="Arial" panose="020B0604020202020204" pitchFamily="34" charset="0"/>
              </a:rPr>
              <a:t>HOW TO USE THE POWERPOINT </a:t>
            </a:r>
            <a:br>
              <a:rPr lang="en-US" sz="2000" b="1">
                <a:solidFill>
                  <a:prstClr val="black"/>
                </a:solidFill>
                <a:ea typeface="Roboto" pitchFamily="2" charset="0"/>
                <a:cs typeface="Arial" panose="020B0604020202020204" pitchFamily="34" charset="0"/>
              </a:rPr>
            </a:br>
            <a:r>
              <a:rPr lang="en-US" sz="2000" b="1">
                <a:solidFill>
                  <a:prstClr val="black"/>
                </a:solidFill>
                <a:ea typeface="Roboto" pitchFamily="2" charset="0"/>
                <a:cs typeface="Arial" panose="020B0604020202020204" pitchFamily="34" charset="0"/>
              </a:rPr>
              <a:t>MODES AND OPTIONS</a:t>
            </a:r>
          </a:p>
        </p:txBody>
      </p:sp>
      <p:sp>
        <p:nvSpPr>
          <p:cNvPr id="10" name="Espace réservé des commentaires 2">
            <a:extLst>
              <a:ext uri="{FF2B5EF4-FFF2-40B4-BE49-F238E27FC236}">
                <a16:creationId xmlns:a16="http://schemas.microsoft.com/office/drawing/2014/main" id="{E035F1BA-3607-124F-BE83-D09CEEA0E012}"/>
              </a:ext>
            </a:extLst>
          </p:cNvPr>
          <p:cNvSpPr txBox="1">
            <a:spLocks/>
          </p:cNvSpPr>
          <p:nvPr/>
        </p:nvSpPr>
        <p:spPr>
          <a:xfrm>
            <a:off x="113910" y="1492252"/>
            <a:ext cx="3583448" cy="7868308"/>
          </a:xfrm>
          <a:prstGeom prst="rect">
            <a:avLst/>
          </a:prstGeom>
        </p:spPr>
        <p:txBody>
          <a:bodyPr vert="horz" lIns="104121" tIns="52061" rIns="104121" bIns="52061" rtlCol="0"/>
          <a:lstStyle>
            <a:lvl1pPr marL="0" algn="l" defTabSz="914400" rtl="0" eaLnBrk="1" latinLnBrk="0" hangingPunct="1">
              <a:defRPr sz="1000" kern="1200">
                <a:solidFill>
                  <a:schemeClr val="tx1"/>
                </a:solidFill>
                <a:latin typeface="Helvetica" panose="000B0500000000000000" pitchFamily="34" charset="0"/>
                <a:ea typeface="+mn-ea"/>
                <a:cs typeface="+mn-cs"/>
              </a:defRPr>
            </a:lvl1pPr>
            <a:lvl2pPr marL="457200" algn="l" defTabSz="914400" rtl="0" eaLnBrk="1" latinLnBrk="0" hangingPunct="1">
              <a:defRPr sz="1000" kern="1200">
                <a:solidFill>
                  <a:schemeClr val="tx1"/>
                </a:solidFill>
                <a:latin typeface="Helvetica" panose="000B0500000000000000" pitchFamily="34" charset="0"/>
                <a:ea typeface="+mn-ea"/>
                <a:cs typeface="+mn-cs"/>
              </a:defRPr>
            </a:lvl2pPr>
            <a:lvl3pPr marL="914400" algn="l" defTabSz="914400" rtl="0" eaLnBrk="1" latinLnBrk="0" hangingPunct="1">
              <a:defRPr sz="1000" kern="1200">
                <a:solidFill>
                  <a:schemeClr val="tx1"/>
                </a:solidFill>
                <a:latin typeface="Helvetica" panose="000B0500000000000000" pitchFamily="34" charset="0"/>
                <a:ea typeface="+mn-ea"/>
                <a:cs typeface="+mn-cs"/>
              </a:defRPr>
            </a:lvl3pPr>
            <a:lvl4pPr marL="1371600" algn="l" defTabSz="914400" rtl="0" eaLnBrk="1" latinLnBrk="0" hangingPunct="1">
              <a:defRPr sz="1000" kern="1200">
                <a:solidFill>
                  <a:schemeClr val="tx1"/>
                </a:solidFill>
                <a:latin typeface="Helvetica" panose="000B0500000000000000" pitchFamily="34" charset="0"/>
                <a:ea typeface="+mn-ea"/>
                <a:cs typeface="+mn-cs"/>
              </a:defRPr>
            </a:lvl4pPr>
            <a:lvl5pPr marL="1828800" algn="l" defTabSz="914400" rtl="0" eaLnBrk="1" latinLnBrk="0" hangingPunct="1">
              <a:defRPr sz="1000" kern="1200">
                <a:solidFill>
                  <a:schemeClr val="tx1"/>
                </a:solidFill>
                <a:latin typeface="Helvetica" panose="000B0500000000000000"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CA" sz="900" b="1" u="sng" dirty="0">
                <a:latin typeface="+mn-lt"/>
              </a:rPr>
              <a:t>HOW TO USE THE POWERPOINT VIEWS AND FEATURES</a:t>
            </a:r>
          </a:p>
          <a:p>
            <a:endParaRPr lang="en-CA" sz="900" b="1" u="sng" dirty="0">
              <a:latin typeface="+mn-lt"/>
            </a:endParaRPr>
          </a:p>
          <a:p>
            <a:r>
              <a:rPr lang="en-CA" sz="900" b="1" dirty="0">
                <a:latin typeface="+mn-lt"/>
              </a:rPr>
              <a:t>USING NORMAL VIEW</a:t>
            </a:r>
          </a:p>
          <a:p>
            <a:pPr>
              <a:spcBef>
                <a:spcPts val="600"/>
              </a:spcBef>
            </a:pPr>
            <a:r>
              <a:rPr lang="en-CA" sz="900" dirty="0">
                <a:latin typeface="+mn-lt"/>
              </a:rPr>
              <a:t>Normal view allows you to quickly navigate through the presentation (using the slide previews on the left of the screen) and edit the slide contents.</a:t>
            </a:r>
          </a:p>
          <a:p>
            <a:pPr>
              <a:spcBef>
                <a:spcPts val="600"/>
              </a:spcBef>
            </a:pPr>
            <a:r>
              <a:rPr lang="en-CA" sz="900" dirty="0">
                <a:latin typeface="+mn-lt"/>
              </a:rPr>
              <a:t>To go to Normal view:</a:t>
            </a:r>
          </a:p>
          <a:p>
            <a:pPr marL="228600" indent="-228600">
              <a:buAutoNum type="arabicPeriod"/>
            </a:pPr>
            <a:r>
              <a:rPr lang="en-CA" sz="900" dirty="0">
                <a:latin typeface="+mn-lt"/>
              </a:rPr>
              <a:t>Select the </a:t>
            </a:r>
            <a:r>
              <a:rPr lang="en-CA" sz="900" i="1" dirty="0">
                <a:latin typeface="+mn-lt"/>
              </a:rPr>
              <a:t>View</a:t>
            </a:r>
            <a:r>
              <a:rPr lang="en-CA" sz="900" dirty="0">
                <a:latin typeface="+mn-lt"/>
              </a:rPr>
              <a:t> tab</a:t>
            </a:r>
          </a:p>
          <a:p>
            <a:pPr marL="228600" indent="-228600">
              <a:buAutoNum type="arabicPeriod"/>
            </a:pPr>
            <a:r>
              <a:rPr lang="en-CA" sz="900" dirty="0">
                <a:latin typeface="+mn-lt"/>
              </a:rPr>
              <a:t>Select </a:t>
            </a:r>
            <a:r>
              <a:rPr lang="en-CA" sz="900" i="1" dirty="0">
                <a:latin typeface="+mn-lt"/>
              </a:rPr>
              <a:t>Normal</a:t>
            </a:r>
          </a:p>
          <a:p>
            <a:endParaRPr lang="en-CA" sz="900" dirty="0">
              <a:latin typeface="+mn-lt"/>
            </a:endParaRPr>
          </a:p>
          <a:p>
            <a:r>
              <a:rPr lang="en-CA" sz="900" b="1" dirty="0">
                <a:latin typeface="+mn-lt"/>
              </a:rPr>
              <a:t>USING NOTES PAGE VIEW</a:t>
            </a:r>
          </a:p>
          <a:p>
            <a:pPr>
              <a:spcBef>
                <a:spcPts val="600"/>
              </a:spcBef>
            </a:pPr>
            <a:r>
              <a:rPr lang="en-CA" sz="900" dirty="0">
                <a:latin typeface="+mn-lt"/>
              </a:rPr>
              <a:t>Notes Page view allows you to view the Facilitator Instructions, which are an essential part of the Facilitator Guide.</a:t>
            </a:r>
          </a:p>
          <a:p>
            <a:pPr>
              <a:spcBef>
                <a:spcPts val="600"/>
              </a:spcBef>
            </a:pPr>
            <a:r>
              <a:rPr lang="en-CA" sz="900" dirty="0">
                <a:latin typeface="+mn-lt"/>
              </a:rPr>
              <a:t>To go to Notes Page view:</a:t>
            </a:r>
          </a:p>
          <a:p>
            <a:pPr marL="228600" indent="-228600">
              <a:buAutoNum type="arabicPeriod"/>
            </a:pPr>
            <a:r>
              <a:rPr lang="en-CA" sz="900" dirty="0">
                <a:latin typeface="+mn-lt"/>
              </a:rPr>
              <a:t>Select the </a:t>
            </a:r>
            <a:r>
              <a:rPr lang="en-CA" sz="900" i="1" dirty="0">
                <a:latin typeface="+mn-lt"/>
              </a:rPr>
              <a:t>View</a:t>
            </a:r>
            <a:r>
              <a:rPr lang="en-CA" sz="900" dirty="0">
                <a:latin typeface="+mn-lt"/>
              </a:rPr>
              <a:t> tab</a:t>
            </a:r>
          </a:p>
          <a:p>
            <a:pPr marL="228600" indent="-228600">
              <a:buAutoNum type="arabicPeriod"/>
            </a:pPr>
            <a:r>
              <a:rPr lang="en-CA" sz="900" dirty="0">
                <a:latin typeface="+mn-lt"/>
              </a:rPr>
              <a:t>Select </a:t>
            </a:r>
            <a:r>
              <a:rPr lang="en-CA" sz="900" i="1" dirty="0">
                <a:latin typeface="+mn-lt"/>
              </a:rPr>
              <a:t>Notes Page</a:t>
            </a:r>
          </a:p>
          <a:p>
            <a:pPr>
              <a:spcBef>
                <a:spcPts val="600"/>
              </a:spcBef>
            </a:pPr>
            <a:r>
              <a:rPr lang="en-CA" sz="900" dirty="0">
                <a:latin typeface="+mn-lt"/>
              </a:rPr>
              <a:t>To print the content of the Notes Page view:</a:t>
            </a:r>
          </a:p>
          <a:p>
            <a:pPr marL="228600" indent="-228600">
              <a:buAutoNum type="arabicPeriod"/>
            </a:pPr>
            <a:r>
              <a:rPr lang="en-CA" sz="900" dirty="0">
                <a:latin typeface="+mn-lt"/>
              </a:rPr>
              <a:t>Select the </a:t>
            </a:r>
            <a:r>
              <a:rPr lang="en-CA" sz="900" i="1" dirty="0">
                <a:latin typeface="+mn-lt"/>
              </a:rPr>
              <a:t>File</a:t>
            </a:r>
            <a:r>
              <a:rPr lang="en-CA" sz="900" dirty="0">
                <a:latin typeface="+mn-lt"/>
              </a:rPr>
              <a:t> tab</a:t>
            </a:r>
          </a:p>
          <a:p>
            <a:pPr marL="228600" indent="-228600">
              <a:buAutoNum type="arabicPeriod"/>
            </a:pPr>
            <a:r>
              <a:rPr lang="en-CA" sz="900" dirty="0">
                <a:latin typeface="+mn-lt"/>
              </a:rPr>
              <a:t>Select </a:t>
            </a:r>
            <a:r>
              <a:rPr lang="en-CA" sz="900" i="1" dirty="0">
                <a:latin typeface="+mn-lt"/>
              </a:rPr>
              <a:t>Print</a:t>
            </a:r>
          </a:p>
          <a:p>
            <a:pPr marL="228600" indent="-228600">
              <a:buAutoNum type="arabicPeriod"/>
            </a:pPr>
            <a:r>
              <a:rPr lang="en-CA" sz="900" dirty="0">
                <a:latin typeface="+mn-lt"/>
              </a:rPr>
              <a:t>Under </a:t>
            </a:r>
            <a:r>
              <a:rPr lang="en-CA" sz="900" i="1" dirty="0">
                <a:latin typeface="+mn-lt"/>
              </a:rPr>
              <a:t>Settings</a:t>
            </a:r>
            <a:r>
              <a:rPr lang="en-CA" sz="900" dirty="0">
                <a:latin typeface="+mn-lt"/>
              </a:rPr>
              <a:t>, open the second dropdown menu</a:t>
            </a:r>
          </a:p>
          <a:p>
            <a:pPr marL="266700" lvl="1"/>
            <a:r>
              <a:rPr lang="en-CA" sz="900" dirty="0">
                <a:latin typeface="+mn-lt"/>
              </a:rPr>
              <a:t>(it might say </a:t>
            </a:r>
            <a:r>
              <a:rPr lang="en-CA" sz="900" i="1" dirty="0">
                <a:latin typeface="+mn-lt"/>
              </a:rPr>
              <a:t>Full Page Slides</a:t>
            </a:r>
            <a:r>
              <a:rPr lang="en-CA" sz="900" dirty="0">
                <a:latin typeface="+mn-lt"/>
              </a:rPr>
              <a:t>)</a:t>
            </a:r>
          </a:p>
          <a:p>
            <a:pPr marL="228600" indent="-228600">
              <a:buAutoNum type="arabicPeriod"/>
            </a:pPr>
            <a:r>
              <a:rPr lang="en-CA" sz="900" dirty="0">
                <a:latin typeface="+mn-lt"/>
              </a:rPr>
              <a:t>Select </a:t>
            </a:r>
            <a:r>
              <a:rPr lang="en-CA" sz="900" i="1" dirty="0">
                <a:latin typeface="+mn-lt"/>
              </a:rPr>
              <a:t>Notes Pages</a:t>
            </a:r>
          </a:p>
          <a:p>
            <a:pPr marL="228600" indent="-228600">
              <a:buAutoNum type="arabicPeriod"/>
            </a:pPr>
            <a:r>
              <a:rPr lang="en-CA" sz="900" dirty="0">
                <a:latin typeface="+mn-lt"/>
              </a:rPr>
              <a:t>Select Print</a:t>
            </a:r>
          </a:p>
          <a:p>
            <a:endParaRPr lang="en-CA" sz="900" dirty="0">
              <a:latin typeface="+mn-lt"/>
            </a:endParaRPr>
          </a:p>
          <a:p>
            <a:r>
              <a:rPr lang="en-CA" sz="900" b="1" dirty="0">
                <a:latin typeface="+mn-lt"/>
              </a:rPr>
              <a:t>PLAYING THE SLIDE SHOW</a:t>
            </a:r>
          </a:p>
          <a:p>
            <a:pPr>
              <a:spcBef>
                <a:spcPts val="600"/>
              </a:spcBef>
            </a:pPr>
            <a:r>
              <a:rPr lang="en-CA" sz="900" dirty="0">
                <a:latin typeface="+mn-lt"/>
              </a:rPr>
              <a:t>To play the slide show, you can either:</a:t>
            </a:r>
          </a:p>
          <a:p>
            <a:pPr marL="228600" indent="-228600">
              <a:buAutoNum type="arabicPeriod"/>
            </a:pPr>
            <a:r>
              <a:rPr lang="en-CA" sz="900" dirty="0">
                <a:latin typeface="+mn-lt"/>
              </a:rPr>
              <a:t>Select the Slide Show button on the lower right-hand corner of the screen</a:t>
            </a:r>
          </a:p>
          <a:p>
            <a:r>
              <a:rPr lang="en-CA" sz="900" dirty="0">
                <a:latin typeface="+mn-lt"/>
              </a:rPr>
              <a:t>OR</a:t>
            </a:r>
          </a:p>
          <a:p>
            <a:pPr marL="228600" indent="-228600">
              <a:buAutoNum type="arabicPeriod"/>
            </a:pPr>
            <a:r>
              <a:rPr lang="en-CA" sz="900" dirty="0">
                <a:latin typeface="+mn-lt"/>
              </a:rPr>
              <a:t>Select the </a:t>
            </a:r>
            <a:r>
              <a:rPr lang="en-CA" sz="900" i="1" dirty="0">
                <a:latin typeface="+mn-lt"/>
              </a:rPr>
              <a:t>Slide Show </a:t>
            </a:r>
            <a:r>
              <a:rPr lang="en-CA" sz="900" dirty="0">
                <a:latin typeface="+mn-lt"/>
              </a:rPr>
              <a:t>tab</a:t>
            </a:r>
          </a:p>
          <a:p>
            <a:pPr marL="228600" indent="-228600">
              <a:buAutoNum type="arabicPeriod"/>
            </a:pPr>
            <a:r>
              <a:rPr lang="en-CA" sz="900" dirty="0">
                <a:latin typeface="+mn-lt"/>
              </a:rPr>
              <a:t>Select </a:t>
            </a:r>
            <a:r>
              <a:rPr lang="en-CA" sz="900" i="1" dirty="0">
                <a:latin typeface="+mn-lt"/>
              </a:rPr>
              <a:t>From Beginning </a:t>
            </a:r>
            <a:r>
              <a:rPr lang="en-CA" sz="900" dirty="0">
                <a:latin typeface="+mn-lt"/>
              </a:rPr>
              <a:t>or</a:t>
            </a:r>
          </a:p>
          <a:p>
            <a:pPr marL="266700"/>
            <a:r>
              <a:rPr lang="en-CA" sz="900" i="1" dirty="0">
                <a:latin typeface="+mn-lt"/>
              </a:rPr>
              <a:t>From Current </a:t>
            </a:r>
            <a:r>
              <a:rPr lang="en-CA" sz="900" dirty="0">
                <a:latin typeface="+mn-lt"/>
              </a:rPr>
              <a:t>Slide</a:t>
            </a:r>
          </a:p>
          <a:p>
            <a:pPr>
              <a:spcBef>
                <a:spcPts val="600"/>
              </a:spcBef>
            </a:pPr>
            <a:r>
              <a:rPr lang="en-CA" sz="900" dirty="0">
                <a:latin typeface="+mn-lt"/>
              </a:rPr>
              <a:t>To exit the slide show,</a:t>
            </a:r>
          </a:p>
          <a:p>
            <a:r>
              <a:rPr lang="en-CA" sz="900" dirty="0">
                <a:latin typeface="+mn-lt"/>
              </a:rPr>
              <a:t>select </a:t>
            </a:r>
            <a:r>
              <a:rPr lang="en-CA" sz="900" i="1" dirty="0">
                <a:latin typeface="+mn-lt"/>
              </a:rPr>
              <a:t>Esc</a:t>
            </a:r>
            <a:r>
              <a:rPr lang="en-CA" sz="900" dirty="0">
                <a:latin typeface="+mn-lt"/>
              </a:rPr>
              <a:t> on your keyboard.</a:t>
            </a:r>
          </a:p>
          <a:p>
            <a:endParaRPr lang="en-CA" sz="900" dirty="0">
              <a:latin typeface="+mn-lt"/>
            </a:endParaRPr>
          </a:p>
          <a:p>
            <a:r>
              <a:rPr lang="en-CA" sz="900" b="1" dirty="0">
                <a:latin typeface="+mn-lt"/>
              </a:rPr>
              <a:t>USING PRESENTER VIEW</a:t>
            </a:r>
          </a:p>
          <a:p>
            <a:pPr>
              <a:spcBef>
                <a:spcPts val="600"/>
              </a:spcBef>
            </a:pPr>
            <a:r>
              <a:rPr lang="en-CA" sz="900" dirty="0">
                <a:latin typeface="+mn-lt"/>
              </a:rPr>
              <a:t>Presenter View allows you to project the slide show on the main projector while viewing the Facilitator’s Instructions and other useful information on your computer screen.</a:t>
            </a:r>
          </a:p>
          <a:p>
            <a:pPr>
              <a:spcBef>
                <a:spcPts val="600"/>
              </a:spcBef>
            </a:pPr>
            <a:r>
              <a:rPr lang="en-CA" sz="900" dirty="0">
                <a:latin typeface="+mn-lt"/>
              </a:rPr>
              <a:t>To use Presenter View:</a:t>
            </a:r>
          </a:p>
          <a:p>
            <a:pPr marL="228600" indent="-228600">
              <a:buAutoNum type="arabicPeriod"/>
            </a:pPr>
            <a:r>
              <a:rPr lang="en-CA" sz="900" dirty="0">
                <a:latin typeface="+mn-lt"/>
              </a:rPr>
              <a:t>Select the </a:t>
            </a:r>
            <a:r>
              <a:rPr lang="en-CA" sz="900" i="1" dirty="0">
                <a:latin typeface="+mn-lt"/>
              </a:rPr>
              <a:t>Slide Show </a:t>
            </a:r>
            <a:r>
              <a:rPr lang="en-CA" sz="900" dirty="0">
                <a:latin typeface="+mn-lt"/>
              </a:rPr>
              <a:t>tab</a:t>
            </a:r>
          </a:p>
          <a:p>
            <a:pPr marL="228600" indent="-228600">
              <a:buAutoNum type="arabicPeriod"/>
            </a:pPr>
            <a:r>
              <a:rPr lang="en-CA" sz="900" dirty="0">
                <a:latin typeface="+mn-lt"/>
              </a:rPr>
              <a:t>Check the </a:t>
            </a:r>
            <a:r>
              <a:rPr lang="en-CA" sz="900" i="1" dirty="0">
                <a:latin typeface="+mn-lt"/>
              </a:rPr>
              <a:t>Use Presenter View </a:t>
            </a:r>
            <a:r>
              <a:rPr lang="en-CA" sz="900" dirty="0">
                <a:latin typeface="+mn-lt"/>
              </a:rPr>
              <a:t>checkbox</a:t>
            </a:r>
          </a:p>
          <a:p>
            <a:pPr marL="228600" indent="-228600">
              <a:buAutoNum type="arabicPeriod"/>
            </a:pPr>
            <a:r>
              <a:rPr lang="en-CA" sz="900" dirty="0">
                <a:latin typeface="+mn-lt"/>
              </a:rPr>
              <a:t>Play the slide show</a:t>
            </a:r>
          </a:p>
        </p:txBody>
      </p:sp>
      <p:sp>
        <p:nvSpPr>
          <p:cNvPr id="32" name="Espace réservé du numéro de diapositive 3">
            <a:extLst>
              <a:ext uri="{FF2B5EF4-FFF2-40B4-BE49-F238E27FC236}">
                <a16:creationId xmlns:a16="http://schemas.microsoft.com/office/drawing/2014/main" id="{D5689B79-3DC5-2047-99A6-8E865A92C1F8}"/>
              </a:ext>
            </a:extLst>
          </p:cNvPr>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en-CA" smtClean="0"/>
              <a:t>3</a:t>
            </a:fld>
            <a:endParaRPr lang="en-CA"/>
          </a:p>
        </p:txBody>
      </p:sp>
      <p:pic>
        <p:nvPicPr>
          <p:cNvPr id="33" name="Picture 28">
            <a:extLst>
              <a:ext uri="{FF2B5EF4-FFF2-40B4-BE49-F238E27FC236}">
                <a16:creationId xmlns:a16="http://schemas.microsoft.com/office/drawing/2014/main" id="{50195362-FC9A-954A-97D4-885EFA8E4C5A}"/>
              </a:ext>
            </a:extLst>
          </p:cNvPr>
          <p:cNvPicPr>
            <a:picLocks noChangeAspect="1"/>
          </p:cNvPicPr>
          <p:nvPr/>
        </p:nvPicPr>
        <p:blipFill>
          <a:blip r:embed="rId4"/>
          <a:stretch>
            <a:fillRect/>
          </a:stretch>
        </p:blipFill>
        <p:spPr>
          <a:xfrm>
            <a:off x="4636074" y="3255587"/>
            <a:ext cx="2078414" cy="2410532"/>
          </a:xfrm>
          <a:prstGeom prst="rect">
            <a:avLst/>
          </a:prstGeom>
        </p:spPr>
      </p:pic>
      <p:pic>
        <p:nvPicPr>
          <p:cNvPr id="34" name="Picture 29">
            <a:extLst>
              <a:ext uri="{FF2B5EF4-FFF2-40B4-BE49-F238E27FC236}">
                <a16:creationId xmlns:a16="http://schemas.microsoft.com/office/drawing/2014/main" id="{7BFA50C4-8F23-124A-A2F5-FD82846B1FBA}"/>
              </a:ext>
            </a:extLst>
          </p:cNvPr>
          <p:cNvPicPr>
            <a:picLocks noChangeAspect="1"/>
          </p:cNvPicPr>
          <p:nvPr/>
        </p:nvPicPr>
        <p:blipFill>
          <a:blip r:embed="rId5"/>
          <a:stretch>
            <a:fillRect/>
          </a:stretch>
        </p:blipFill>
        <p:spPr>
          <a:xfrm>
            <a:off x="2390139" y="2361781"/>
            <a:ext cx="4324349" cy="851896"/>
          </a:xfrm>
          <a:prstGeom prst="rect">
            <a:avLst/>
          </a:prstGeom>
        </p:spPr>
      </p:pic>
      <p:pic>
        <p:nvPicPr>
          <p:cNvPr id="35" name="Picture 30">
            <a:extLst>
              <a:ext uri="{FF2B5EF4-FFF2-40B4-BE49-F238E27FC236}">
                <a16:creationId xmlns:a16="http://schemas.microsoft.com/office/drawing/2014/main" id="{B9F78249-B3EE-4047-8B26-08CB70E2FE0A}"/>
              </a:ext>
            </a:extLst>
          </p:cNvPr>
          <p:cNvPicPr>
            <a:picLocks noChangeAspect="1"/>
          </p:cNvPicPr>
          <p:nvPr/>
        </p:nvPicPr>
        <p:blipFill>
          <a:blip r:embed="rId6"/>
          <a:stretch>
            <a:fillRect/>
          </a:stretch>
        </p:blipFill>
        <p:spPr>
          <a:xfrm>
            <a:off x="2525579" y="6240151"/>
            <a:ext cx="4193084" cy="664604"/>
          </a:xfrm>
          <a:prstGeom prst="rect">
            <a:avLst/>
          </a:prstGeom>
        </p:spPr>
      </p:pic>
      <p:pic>
        <p:nvPicPr>
          <p:cNvPr id="36" name="Picture 32">
            <a:extLst>
              <a:ext uri="{FF2B5EF4-FFF2-40B4-BE49-F238E27FC236}">
                <a16:creationId xmlns:a16="http://schemas.microsoft.com/office/drawing/2014/main" id="{B6CD39BD-62FB-2749-85BF-95D45EDA0461}"/>
              </a:ext>
            </a:extLst>
          </p:cNvPr>
          <p:cNvPicPr>
            <a:picLocks noChangeAspect="1"/>
          </p:cNvPicPr>
          <p:nvPr/>
        </p:nvPicPr>
        <p:blipFill>
          <a:blip r:embed="rId7"/>
          <a:stretch>
            <a:fillRect/>
          </a:stretch>
        </p:blipFill>
        <p:spPr>
          <a:xfrm>
            <a:off x="2521404" y="5798136"/>
            <a:ext cx="4193084" cy="238005"/>
          </a:xfrm>
          <a:prstGeom prst="rect">
            <a:avLst/>
          </a:prstGeom>
        </p:spPr>
      </p:pic>
    </p:spTree>
    <p:extLst>
      <p:ext uri="{BB962C8B-B14F-4D97-AF65-F5344CB8AC3E}">
        <p14:creationId xmlns:p14="http://schemas.microsoft.com/office/powerpoint/2010/main" val="2557394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7130"/>
            <a:ext cx="4746009" cy="3600450"/>
          </a:xfrm>
        </p:spPr>
        <p:txBody>
          <a:bodyPr/>
          <a:lstStyle/>
          <a:p>
            <a:pPr algn="just"/>
            <a:r>
              <a:rPr lang="en-US" sz="1000" b="1" u="sng" dirty="0"/>
              <a:t>FACILITATOR INSTRUCTIONS</a:t>
            </a:r>
          </a:p>
          <a:p>
            <a:pPr algn="just"/>
            <a:r>
              <a:rPr lang="en-US" sz="1000" dirty="0"/>
              <a:t>Duration: 10 mins</a:t>
            </a:r>
          </a:p>
          <a:p>
            <a:pPr marL="228600" indent="-228600" algn="just">
              <a:buFont typeface="+mj-lt"/>
              <a:buAutoNum type="arabicPeriod"/>
            </a:pPr>
            <a:endParaRPr lang="en-US" sz="1000" b="1" dirty="0"/>
          </a:p>
          <a:p>
            <a:pPr marL="228600" indent="-228600" algn="just">
              <a:buFont typeface="+mj-lt"/>
              <a:buAutoNum type="arabicPeriod"/>
            </a:pPr>
            <a:r>
              <a:rPr lang="en-US" sz="1000" b="1" dirty="0"/>
              <a:t>CLICK to reveal the question on screen.</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teams to discuss the question (in relation to the case study) as a team and write their responses in the Questionnaire</a:t>
            </a:r>
            <a:r>
              <a:rPr lang="en-US" sz="1000" dirty="0"/>
              <a:t>.</a:t>
            </a:r>
          </a:p>
          <a:p>
            <a:pPr marL="628650" lvl="1" indent="-171450" algn="just">
              <a:buFont typeface="Arial" panose="020B0604020202020204" pitchFamily="34" charset="0"/>
              <a:buChar char="•"/>
            </a:pPr>
            <a:r>
              <a:rPr lang="en-US" sz="1000" dirty="0"/>
              <a:t>Inform the teams that they have 10 minutes to complete the question.</a:t>
            </a:r>
          </a:p>
          <a:p>
            <a:pPr marL="628650" lvl="1" indent="-171450" algn="just">
              <a:buFont typeface="Arial" panose="020B0604020202020204" pitchFamily="34" charset="0"/>
              <a:buChar char="•"/>
            </a:pPr>
            <a:r>
              <a:rPr lang="en-US" sz="1000" dirty="0"/>
              <a:t>Remind the participants that they can consult the written version of the case study as needed.</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30</a:t>
            </a:fld>
            <a:endParaRPr lang="en-CA"/>
          </a:p>
        </p:txBody>
      </p:sp>
      <p:sp>
        <p:nvSpPr>
          <p:cNvPr id="5" name="Rectangle 4">
            <a:extLst>
              <a:ext uri="{FF2B5EF4-FFF2-40B4-BE49-F238E27FC236}">
                <a16:creationId xmlns:a16="http://schemas.microsoft.com/office/drawing/2014/main" id="{729B6199-AF45-644B-BA41-5B0AC20AD87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B6AB2773-5C3B-2B4C-BD20-673B0F0BF81D}"/>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8DA0BAE6-E8DE-9047-9F01-7FB610CE635F}"/>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A2321E3D-EF96-F742-A629-4585EE522CF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p:spPr>
      </p:sp>
    </p:spTree>
    <p:extLst>
      <p:ext uri="{BB962C8B-B14F-4D97-AF65-F5344CB8AC3E}">
        <p14:creationId xmlns:p14="http://schemas.microsoft.com/office/powerpoint/2010/main" val="2830389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3"/>
            <a:ext cx="4746009"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Ask a spokesperson for one of the teams to share the results of their analysis for </a:t>
            </a:r>
            <a:r>
              <a:rPr lang="en-US" sz="1000" b="1" u="sng" dirty="0"/>
              <a:t>one</a:t>
            </a:r>
            <a:r>
              <a:rPr lang="en-US" sz="1000" b="1" dirty="0"/>
              <a:t> character.</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the spokesperson is finished, CLICK on the character PICTURE they have chosen to reveal key information.</a:t>
            </a:r>
          </a:p>
          <a:p>
            <a:pPr marL="228600" indent="-228600" algn="just">
              <a:buFont typeface="+mj-lt"/>
              <a:buAutoNum type="arabicPeriod"/>
            </a:pPr>
            <a:endParaRPr lang="en-US" sz="1000" b="1" dirty="0"/>
          </a:p>
          <a:p>
            <a:pPr marL="228600" indent="-228600" algn="just">
              <a:buFont typeface="+mj-lt"/>
              <a:buAutoNum type="arabicPeriod"/>
            </a:pPr>
            <a:r>
              <a:rPr lang="en-US" sz="1000" b="1" dirty="0"/>
              <a:t>Allow the participants to discuss if needed.</a:t>
            </a:r>
          </a:p>
          <a:p>
            <a:pPr marL="685800" lvl="1" indent="-228600" algn="just">
              <a:buFont typeface="Arial" panose="020B0604020202020204" pitchFamily="34" charset="0"/>
              <a:buChar char="•"/>
            </a:pPr>
            <a:r>
              <a:rPr lang="en-US" sz="1000" dirty="0"/>
              <a:t>Try to keep the discussion focused, as time for this activity is limited.</a:t>
            </a:r>
          </a:p>
          <a:p>
            <a:pPr marL="685800" lvl="1" indent="-228600" algn="just">
              <a:buFont typeface="+mj-lt"/>
              <a:buAutoNum type="arabicPeriod"/>
            </a:pPr>
            <a:endParaRPr lang="en-US" sz="1000" b="1" dirty="0"/>
          </a:p>
          <a:p>
            <a:pPr marL="228600" indent="-228600" algn="just">
              <a:buFont typeface="+mj-lt"/>
              <a:buAutoNum type="arabicPeriod"/>
            </a:pPr>
            <a:r>
              <a:rPr lang="en-US" sz="1000" b="1" dirty="0"/>
              <a:t>Repeat Steps 1 to 3 until all of the characters have been revealed.</a:t>
            </a:r>
          </a:p>
          <a:p>
            <a:pPr marL="228600" indent="-228600" algn="just">
              <a:buFont typeface="+mj-lt"/>
              <a:buAutoNum type="arabicPeriod"/>
            </a:pPr>
            <a:endParaRPr lang="en-US" sz="1000" b="1" dirty="0"/>
          </a:p>
          <a:p>
            <a:pPr marL="228600" indent="-228600" algn="just">
              <a:buFont typeface="+mj-lt"/>
              <a:buAutoNum type="arabicPeriod"/>
            </a:pPr>
            <a:r>
              <a:rPr lang="en-US" sz="1000" b="1" dirty="0"/>
              <a:t>Conclude the activity by presenting the key messages below:</a:t>
            </a:r>
          </a:p>
          <a:p>
            <a:pPr marL="628650" lvl="1" indent="-171450" algn="just">
              <a:buFont typeface="Arial" panose="020B0604020202020204" pitchFamily="34" charset="0"/>
              <a:buChar char="•"/>
            </a:pPr>
            <a:r>
              <a:rPr lang="en-US" sz="1000" dirty="0"/>
              <a:t>What is considered as acceptable vs non-acceptable </a:t>
            </a:r>
            <a:r>
              <a:rPr lang="en-US" sz="1000" dirty="0" err="1"/>
              <a:t>behaviour</a:t>
            </a:r>
            <a:r>
              <a:rPr lang="en-US" sz="1000" dirty="0"/>
              <a:t> may vary depending on the person’s role.</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31</a:t>
            </a:fld>
            <a:endParaRPr lang="en-CA"/>
          </a:p>
        </p:txBody>
      </p:sp>
      <p:sp>
        <p:nvSpPr>
          <p:cNvPr id="5" name="Rectangle 4">
            <a:extLst>
              <a:ext uri="{FF2B5EF4-FFF2-40B4-BE49-F238E27FC236}">
                <a16:creationId xmlns:a16="http://schemas.microsoft.com/office/drawing/2014/main" id="{44D6866D-EAF7-FC42-91B5-7B439CCAE102}"/>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61DF5842-6DD8-6844-876E-FB3859CED7C4}"/>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C8DC5320-25ED-D742-A234-AE94B21F3036}"/>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BFDE927A-BF16-9E4A-882C-C23EB3BEEB6E}"/>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8025"/>
            <a:ext cx="4651375" cy="2616200"/>
          </a:xfrm>
        </p:spPr>
      </p:sp>
    </p:spTree>
    <p:extLst>
      <p:ext uri="{BB962C8B-B14F-4D97-AF65-F5344CB8AC3E}">
        <p14:creationId xmlns:p14="http://schemas.microsoft.com/office/powerpoint/2010/main" val="4150827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32</a:t>
            </a:fld>
            <a:endParaRPr lang="fr-FR"/>
          </a:p>
        </p:txBody>
      </p:sp>
      <p:sp>
        <p:nvSpPr>
          <p:cNvPr id="5" name="Rectangle 4">
            <a:extLst>
              <a:ext uri="{FF2B5EF4-FFF2-40B4-BE49-F238E27FC236}">
                <a16:creationId xmlns:a16="http://schemas.microsoft.com/office/drawing/2014/main" id="{3839AAA4-FAF9-2149-B15D-06782DC9FC8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5CA89CA8-90BB-F847-9168-53BE5226F43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765E4575-EE95-8047-AECA-2FCD9EC073B1}"/>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7C906EE3-93D9-0E4D-9003-6824EF1AD15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
        <p:nvSpPr>
          <p:cNvPr id="12" name="Notes Placeholder 11"/>
          <p:cNvSpPr>
            <a:spLocks noGrp="1"/>
          </p:cNvSpPr>
          <p:nvPr>
            <p:ph type="body" idx="1"/>
          </p:nvPr>
        </p:nvSpPr>
        <p:spPr>
          <a:xfrm>
            <a:off x="683607" y="3564836"/>
            <a:ext cx="5486400" cy="4752178"/>
          </a:xfrm>
        </p:spPr>
        <p:txBody>
          <a:bodyPr/>
          <a:lstStyle/>
          <a:p>
            <a:r>
              <a:rPr lang="en-GB" sz="1000" b="1" u="sng" dirty="0"/>
              <a:t>FACILITATOR INSTRUCTIONS</a:t>
            </a:r>
          </a:p>
          <a:p>
            <a:pPr lvl="0" algn="just">
              <a:defRPr/>
            </a:pPr>
            <a:r>
              <a:rPr lang="en-US" sz="1000" dirty="0">
                <a:solidFill>
                  <a:prstClr val="black"/>
                </a:solidFill>
              </a:rPr>
              <a:t>Duration: 15 mins</a:t>
            </a:r>
            <a:endParaRPr lang="en-US" sz="1000" dirty="0">
              <a:solidFill>
                <a:prstClr val="black"/>
              </a:solidFill>
              <a:cs typeface="Calibri"/>
            </a:endParaRPr>
          </a:p>
          <a:p>
            <a:pPr lvl="0" algn="just">
              <a:defRPr/>
            </a:pPr>
            <a:endParaRPr lang="en-US" sz="1000" dirty="0">
              <a:solidFill>
                <a:prstClr val="black"/>
              </a:solidFill>
            </a:endParaRPr>
          </a:p>
          <a:p>
            <a:pPr marL="228600" lvl="0" indent="-228600" algn="just">
              <a:buFont typeface="+mj-lt"/>
              <a:buAutoNum type="arabicPeriod"/>
              <a:defRPr/>
            </a:pPr>
            <a:r>
              <a:rPr lang="en-US" sz="1000" b="1" dirty="0">
                <a:solidFill>
                  <a:prstClr val="black"/>
                </a:solidFill>
              </a:rPr>
              <a:t>Warn the participants that, for some, this activity may feel uncomfortable or trigger certain emotions.</a:t>
            </a:r>
            <a:endParaRPr lang="en-US" sz="1000" b="1" dirty="0">
              <a:solidFill>
                <a:prstClr val="black"/>
              </a:solidFill>
              <a:cs typeface="Calibri"/>
            </a:endParaRPr>
          </a:p>
          <a:p>
            <a:pPr marL="685800" lvl="1" indent="-228600" algn="just">
              <a:buFont typeface="+mj-lt"/>
              <a:buAutoNum type="arabicPeriod"/>
              <a:defRPr/>
            </a:pPr>
            <a:endParaRPr lang="en-US" sz="1000" b="1" dirty="0">
              <a:solidFill>
                <a:prstClr val="black"/>
              </a:solidFill>
            </a:endParaRPr>
          </a:p>
          <a:p>
            <a:pPr marL="228600" lvl="0" indent="-228600" algn="just">
              <a:buFont typeface="+mj-lt"/>
              <a:buAutoNum type="arabicPeriod"/>
              <a:defRPr/>
            </a:pPr>
            <a:r>
              <a:rPr lang="en-US" sz="1000" b="1" dirty="0">
                <a:solidFill>
                  <a:prstClr val="black"/>
                </a:solidFill>
              </a:rPr>
              <a:t>Explain how the activity is going to happen:</a:t>
            </a:r>
            <a:endParaRPr lang="en-US" sz="1000" b="1"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You will be playing a series of audio testimonials.</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Although these testimonials are inspired from real-life situations, some are fictional, some are not, and they are narrated by actors, not actual victims.</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Participants have to say if the behavior is acceptable or unacceptable</a:t>
            </a:r>
            <a:endParaRPr lang="en-US" sz="1000" dirty="0">
              <a:solidFill>
                <a:prstClr val="black"/>
              </a:solidFill>
              <a:cs typeface="Calibri"/>
            </a:endParaRPr>
          </a:p>
          <a:p>
            <a:pPr lvl="1" algn="just">
              <a:defRPr/>
            </a:pPr>
            <a:endParaRPr lang="en-US" sz="1000" dirty="0">
              <a:solidFill>
                <a:prstClr val="black"/>
              </a:solidFill>
            </a:endParaRPr>
          </a:p>
          <a:p>
            <a:pPr marL="228600" lvl="0" indent="-228600" algn="just">
              <a:buFont typeface="+mj-lt"/>
              <a:buAutoNum type="arabicPeriod"/>
              <a:defRPr/>
            </a:pPr>
            <a:r>
              <a:rPr lang="en-US" sz="1000" b="1" dirty="0">
                <a:solidFill>
                  <a:prstClr val="black"/>
                </a:solidFill>
              </a:rPr>
              <a:t>CLICK the audio icon to play an audio testimonial.</a:t>
            </a:r>
            <a:endParaRPr lang="en-US" sz="1000" b="1" dirty="0">
              <a:solidFill>
                <a:prstClr val="black"/>
              </a:solidFill>
              <a:cs typeface="Calibri"/>
            </a:endParaRPr>
          </a:p>
          <a:p>
            <a:pPr marL="228600" lvl="0" indent="-228600" algn="just">
              <a:buFont typeface="+mj-lt"/>
              <a:buAutoNum type="arabicPeriod"/>
              <a:defRPr/>
            </a:pPr>
            <a:endParaRPr lang="en-US" sz="1000" b="1" dirty="0">
              <a:solidFill>
                <a:prstClr val="black"/>
              </a:solidFill>
            </a:endParaRPr>
          </a:p>
          <a:p>
            <a:pPr marL="228600" lvl="0" indent="-228600" algn="just">
              <a:buFont typeface="+mj-lt"/>
              <a:buAutoNum type="arabicPeriod"/>
              <a:defRPr/>
            </a:pPr>
            <a:r>
              <a:rPr lang="en-US" sz="1000" b="1" dirty="0">
                <a:solidFill>
                  <a:prstClr val="black"/>
                </a:solidFill>
              </a:rPr>
              <a:t>Ask the participants how they felt about the testimonial:</a:t>
            </a:r>
            <a:endParaRPr lang="en-US" sz="1000" b="1"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Was the described </a:t>
            </a:r>
            <a:r>
              <a:rPr lang="en-US" sz="1000" dirty="0" err="1">
                <a:solidFill>
                  <a:prstClr val="black"/>
                </a:solidFill>
              </a:rPr>
              <a:t>behaviour</a:t>
            </a:r>
            <a:r>
              <a:rPr lang="en-US" sz="1000" dirty="0">
                <a:solidFill>
                  <a:prstClr val="black"/>
                </a:solidFill>
              </a:rPr>
              <a:t> appropriate/acceptable or not? Why do you think that it was inappropriate/unacceptable </a:t>
            </a:r>
            <a:r>
              <a:rPr lang="en-US" sz="1000" dirty="0" err="1">
                <a:solidFill>
                  <a:prstClr val="black"/>
                </a:solidFill>
              </a:rPr>
              <a:t>behaviour</a:t>
            </a:r>
            <a:r>
              <a:rPr lang="en-US" sz="1000" dirty="0">
                <a:solidFill>
                  <a:prstClr val="black"/>
                </a:solidFill>
              </a:rPr>
              <a:t>?</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At what point was a line crossed?</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Does everyone here agree on their responses? Why or why not?</a:t>
            </a:r>
            <a:endParaRPr lang="en-US" sz="1000" dirty="0">
              <a:solidFill>
                <a:prstClr val="black"/>
              </a:solidFill>
              <a:cs typeface="Calibri"/>
            </a:endParaRPr>
          </a:p>
          <a:p>
            <a:pPr marL="228600" lvl="0" indent="-228600" algn="just">
              <a:buFont typeface="+mj-lt"/>
              <a:buAutoNum type="arabicPeriod"/>
              <a:defRPr/>
            </a:pPr>
            <a:endParaRPr lang="en-US" sz="1000" b="1" dirty="0">
              <a:solidFill>
                <a:prstClr val="black"/>
              </a:solidFill>
            </a:endParaRPr>
          </a:p>
          <a:p>
            <a:pPr marL="228600" lvl="0" indent="-228600" algn="just">
              <a:buFont typeface="+mj-lt"/>
              <a:buAutoNum type="arabicPeriod"/>
              <a:defRPr/>
            </a:pPr>
            <a:r>
              <a:rPr lang="en-US" sz="1000" b="1" dirty="0">
                <a:solidFill>
                  <a:prstClr val="black"/>
                </a:solidFill>
              </a:rPr>
              <a:t>Repeat Steps 3 and 4 until all of the testimonials have been listened to.</a:t>
            </a:r>
            <a:endParaRPr lang="en-US" sz="1000" b="1" dirty="0">
              <a:solidFill>
                <a:prstClr val="black"/>
              </a:solidFill>
              <a:cs typeface="Calibri"/>
            </a:endParaRPr>
          </a:p>
          <a:p>
            <a:pPr algn="just"/>
            <a:endParaRPr lang="en-US" sz="1000" dirty="0"/>
          </a:p>
          <a:p>
            <a:pPr algn="just"/>
            <a:r>
              <a:rPr lang="en-US" sz="1000" dirty="0"/>
              <a:t>---------------------</a:t>
            </a:r>
          </a:p>
          <a:p>
            <a:pPr algn="just"/>
            <a:r>
              <a:rPr lang="en-US" sz="1000" b="1" dirty="0"/>
              <a:t>Testimonial #1 (young male voice)</a:t>
            </a:r>
          </a:p>
          <a:p>
            <a:pPr algn="just"/>
            <a:r>
              <a:rPr lang="en-US" sz="1000" dirty="0">
                <a:solidFill>
                  <a:prstClr val="black"/>
                </a:solidFill>
              </a:rPr>
              <a:t>“A colleague, who I know is married, has been working at a non-family duty station far from his family since last year. I recently learned that he is having sexual relationships with a colleague from a partner organization that we work closely with.”</a:t>
            </a:r>
            <a:endParaRPr lang="en-US" sz="1000" dirty="0">
              <a:solidFill>
                <a:prstClr val="black"/>
              </a:solidFill>
              <a:cs typeface="Calibri"/>
            </a:endParaRPr>
          </a:p>
          <a:p>
            <a:pPr algn="just"/>
            <a:r>
              <a:rPr lang="en-US" sz="1000" b="1" dirty="0"/>
              <a:t>Most suitable response: </a:t>
            </a:r>
            <a:r>
              <a:rPr lang="en-US" sz="1000" dirty="0"/>
              <a:t>ACCEPTABLE</a:t>
            </a:r>
          </a:p>
          <a:p>
            <a:endParaRPr lang="en-US" dirty="0"/>
          </a:p>
        </p:txBody>
      </p:sp>
    </p:spTree>
    <p:extLst>
      <p:ext uri="{BB962C8B-B14F-4D97-AF65-F5344CB8AC3E}">
        <p14:creationId xmlns:p14="http://schemas.microsoft.com/office/powerpoint/2010/main" val="299718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33</a:t>
            </a:fld>
            <a:endParaRPr lang="fr-FR"/>
          </a:p>
        </p:txBody>
      </p:sp>
      <p:sp>
        <p:nvSpPr>
          <p:cNvPr id="5" name="Rectangle 4">
            <a:extLst>
              <a:ext uri="{FF2B5EF4-FFF2-40B4-BE49-F238E27FC236}">
                <a16:creationId xmlns:a16="http://schemas.microsoft.com/office/drawing/2014/main" id="{3839AAA4-FAF9-2149-B15D-06782DC9FC8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5CA89CA8-90BB-F847-9168-53BE5226F43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765E4575-EE95-8047-AECA-2FCD9EC073B1}"/>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7C906EE3-93D9-0E4D-9003-6824EF1AD15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
        <p:nvSpPr>
          <p:cNvPr id="10" name="Notes Placeholder 9"/>
          <p:cNvSpPr>
            <a:spLocks noGrp="1"/>
          </p:cNvSpPr>
          <p:nvPr>
            <p:ph type="body" idx="1"/>
          </p:nvPr>
        </p:nvSpPr>
        <p:spPr>
          <a:xfrm>
            <a:off x="683607" y="3564836"/>
            <a:ext cx="5486400" cy="4240428"/>
          </a:xfrm>
        </p:spPr>
        <p:txBody>
          <a:bodyPr/>
          <a:lstStyle/>
          <a:p>
            <a:pPr algn="just"/>
            <a:r>
              <a:rPr lang="en-US" sz="1000" b="1" u="sng" dirty="0"/>
              <a:t>FACILITATOR INSTRUCTIONS</a:t>
            </a:r>
          </a:p>
          <a:p>
            <a:pPr marL="228600" indent="-228600" algn="just">
              <a:buFont typeface="+mj-lt"/>
              <a:buAutoNum type="arabicPeriod"/>
            </a:pPr>
            <a:endParaRPr lang="en-US" sz="1000" b="1" dirty="0"/>
          </a:p>
          <a:p>
            <a:pPr marL="228600" indent="-228600" algn="just">
              <a:buFont typeface="+mj-lt"/>
              <a:buAutoNum type="arabicPeriod"/>
            </a:pPr>
            <a:r>
              <a:rPr lang="en-US" sz="1000" b="1" dirty="0"/>
              <a:t>CLICK the speaker icon to play the audio version of the testimonial.</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how they felt about the testimonial:</a:t>
            </a:r>
          </a:p>
          <a:p>
            <a:pPr marL="628650" lvl="1" indent="-171450" algn="just">
              <a:buFont typeface="Arial" panose="020B0604020202020204" pitchFamily="34" charset="0"/>
              <a:buChar char="•"/>
            </a:pPr>
            <a:r>
              <a:rPr lang="en-US" sz="1000" dirty="0"/>
              <a:t>Was the </a:t>
            </a:r>
            <a:r>
              <a:rPr lang="en-US" sz="1000" dirty="0" err="1"/>
              <a:t>behaviour</a:t>
            </a:r>
            <a:r>
              <a:rPr lang="en-US" sz="1000" dirty="0"/>
              <a:t> portrayed in the situation Acceptable or Unacceptable </a:t>
            </a:r>
            <a:r>
              <a:rPr lang="en-US" sz="1000" dirty="0" err="1"/>
              <a:t>behaviour</a:t>
            </a:r>
            <a:r>
              <a:rPr lang="en-US" sz="1000" dirty="0"/>
              <a:t> for a humanitarian aid worker?</a:t>
            </a:r>
          </a:p>
          <a:p>
            <a:pPr marL="628650" lvl="1" indent="-171450" algn="just">
              <a:buFont typeface="Arial" panose="020B0604020202020204" pitchFamily="34" charset="0"/>
              <a:buChar char="•"/>
            </a:pPr>
            <a:r>
              <a:rPr lang="en-US" sz="1000" dirty="0"/>
              <a:t>Why or why not?</a:t>
            </a:r>
          </a:p>
          <a:p>
            <a:pPr marL="628650" lvl="1" indent="-171450" algn="just">
              <a:buFont typeface="Arial" panose="020B0604020202020204" pitchFamily="34" charset="0"/>
              <a:buChar char="•"/>
            </a:pPr>
            <a:r>
              <a:rPr lang="en-US" sz="1000" dirty="0"/>
              <a:t>Was there a point at which the </a:t>
            </a:r>
            <a:r>
              <a:rPr lang="en-US" sz="1000" dirty="0" err="1"/>
              <a:t>behaviour</a:t>
            </a:r>
            <a:r>
              <a:rPr lang="en-US" sz="1000" dirty="0"/>
              <a:t> became unacceptable?</a:t>
            </a:r>
          </a:p>
          <a:p>
            <a:pPr lvl="1" algn="just"/>
            <a:endParaRPr lang="en-US" sz="1000" dirty="0"/>
          </a:p>
          <a:p>
            <a:pPr marL="228600" indent="-228600" algn="just">
              <a:buFont typeface="+mj-lt"/>
              <a:buAutoNum type="arabicPeriod"/>
            </a:pPr>
            <a:r>
              <a:rPr lang="en-US" sz="1000" b="1" dirty="0"/>
              <a:t>CLICK to reveal the most suitable response.</a:t>
            </a:r>
          </a:p>
          <a:p>
            <a:pPr marL="228600" indent="-228600" algn="just">
              <a:buFont typeface="+mj-lt"/>
              <a:buAutoNum type="arabicPeriod"/>
            </a:pPr>
            <a:endParaRPr lang="en-US" sz="1000" b="1" dirty="0"/>
          </a:p>
          <a:p>
            <a:pPr marL="228600" indent="-228600" algn="just">
              <a:buFont typeface="+mj-lt"/>
              <a:buAutoNum type="arabicPeriod"/>
            </a:pPr>
            <a:r>
              <a:rPr lang="en-US" sz="1000" b="1" dirty="0"/>
              <a:t>Briefly explain why the response is most suitable.</a:t>
            </a:r>
          </a:p>
          <a:p>
            <a:pPr algn="just"/>
            <a:endParaRPr lang="en-US" sz="1000" dirty="0"/>
          </a:p>
          <a:p>
            <a:pPr algn="just"/>
            <a:r>
              <a:rPr lang="en-US" sz="1000" dirty="0"/>
              <a:t>---------------------</a:t>
            </a:r>
          </a:p>
          <a:p>
            <a:pPr algn="just"/>
            <a:r>
              <a:rPr lang="en-US" sz="1000" b="1" dirty="0"/>
              <a:t>Testimonial #2 (male voice)</a:t>
            </a:r>
          </a:p>
          <a:p>
            <a:pPr algn="just"/>
            <a:r>
              <a:rPr lang="en-US" sz="1000" dirty="0">
                <a:solidFill>
                  <a:prstClr val="black"/>
                </a:solidFill>
              </a:rPr>
              <a:t>“It was my first job working in the humanitarian aid sector. I was really eager and so I would often find myself working a bit late at the office. One evening, after everyone else had gone home, my boss showed up. She stood at the doorway and asked me how I was doing, being new and all. That was fine, but then she started to talk about how she likes my drive and energy, and that she finds that kind of thing very attractive in men. I didn’t like where the conversation was going, so I just said thank you and that I had to get home for supper. I packed my things and started to leave, but she just stayed in the doorway, blocking my way, saying that supper can wait a few more minutes. I can’t remember what I said but I tried to walk around her so that I could leave. She just kept on blocking my way.”</a:t>
            </a:r>
            <a:endParaRPr lang="en-US" sz="1000" dirty="0">
              <a:solidFill>
                <a:prstClr val="black"/>
              </a:solidFill>
              <a:cs typeface="Calibri" panose="020F0502020204030204"/>
            </a:endParaRPr>
          </a:p>
          <a:p>
            <a:pPr algn="just"/>
            <a:r>
              <a:rPr lang="en-US" sz="1000" b="1" dirty="0"/>
              <a:t>Most suitable response: </a:t>
            </a:r>
            <a:r>
              <a:rPr lang="en-US" sz="1000" dirty="0"/>
              <a:t>UNACCEPTABLE</a:t>
            </a:r>
          </a:p>
          <a:p>
            <a:endParaRPr lang="en-US" dirty="0"/>
          </a:p>
        </p:txBody>
      </p:sp>
    </p:spTree>
    <p:extLst>
      <p:ext uri="{BB962C8B-B14F-4D97-AF65-F5344CB8AC3E}">
        <p14:creationId xmlns:p14="http://schemas.microsoft.com/office/powerpoint/2010/main" val="77647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34</a:t>
            </a:fld>
            <a:endParaRPr lang="fr-FR"/>
          </a:p>
        </p:txBody>
      </p:sp>
      <p:sp>
        <p:nvSpPr>
          <p:cNvPr id="5" name="Rectangle 4">
            <a:extLst>
              <a:ext uri="{FF2B5EF4-FFF2-40B4-BE49-F238E27FC236}">
                <a16:creationId xmlns:a16="http://schemas.microsoft.com/office/drawing/2014/main" id="{3839AAA4-FAF9-2149-B15D-06782DC9FC8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5CA89CA8-90BB-F847-9168-53BE5226F43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765E4575-EE95-8047-AECA-2FCD9EC073B1}"/>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7C906EE3-93D9-0E4D-9003-6824EF1AD15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
        <p:nvSpPr>
          <p:cNvPr id="10" name="Notes Placeholder 9"/>
          <p:cNvSpPr>
            <a:spLocks noGrp="1"/>
          </p:cNvSpPr>
          <p:nvPr>
            <p:ph type="body" idx="1"/>
          </p:nvPr>
        </p:nvSpPr>
        <p:spPr>
          <a:xfrm>
            <a:off x="683607" y="3564836"/>
            <a:ext cx="5486400" cy="3600450"/>
          </a:xfrm>
        </p:spPr>
        <p:txBody>
          <a:bodyPr/>
          <a:lstStyle/>
          <a:p>
            <a:pPr algn="just"/>
            <a:r>
              <a:rPr lang="en-US" sz="1000" b="1" u="sng" dirty="0"/>
              <a:t>FACILITATOR INSTRUCTIONS</a:t>
            </a:r>
          </a:p>
          <a:p>
            <a:pPr lvl="1" algn="just"/>
            <a:endParaRPr lang="en-US" sz="1000" dirty="0"/>
          </a:p>
          <a:p>
            <a:pPr marL="228600" indent="-228600" algn="just">
              <a:buFont typeface="+mj-lt"/>
              <a:buAutoNum type="arabicPeriod"/>
            </a:pPr>
            <a:r>
              <a:rPr lang="en-US" sz="1000" b="1" dirty="0"/>
              <a:t>CLICK the speaker icon to play the audio version of the testimonial.</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how they felt about the testimonial:</a:t>
            </a:r>
          </a:p>
          <a:p>
            <a:pPr marL="628650" lvl="1" indent="-171450" algn="just">
              <a:buFont typeface="Arial" panose="020B0604020202020204" pitchFamily="34" charset="0"/>
              <a:buChar char="•"/>
            </a:pPr>
            <a:r>
              <a:rPr lang="en-US" sz="1000" dirty="0"/>
              <a:t>Was the </a:t>
            </a:r>
            <a:r>
              <a:rPr lang="en-US" sz="1000" dirty="0" err="1"/>
              <a:t>behaviour</a:t>
            </a:r>
            <a:r>
              <a:rPr lang="en-US" sz="1000" dirty="0"/>
              <a:t> portrayed in the situation Acceptable or Unacceptable </a:t>
            </a:r>
            <a:r>
              <a:rPr lang="en-US" sz="1000" dirty="0" err="1"/>
              <a:t>behaviour</a:t>
            </a:r>
            <a:r>
              <a:rPr lang="en-US" sz="1000" dirty="0"/>
              <a:t> for a humanitarian aid worker?</a:t>
            </a:r>
          </a:p>
          <a:p>
            <a:pPr marL="628650" lvl="1" indent="-171450" algn="just">
              <a:buFont typeface="Arial" panose="020B0604020202020204" pitchFamily="34" charset="0"/>
              <a:buChar char="•"/>
            </a:pPr>
            <a:r>
              <a:rPr lang="en-US" sz="1000" dirty="0"/>
              <a:t>Why or why not?</a:t>
            </a:r>
          </a:p>
          <a:p>
            <a:pPr marL="628650" lvl="1" indent="-171450" algn="just">
              <a:buFont typeface="Arial" panose="020B0604020202020204" pitchFamily="34" charset="0"/>
              <a:buChar char="•"/>
            </a:pPr>
            <a:r>
              <a:rPr lang="en-US" sz="1000" dirty="0"/>
              <a:t>Was there a point at which the </a:t>
            </a:r>
            <a:r>
              <a:rPr lang="en-US" sz="1000" dirty="0" err="1"/>
              <a:t>behaviour</a:t>
            </a:r>
            <a:r>
              <a:rPr lang="en-US" sz="1000" dirty="0"/>
              <a:t> became unacceptable?</a:t>
            </a:r>
          </a:p>
          <a:p>
            <a:pPr lvl="1" algn="just"/>
            <a:endParaRPr lang="en-US" sz="1000" dirty="0"/>
          </a:p>
          <a:p>
            <a:pPr marL="228600" indent="-228600" algn="just">
              <a:buFont typeface="+mj-lt"/>
              <a:buAutoNum type="arabicPeriod"/>
            </a:pPr>
            <a:r>
              <a:rPr lang="en-US" sz="1000" b="1" dirty="0"/>
              <a:t>CLICK to reveal the most suitable response.</a:t>
            </a:r>
          </a:p>
          <a:p>
            <a:pPr marL="228600" indent="-228600" algn="just">
              <a:buFont typeface="+mj-lt"/>
              <a:buAutoNum type="arabicPeriod"/>
            </a:pPr>
            <a:endParaRPr lang="en-US" sz="1000" b="1" dirty="0"/>
          </a:p>
          <a:p>
            <a:pPr marL="228600" indent="-228600" algn="just">
              <a:buFont typeface="+mj-lt"/>
              <a:buAutoNum type="arabicPeriod"/>
            </a:pPr>
            <a:r>
              <a:rPr lang="en-US" sz="1000" b="1" dirty="0"/>
              <a:t>Briefly explain why the response is most suitable.</a:t>
            </a:r>
          </a:p>
          <a:p>
            <a:pPr algn="just"/>
            <a:endParaRPr lang="en-US" sz="1000" dirty="0"/>
          </a:p>
          <a:p>
            <a:pPr algn="just"/>
            <a:r>
              <a:rPr lang="en-US" sz="1000" dirty="0"/>
              <a:t>---------------------</a:t>
            </a:r>
          </a:p>
          <a:p>
            <a:pPr algn="just"/>
            <a:r>
              <a:rPr lang="en-US" sz="1000" b="1" dirty="0"/>
              <a:t>Testimonial #3 (female voice)</a:t>
            </a:r>
          </a:p>
          <a:p>
            <a:pPr algn="just"/>
            <a:r>
              <a:rPr lang="en-US" sz="1000" dirty="0">
                <a:solidFill>
                  <a:prstClr val="black"/>
                </a:solidFill>
              </a:rPr>
              <a:t>“A colleague looked at another colleague in a very sexual way and said ‘Oh my god. If my wife knew what I was thinking of while I’m looking at you, she would kill me!’. And then, that’s it. The other colleague had their face red and wanted to cry, and just left the room without saying anything.”</a:t>
            </a:r>
            <a:endParaRPr lang="en-US" sz="1000" dirty="0"/>
          </a:p>
          <a:p>
            <a:pPr algn="just"/>
            <a:r>
              <a:rPr lang="en-US" sz="1000" b="1" dirty="0"/>
              <a:t>Most suitable response: </a:t>
            </a:r>
            <a:r>
              <a:rPr lang="en-US" sz="1000" dirty="0"/>
              <a:t>UNACCEPTABLE</a:t>
            </a:r>
          </a:p>
          <a:p>
            <a:endParaRPr lang="en-US" dirty="0"/>
          </a:p>
        </p:txBody>
      </p:sp>
    </p:spTree>
    <p:extLst>
      <p:ext uri="{BB962C8B-B14F-4D97-AF65-F5344CB8AC3E}">
        <p14:creationId xmlns:p14="http://schemas.microsoft.com/office/powerpoint/2010/main" val="1924480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35</a:t>
            </a:fld>
            <a:endParaRPr lang="fr-FR" dirty="0"/>
          </a:p>
        </p:txBody>
      </p:sp>
      <p:sp>
        <p:nvSpPr>
          <p:cNvPr id="5" name="Rectangle 4">
            <a:extLst>
              <a:ext uri="{FF2B5EF4-FFF2-40B4-BE49-F238E27FC236}">
                <a16:creationId xmlns:a16="http://schemas.microsoft.com/office/drawing/2014/main" id="{3839AAA4-FAF9-2149-B15D-06782DC9FC8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Rectangle 6">
            <a:extLst>
              <a:ext uri="{FF2B5EF4-FFF2-40B4-BE49-F238E27FC236}">
                <a16:creationId xmlns:a16="http://schemas.microsoft.com/office/drawing/2014/main" id="{5CA89CA8-90BB-F847-9168-53BE5226F43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8" name="Image 7">
            <a:extLst>
              <a:ext uri="{FF2B5EF4-FFF2-40B4-BE49-F238E27FC236}">
                <a16:creationId xmlns:a16="http://schemas.microsoft.com/office/drawing/2014/main" id="{765E4575-EE95-8047-AECA-2FCD9EC073B1}"/>
              </a:ext>
            </a:extLst>
          </p:cNvPr>
          <p:cNvPicPr>
            <a:picLocks noChangeAspect="1"/>
          </p:cNvPicPr>
          <p:nvPr/>
        </p:nvPicPr>
        <p:blipFill>
          <a:blip r:embed="rId3"/>
          <a:stretch>
            <a:fillRect/>
          </a:stretch>
        </p:blipFill>
        <p:spPr>
          <a:xfrm>
            <a:off x="5791200" y="-13252"/>
            <a:ext cx="964717" cy="682012"/>
          </a:xfrm>
          <a:prstGeom prst="rect">
            <a:avLst/>
          </a:prstGeom>
        </p:spPr>
      </p:pic>
      <p:sp>
        <p:nvSpPr>
          <p:cNvPr id="9" name="TextBox 5">
            <a:extLst>
              <a:ext uri="{FF2B5EF4-FFF2-40B4-BE49-F238E27FC236}">
                <a16:creationId xmlns:a16="http://schemas.microsoft.com/office/drawing/2014/main" id="{7C906EE3-93D9-0E4D-9003-6824EF1AD15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
        <p:nvSpPr>
          <p:cNvPr id="10" name="Notes Placeholder 9"/>
          <p:cNvSpPr>
            <a:spLocks noGrp="1"/>
          </p:cNvSpPr>
          <p:nvPr>
            <p:ph type="body" idx="1"/>
          </p:nvPr>
        </p:nvSpPr>
        <p:spPr>
          <a:xfrm>
            <a:off x="683607" y="3564836"/>
            <a:ext cx="5486400" cy="4928694"/>
          </a:xfrm>
        </p:spPr>
        <p:txBody>
          <a:bodyPr/>
          <a:lstStyle/>
          <a:p>
            <a:pPr algn="just"/>
            <a:r>
              <a:rPr lang="en-US" sz="1000" b="1" u="sng" dirty="0"/>
              <a:t>FACILITATOR INSTRUCTIONS</a:t>
            </a:r>
          </a:p>
          <a:p>
            <a:pPr marL="228600" indent="-228600" algn="just">
              <a:buFont typeface="+mj-lt"/>
              <a:buAutoNum type="arabicPeriod"/>
            </a:pPr>
            <a:endParaRPr lang="en-US" sz="1000" b="1" dirty="0"/>
          </a:p>
          <a:p>
            <a:pPr marL="228600" indent="-228600" algn="just">
              <a:buFont typeface="+mj-lt"/>
              <a:buAutoNum type="arabicPeriod"/>
            </a:pPr>
            <a:r>
              <a:rPr lang="en-US" sz="1000" b="1" dirty="0"/>
              <a:t>CLICK the speaker icon to play the audio version of the testimonial.</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how they felt about the testimonial:</a:t>
            </a:r>
          </a:p>
          <a:p>
            <a:pPr marL="628650" lvl="1" indent="-171450" algn="just">
              <a:buFont typeface="Arial" panose="020B0604020202020204" pitchFamily="34" charset="0"/>
              <a:buChar char="•"/>
            </a:pPr>
            <a:r>
              <a:rPr lang="en-US" sz="1000" dirty="0"/>
              <a:t>Was the </a:t>
            </a:r>
            <a:r>
              <a:rPr lang="en-US" sz="1000" dirty="0" err="1"/>
              <a:t>behaviour</a:t>
            </a:r>
            <a:r>
              <a:rPr lang="en-US" sz="1000" dirty="0"/>
              <a:t> portrayed in the situation Acceptable or Unacceptable </a:t>
            </a:r>
            <a:r>
              <a:rPr lang="en-US" sz="1000" dirty="0" err="1"/>
              <a:t>behaviour</a:t>
            </a:r>
            <a:r>
              <a:rPr lang="en-US" sz="1000" dirty="0"/>
              <a:t> for a humanitarian aid worker?</a:t>
            </a:r>
          </a:p>
          <a:p>
            <a:pPr marL="628650" lvl="1" indent="-171450" algn="just">
              <a:buFont typeface="Arial" panose="020B0604020202020204" pitchFamily="34" charset="0"/>
              <a:buChar char="•"/>
            </a:pPr>
            <a:r>
              <a:rPr lang="en-US" sz="1000" dirty="0"/>
              <a:t>Why or why not?</a:t>
            </a:r>
          </a:p>
          <a:p>
            <a:pPr marL="628650" lvl="1" indent="-171450" algn="just">
              <a:buFont typeface="Arial" panose="020B0604020202020204" pitchFamily="34" charset="0"/>
              <a:buChar char="•"/>
            </a:pPr>
            <a:r>
              <a:rPr lang="en-US" sz="1000" dirty="0"/>
              <a:t>Was there a point at which the </a:t>
            </a:r>
            <a:r>
              <a:rPr lang="en-US" sz="1000" dirty="0" err="1"/>
              <a:t>behaviour</a:t>
            </a:r>
            <a:r>
              <a:rPr lang="en-US" sz="1000" dirty="0"/>
              <a:t> became unacceptable?</a:t>
            </a:r>
          </a:p>
          <a:p>
            <a:pPr lvl="1" algn="just"/>
            <a:endParaRPr lang="en-US" sz="1000" dirty="0"/>
          </a:p>
          <a:p>
            <a:pPr marL="228600" indent="-228600" algn="just">
              <a:buFont typeface="+mj-lt"/>
              <a:buAutoNum type="arabicPeriod"/>
            </a:pPr>
            <a:r>
              <a:rPr lang="en-US" sz="1000" b="1" dirty="0"/>
              <a:t>CLICK to reveal the most suitable response.</a:t>
            </a:r>
          </a:p>
          <a:p>
            <a:pPr marL="228600" indent="-228600" algn="just">
              <a:buFont typeface="+mj-lt"/>
              <a:buAutoNum type="arabicPeriod"/>
            </a:pPr>
            <a:endParaRPr lang="en-US" sz="1000" b="1" dirty="0"/>
          </a:p>
          <a:p>
            <a:pPr marL="228600" indent="-228600" algn="just">
              <a:buFont typeface="+mj-lt"/>
              <a:buAutoNum type="arabicPeriod"/>
            </a:pPr>
            <a:r>
              <a:rPr lang="en-US" sz="1000" b="1" dirty="0"/>
              <a:t>Briefly explain why the response is most suitable.</a:t>
            </a:r>
          </a:p>
          <a:p>
            <a:pPr marL="228600" indent="-228600" algn="just">
              <a:buFont typeface="+mj-lt"/>
              <a:buAutoNum type="arabicPeriod"/>
            </a:pPr>
            <a:endParaRPr lang="en-US" sz="1000" b="1" dirty="0"/>
          </a:p>
          <a:p>
            <a:pPr lvl="0" algn="just">
              <a:defRPr/>
            </a:pPr>
            <a:r>
              <a:rPr lang="en-US" sz="1000" b="1" dirty="0">
                <a:solidFill>
                  <a:prstClr val="black"/>
                </a:solidFill>
              </a:rPr>
              <a:t>Conclude the activity by presenting the key messages below:</a:t>
            </a:r>
            <a:endParaRPr lang="en-US" sz="1000" b="1"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Discomfort level can be described on a spectrum, and discomfort usually “creeps up” bit by bit.</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Not everyone is expected to share the same viewpoints about what is comfortable or not comfortable.</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When the person targeted by inappropriate </a:t>
            </a:r>
            <a:r>
              <a:rPr lang="en-US" sz="1000" dirty="0" err="1">
                <a:solidFill>
                  <a:prstClr val="black"/>
                </a:solidFill>
              </a:rPr>
              <a:t>behaviour</a:t>
            </a:r>
            <a:r>
              <a:rPr lang="en-US" sz="1000" dirty="0">
                <a:solidFill>
                  <a:prstClr val="black"/>
                </a:solidFill>
              </a:rPr>
              <a:t> of a sexual nature feels uncomfortable, or perceives the </a:t>
            </a:r>
            <a:r>
              <a:rPr lang="en-US" sz="1000" dirty="0" err="1">
                <a:solidFill>
                  <a:prstClr val="black"/>
                </a:solidFill>
              </a:rPr>
              <a:t>behaviour</a:t>
            </a:r>
            <a:r>
              <a:rPr lang="en-US" sz="1000" dirty="0">
                <a:solidFill>
                  <a:prstClr val="black"/>
                </a:solidFill>
              </a:rPr>
              <a:t> as being offensive, then the </a:t>
            </a:r>
            <a:r>
              <a:rPr lang="en-US" sz="1000" dirty="0" err="1">
                <a:solidFill>
                  <a:prstClr val="black"/>
                </a:solidFill>
              </a:rPr>
              <a:t>behaviour</a:t>
            </a:r>
            <a:r>
              <a:rPr lang="en-US" sz="1000" dirty="0">
                <a:solidFill>
                  <a:prstClr val="black"/>
                </a:solidFill>
              </a:rPr>
              <a:t> can be classified as Sexual Harassment.</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In other words, it’s the person targeted that decides where to “draw the line” between acceptable and unacceptable </a:t>
            </a:r>
            <a:r>
              <a:rPr lang="en-US" sz="1000" dirty="0" err="1">
                <a:solidFill>
                  <a:prstClr val="black"/>
                </a:solidFill>
              </a:rPr>
              <a:t>behaviour</a:t>
            </a:r>
            <a:r>
              <a:rPr lang="en-US" sz="1000" dirty="0">
                <a:solidFill>
                  <a:prstClr val="black"/>
                </a:solidFill>
              </a:rPr>
              <a:t> and whether that “line has been crossed”.</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It is important to stop such unacceptable </a:t>
            </a:r>
            <a:r>
              <a:rPr lang="en-US" sz="1000" dirty="0" err="1">
                <a:solidFill>
                  <a:prstClr val="black"/>
                </a:solidFill>
              </a:rPr>
              <a:t>behaviour</a:t>
            </a:r>
            <a:r>
              <a:rPr lang="en-US" sz="1000" dirty="0">
                <a:solidFill>
                  <a:prstClr val="black"/>
                </a:solidFill>
              </a:rPr>
              <a:t> early in the continuum because such </a:t>
            </a:r>
            <a:r>
              <a:rPr lang="en-US" sz="1000" dirty="0" err="1">
                <a:solidFill>
                  <a:prstClr val="black"/>
                </a:solidFill>
              </a:rPr>
              <a:t>behaviour</a:t>
            </a:r>
            <a:r>
              <a:rPr lang="en-US" sz="1000" dirty="0">
                <a:solidFill>
                  <a:prstClr val="black"/>
                </a:solidFill>
              </a:rPr>
              <a:t> creates a work environment that is prone to abuse and that can lead to further misconduct.</a:t>
            </a:r>
            <a:endParaRPr lang="en-US" sz="1000" dirty="0">
              <a:solidFill>
                <a:prstClr val="black"/>
              </a:solidFill>
              <a:cs typeface="Calibri"/>
            </a:endParaRPr>
          </a:p>
          <a:p>
            <a:pPr marL="628650" lvl="1" indent="-171450" algn="just">
              <a:buFont typeface="Arial" panose="020B0604020202020204" pitchFamily="34" charset="0"/>
              <a:buChar char="•"/>
              <a:defRPr/>
            </a:pPr>
            <a:r>
              <a:rPr lang="en-US" sz="1000" dirty="0">
                <a:solidFill>
                  <a:prstClr val="black"/>
                </a:solidFill>
              </a:rPr>
              <a:t>Think back to the Power Walk Activity, and imagine how difficult it must be for our beneficiaries to report or stop misconduct; If we don’t show that we care about creating a healthy culture and environment within our offices, how can we promote a healthy culture and environment outside of our offices for our beneficiaries?</a:t>
            </a:r>
            <a:endParaRPr lang="en-US" sz="1000" b="1" dirty="0"/>
          </a:p>
          <a:p>
            <a:pPr algn="just"/>
            <a:endParaRPr lang="en-US" sz="1000" dirty="0"/>
          </a:p>
          <a:p>
            <a:pPr algn="just"/>
            <a:r>
              <a:rPr lang="en-US" sz="1000" dirty="0"/>
              <a:t>---------------------</a:t>
            </a:r>
          </a:p>
          <a:p>
            <a:pPr algn="just"/>
            <a:r>
              <a:rPr lang="en-US" sz="1000" b="1" dirty="0"/>
              <a:t>Testimonial #4 (female voice)</a:t>
            </a:r>
          </a:p>
          <a:p>
            <a:pPr algn="just"/>
            <a:r>
              <a:rPr lang="en-US" sz="1000" dirty="0">
                <a:solidFill>
                  <a:prstClr val="black"/>
                </a:solidFill>
              </a:rPr>
              <a:t>“The last refugee I was consulting was really upset because she needed a job. She was crying so hard, so I held her and that seemed to calm her down. I also gave her a kiss on the forehead, like my mom used to do for me to comfort me. There were no protests. Besides, I said I’d try to help her get a job quickly.”</a:t>
            </a:r>
            <a:endParaRPr lang="en-US" sz="1000" dirty="0">
              <a:solidFill>
                <a:prstClr val="black"/>
              </a:solidFill>
              <a:cs typeface="Calibri"/>
            </a:endParaRPr>
          </a:p>
          <a:p>
            <a:pPr algn="just"/>
            <a:r>
              <a:rPr lang="en-US" sz="1000" b="1" dirty="0"/>
              <a:t>Most suitable response: </a:t>
            </a:r>
            <a:r>
              <a:rPr lang="en-US" sz="1000" dirty="0"/>
              <a:t>UNACCEPTABLE</a:t>
            </a:r>
          </a:p>
          <a:p>
            <a:endParaRPr lang="en-US" dirty="0"/>
          </a:p>
        </p:txBody>
      </p:sp>
    </p:spTree>
    <p:extLst>
      <p:ext uri="{BB962C8B-B14F-4D97-AF65-F5344CB8AC3E}">
        <p14:creationId xmlns:p14="http://schemas.microsoft.com/office/powerpoint/2010/main" val="3830837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762000" y="3467129"/>
            <a:ext cx="5340824" cy="5511407"/>
          </a:xfrm>
          <a:prstGeom prst="rect">
            <a:avLst/>
          </a:prstGeom>
        </p:spPr>
        <p:txBody>
          <a:bodyPr/>
          <a:lstStyle/>
          <a:p>
            <a:pPr algn="just"/>
            <a:r>
              <a:rPr lang="en-US" sz="1000" b="1" u="sng" dirty="0"/>
              <a:t>FACILITATOR INSTRUCTIONS</a:t>
            </a:r>
          </a:p>
          <a:p>
            <a:pPr algn="just" defTabSz="1021806"/>
            <a:r>
              <a:rPr lang="en-US" sz="1000" dirty="0"/>
              <a:t>Duration: 5 mins</a:t>
            </a:r>
          </a:p>
          <a:p>
            <a:pPr algn="just"/>
            <a:endParaRPr lang="en-US" sz="1000" dirty="0"/>
          </a:p>
          <a:p>
            <a:pPr marL="255451" indent="-255451" algn="just">
              <a:buFont typeface="+mj-lt"/>
              <a:buAutoNum type="arabicPeriod"/>
            </a:pPr>
            <a:r>
              <a:rPr lang="en-US" sz="1000" b="1" dirty="0"/>
              <a:t>Explain that there exist 6 Core Principles relating to Sexual Exploitation and Abuse (SEA) that every humanitarian work should adhere to, and that it is our responsibility to lead by example, i.e. “walk the talk”.</a:t>
            </a:r>
          </a:p>
          <a:p>
            <a:pPr marL="255451" indent="-255451" algn="just">
              <a:buFont typeface="+mj-lt"/>
              <a:buAutoNum type="arabicPeriod"/>
            </a:pPr>
            <a:endParaRPr lang="en-US" sz="1000" b="1" dirty="0"/>
          </a:p>
          <a:p>
            <a:pPr marL="255451" indent="-255451" algn="just">
              <a:buFont typeface="+mj-lt"/>
              <a:buAutoNum type="arabicPeriod"/>
            </a:pPr>
            <a:r>
              <a:rPr lang="en-US" sz="1000" b="1" dirty="0"/>
              <a:t>CLICK to go through each of the Principles, providing explanations as you go.</a:t>
            </a:r>
          </a:p>
          <a:p>
            <a:pPr lvl="1" algn="just">
              <a:spcBef>
                <a:spcPts val="600"/>
              </a:spcBef>
            </a:pPr>
            <a:r>
              <a:rPr lang="en-US" sz="1000" b="1" dirty="0"/>
              <a:t>[1] </a:t>
            </a:r>
            <a:r>
              <a:rPr lang="en-US" sz="1000" dirty="0"/>
              <a:t>SEA by humanitarian workers constitute acts of gross misconduct and are therefore grounds to serious disciplinary measures, including termination of employment or contract.</a:t>
            </a:r>
          </a:p>
          <a:p>
            <a:pPr marL="483306" lvl="1" algn="just">
              <a:spcBef>
                <a:spcPts val="600"/>
              </a:spcBef>
            </a:pPr>
            <a:r>
              <a:rPr lang="en-US" sz="1000" b="1" dirty="0"/>
              <a:t>[2] </a:t>
            </a:r>
            <a:r>
              <a:rPr lang="en-US" sz="1000" dirty="0"/>
              <a:t>Any sexual activity with a child is strictly prohibited, regardless of local laws and customs, including the local age of consent, and regardless of what age you may think the child is. Mistakenly believing that the child is of age is not a </a:t>
            </a:r>
            <a:r>
              <a:rPr lang="en-US" sz="1000" dirty="0" err="1"/>
              <a:t>defence</a:t>
            </a:r>
            <a:r>
              <a:rPr lang="en-US" sz="1000" dirty="0"/>
              <a:t>.</a:t>
            </a:r>
          </a:p>
          <a:p>
            <a:pPr lvl="1" algn="just">
              <a:spcBef>
                <a:spcPts val="600"/>
              </a:spcBef>
            </a:pPr>
            <a:r>
              <a:rPr lang="en-US" sz="1000" b="1" dirty="0"/>
              <a:t>[3] </a:t>
            </a:r>
            <a:r>
              <a:rPr lang="en-US" sz="1000" dirty="0"/>
              <a:t>Exchange of money, employment, goods or services for sex, including sexual </a:t>
            </a:r>
            <a:r>
              <a:rPr lang="en-US" sz="1000" dirty="0" err="1"/>
              <a:t>favours</a:t>
            </a:r>
            <a:r>
              <a:rPr lang="en-US" sz="1000" dirty="0"/>
              <a:t> or other forms of humiliating, degrading or exploitative </a:t>
            </a:r>
            <a:r>
              <a:rPr lang="en-US" sz="1000" dirty="0" err="1"/>
              <a:t>behaviour</a:t>
            </a:r>
            <a:r>
              <a:rPr lang="en-US" sz="1000" dirty="0"/>
              <a:t> is strictly prohibited. This includes sexual </a:t>
            </a:r>
            <a:r>
              <a:rPr lang="en-US" sz="1000" dirty="0" err="1"/>
              <a:t>favours</a:t>
            </a:r>
            <a:r>
              <a:rPr lang="en-US" sz="1000" dirty="0"/>
              <a:t> or other forms of exploitative </a:t>
            </a:r>
            <a:r>
              <a:rPr lang="en-US" sz="1000" dirty="0" err="1"/>
              <a:t>behaviour</a:t>
            </a:r>
            <a:r>
              <a:rPr lang="en-US" sz="1000" dirty="0"/>
              <a:t>. It also includes hiring prostitutes (even if prostitution is legal in the country) and exchange of assistance that is due to beneficiaries.</a:t>
            </a:r>
          </a:p>
          <a:p>
            <a:pPr lvl="1" algn="just">
              <a:spcBef>
                <a:spcPts val="600"/>
              </a:spcBef>
            </a:pPr>
            <a:r>
              <a:rPr lang="en-US" sz="1000" b="1" dirty="0"/>
              <a:t>[4] </a:t>
            </a:r>
            <a:r>
              <a:rPr lang="en-US" sz="1000" dirty="0"/>
              <a:t>Any sexual relationship between those providing humanitarian assistance and protection and a person benefitting from such humanitarian assistance and protection that involves improper use of rank or position is prohibited. Such relationships undermine the credibility and integrity of humanitarian aid work.</a:t>
            </a:r>
          </a:p>
          <a:p>
            <a:pPr lvl="1" algn="just">
              <a:spcBef>
                <a:spcPts val="600"/>
              </a:spcBef>
            </a:pPr>
            <a:r>
              <a:rPr lang="en-US" sz="1000" b="1" dirty="0"/>
              <a:t>[5] </a:t>
            </a:r>
            <a:r>
              <a:rPr lang="en-US" sz="1000" dirty="0"/>
              <a:t>Where a humanitarian worker develops concerns or suspicions regarding sexual abuse or exploitation by a fellow worker, whether in the same agency or not, he or she has must report such concerns via established agency reporting mechanisms.</a:t>
            </a:r>
          </a:p>
          <a:p>
            <a:pPr lvl="1" algn="just">
              <a:spcBef>
                <a:spcPts val="600"/>
              </a:spcBef>
            </a:pPr>
            <a:r>
              <a:rPr lang="en-US" sz="1000" b="1" dirty="0"/>
              <a:t>[6] </a:t>
            </a:r>
            <a:r>
              <a:rPr lang="en-US" sz="1000" dirty="0"/>
              <a:t>Humanitarian workers are obliged to create and maintain an environment which prevents sexual exploitation and abuse and promotes the implementation of their code of conduct. Managers at all levels have particular responsibilities to support and develop systems which maintain this environment.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36</a:t>
            </a:fld>
            <a:endParaRPr lang="fr-FR"/>
          </a:p>
        </p:txBody>
      </p:sp>
      <p:sp>
        <p:nvSpPr>
          <p:cNvPr id="6" name="Rectangle 5">
            <a:extLst>
              <a:ext uri="{FF2B5EF4-FFF2-40B4-BE49-F238E27FC236}">
                <a16:creationId xmlns:a16="http://schemas.microsoft.com/office/drawing/2014/main" id="{84F81A9A-A071-1C42-ACFE-B7F8A9C07A0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927D52F0-9475-6149-9CEF-A9028D8ED833}"/>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8C5BD3A9-EBEF-C047-81DA-76769CD2A50B}"/>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65F471B5-D1C3-CF47-AD0D-D03BA3AFD545}"/>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3950" y="711200"/>
            <a:ext cx="4649788" cy="2614613"/>
          </a:xfrm>
          <a:prstGeom prst="rect">
            <a:avLst/>
          </a:prstGeom>
        </p:spPr>
      </p:sp>
    </p:spTree>
    <p:extLst>
      <p:ext uri="{BB962C8B-B14F-4D97-AF65-F5344CB8AC3E}">
        <p14:creationId xmlns:p14="http://schemas.microsoft.com/office/powerpoint/2010/main" val="1246284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822961" y="3466922"/>
            <a:ext cx="5218902" cy="5463718"/>
          </a:xfrm>
          <a:prstGeom prst="rect">
            <a:avLst/>
          </a:prstGeom>
        </p:spPr>
        <p:txBody>
          <a:bodyPr/>
          <a:lstStyle/>
          <a:p>
            <a:pPr algn="just"/>
            <a:r>
              <a:rPr lang="en-US" sz="1000" b="1" u="sng" dirty="0"/>
              <a:t>FACILITATOR INSTRUCTIONS</a:t>
            </a:r>
          </a:p>
          <a:p>
            <a:pPr algn="just" defTabSz="1021806"/>
            <a:r>
              <a:rPr lang="en-US" sz="1000" dirty="0"/>
              <a:t>Duration: 5 mins</a:t>
            </a:r>
          </a:p>
          <a:p>
            <a:pPr algn="just" defTabSz="1021806"/>
            <a:endParaRPr lang="en-US" sz="1000" dirty="0"/>
          </a:p>
          <a:p>
            <a:pPr marL="255270" indent="-255270" algn="just">
              <a:buFont typeface="+mj-lt"/>
              <a:buAutoNum type="arabicPeriod"/>
            </a:pPr>
            <a:r>
              <a:rPr lang="en-US" sz="1000" b="1" dirty="0"/>
              <a:t>Explain that they will now go over key messages about Sexual Harassment that are inspired from the new UN System Code of Conduct to Prevent Harassment, including Sexual Harassment. When it comes to SH, it is our responsibility to lead by example, i.e. “walk the talk”.</a:t>
            </a:r>
            <a:endParaRPr lang="en-US" sz="1000" b="1" dirty="0">
              <a:cs typeface="Calibri" panose="020F0502020204030204"/>
            </a:endParaRPr>
          </a:p>
          <a:p>
            <a:pPr marL="255451" indent="-255451" algn="just">
              <a:buFont typeface="+mj-lt"/>
              <a:buAutoNum type="arabicPeriod"/>
            </a:pPr>
            <a:endParaRPr lang="en-US" sz="1000" b="1" dirty="0"/>
          </a:p>
          <a:p>
            <a:pPr marL="255270" indent="-255270" algn="just">
              <a:buFont typeface="+mj-lt"/>
              <a:buAutoNum type="arabicPeriod"/>
            </a:pPr>
            <a:r>
              <a:rPr lang="en-US" sz="1000" b="1" dirty="0"/>
              <a:t>CLICK to reveal each of the Key Messages relating to Sexual Harassment (SH), providing explanations as you go.</a:t>
            </a:r>
            <a:endParaRPr lang="en-US" sz="1000" b="1" dirty="0">
              <a:cs typeface="Calibri" panose="020F0502020204030204"/>
            </a:endParaRPr>
          </a:p>
          <a:p>
            <a:pPr lvl="1" algn="just">
              <a:spcBef>
                <a:spcPts val="300"/>
              </a:spcBef>
            </a:pPr>
            <a:r>
              <a:rPr lang="en-US" sz="1000" b="1" dirty="0"/>
              <a:t>[1] </a:t>
            </a:r>
            <a:r>
              <a:rPr lang="en-US" sz="1000" dirty="0"/>
              <a:t>SH can take on many forms and degrees of severity. SH includes rape and attempted rape of a work colleague. SH is an act of (sexual) misconduct, and every organization should take any necessary actions to prevent SH.</a:t>
            </a:r>
          </a:p>
          <a:p>
            <a:pPr lvl="1" algn="just">
              <a:spcBef>
                <a:spcPts val="300"/>
              </a:spcBef>
            </a:pPr>
            <a:r>
              <a:rPr lang="en-US" sz="1000" b="1" dirty="0"/>
              <a:t>[2]</a:t>
            </a:r>
            <a:r>
              <a:rPr lang="en-US" sz="1000" dirty="0"/>
              <a:t> SH may occur inside or outside of the workplace and work hours, including during official travel or social functions related to work. SH may be perpetrated by any colleague, supervisor, peer or subordinate. SH may occur between persons of the same or different genders, and the target or perpetrator may be of any gender.</a:t>
            </a:r>
          </a:p>
          <a:p>
            <a:pPr lvl="1" algn="just">
              <a:spcBef>
                <a:spcPts val="300"/>
              </a:spcBef>
            </a:pPr>
            <a:r>
              <a:rPr lang="en-US" sz="1000" b="1" dirty="0"/>
              <a:t>[3] </a:t>
            </a:r>
            <a:r>
              <a:rPr lang="en-US" sz="1000" dirty="0"/>
              <a:t>All organizations need to establish proper policies and processes to ensure that victims of SH are adequately supported, and that perpetrators or SH face appropriate consequences should the SH allegations be substantiated.</a:t>
            </a:r>
          </a:p>
          <a:p>
            <a:pPr lvl="1" algn="just">
              <a:spcBef>
                <a:spcPts val="300"/>
              </a:spcBef>
            </a:pPr>
            <a:r>
              <a:rPr lang="en-US" sz="1000" b="1" dirty="0"/>
              <a:t>[4] </a:t>
            </a:r>
            <a:r>
              <a:rPr lang="en-US" sz="1000" dirty="0"/>
              <a:t>Ideally, the organization should have in place a policy that provides options for support and assistance to the target/victim. Such support and assistance should be provided in a timeline, sensitive, confidential and impartial manner. Formal reporting should not be required in order to receive such support and assistance.</a:t>
            </a:r>
          </a:p>
          <a:p>
            <a:pPr lvl="1" algn="just">
              <a:spcBef>
                <a:spcPts val="300"/>
              </a:spcBef>
            </a:pPr>
            <a:r>
              <a:rPr lang="en-US" sz="1000" b="1" dirty="0"/>
              <a:t>[5] </a:t>
            </a:r>
            <a:r>
              <a:rPr lang="en-US" sz="1000" dirty="0"/>
              <a:t>When faced with SH, one should always adopt a victim-</a:t>
            </a:r>
            <a:r>
              <a:rPr lang="en-US" sz="1000" dirty="0" err="1"/>
              <a:t>centred</a:t>
            </a:r>
            <a:r>
              <a:rPr lang="en-US" sz="1000" dirty="0"/>
              <a:t> approach. This means putting the victim’s rights, needs and preferences first when accompanying them through any process and/or offering them support.</a:t>
            </a:r>
          </a:p>
          <a:p>
            <a:pPr lvl="1" algn="just">
              <a:spcBef>
                <a:spcPts val="300"/>
              </a:spcBef>
            </a:pPr>
            <a:r>
              <a:rPr lang="en-US" sz="1000" b="1" dirty="0"/>
              <a:t>[6] </a:t>
            </a:r>
            <a:r>
              <a:rPr lang="en-US" sz="1000" dirty="0"/>
              <a:t>All employees should demonstrate a commitment to “zero tolerance” for SH. They should treat all people in the workplace with courtesy and respect, and with an awareness of how their own </a:t>
            </a:r>
            <a:r>
              <a:rPr lang="en-US" sz="1000" dirty="0" err="1"/>
              <a:t>behaviour</a:t>
            </a:r>
            <a:r>
              <a:rPr lang="en-US" sz="1000" dirty="0"/>
              <a:t> may be perceived and/or received by others. If they witness SH, they should be encouraged to take action where appropriate and where they feel comfortable, after consulting with the target/victim. They should support the target/victim as appropriate and to the best of their ability.</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37</a:t>
            </a:fld>
            <a:endParaRPr lang="fr-FR"/>
          </a:p>
        </p:txBody>
      </p:sp>
      <p:sp>
        <p:nvSpPr>
          <p:cNvPr id="6" name="Rectangle 5">
            <a:extLst>
              <a:ext uri="{FF2B5EF4-FFF2-40B4-BE49-F238E27FC236}">
                <a16:creationId xmlns:a16="http://schemas.microsoft.com/office/drawing/2014/main" id="{71F26904-E2BC-0A48-B767-4FAB8638C85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F24B88DA-17E5-FB4D-BAF5-A1E1F17FF93F}"/>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E07DF82D-0034-A545-A1A0-C719893257E3}"/>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720B8F17-CF5A-1E42-B95E-CC40ABBE8243}"/>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3679885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3" y="3477366"/>
            <a:ext cx="4746010" cy="3600450"/>
          </a:xfrm>
          <a:prstGeom prst="rect">
            <a:avLst/>
          </a:prstGeom>
        </p:spPr>
        <p:txBody>
          <a:bodyPr/>
          <a:lstStyle/>
          <a:p>
            <a:pPr algn="just"/>
            <a:r>
              <a:rPr lang="en-US" sz="1000" b="1" u="sng" dirty="0"/>
              <a:t>ACTIVITY GOALS</a:t>
            </a:r>
          </a:p>
          <a:p>
            <a:pPr marL="171450" indent="-171450" algn="just">
              <a:buFont typeface="Arial" panose="020B0604020202020204" pitchFamily="34" charset="0"/>
              <a:buChar char="•"/>
            </a:pPr>
            <a:r>
              <a:rPr lang="en-US" sz="1000" dirty="0"/>
              <a:t>To grasp the gravity of the consequences that sexual misconduct has on its victims</a:t>
            </a:r>
          </a:p>
          <a:p>
            <a:pPr marL="171450" indent="-171450" algn="just">
              <a:buFont typeface="Arial" panose="020B0604020202020204" pitchFamily="34" charset="0"/>
              <a:buChar char="•"/>
            </a:pPr>
            <a:r>
              <a:rPr lang="en-US" sz="1000" dirty="0"/>
              <a:t>To acknowledge the feelings of victims and understand their reactions</a:t>
            </a:r>
          </a:p>
          <a:p>
            <a:pPr marL="171450" indent="-171450" algn="just">
              <a:buFont typeface="Arial" panose="020B0604020202020204" pitchFamily="34" charset="0"/>
              <a:buChar char="•"/>
            </a:pPr>
            <a:r>
              <a:rPr lang="en-US" sz="1000" dirty="0"/>
              <a:t>To be aware of the far-reaching impact of sexual misconduct, yet remain focused on victim reactions and support</a:t>
            </a:r>
          </a:p>
          <a:p>
            <a:pPr marL="171450" indent="-171450" algn="just">
              <a:buFont typeface="Arial" panose="020B0604020202020204" pitchFamily="34" charset="0"/>
              <a:buChar char="•"/>
            </a:pPr>
            <a:r>
              <a:rPr lang="en-US" sz="1000" dirty="0"/>
              <a:t>To recognize the importance of adequately responding to testimonials or allegations of sexual misconduct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38</a:t>
            </a:fld>
            <a:endParaRPr lang="fr-FR"/>
          </a:p>
        </p:txBody>
      </p:sp>
      <p:sp>
        <p:nvSpPr>
          <p:cNvPr id="6" name="Rectangle 5">
            <a:extLst>
              <a:ext uri="{FF2B5EF4-FFF2-40B4-BE49-F238E27FC236}">
                <a16:creationId xmlns:a16="http://schemas.microsoft.com/office/drawing/2014/main" id="{B85A0298-1713-8643-851F-AD272333789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4B7D24E4-E650-934D-876A-BF29D78E1D1B}"/>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A7050EE3-4BCD-8F48-8027-4F593F34C8C8}"/>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D7844DEC-1EBF-834F-8C37-E8D221468D41}"/>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3950" y="709613"/>
            <a:ext cx="4649788" cy="2614612"/>
          </a:xfrm>
          <a:prstGeom prst="rect">
            <a:avLst/>
          </a:prstGeom>
        </p:spPr>
      </p:sp>
    </p:spTree>
    <p:extLst>
      <p:ext uri="{BB962C8B-B14F-4D97-AF65-F5344CB8AC3E}">
        <p14:creationId xmlns:p14="http://schemas.microsoft.com/office/powerpoint/2010/main" val="909041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3600450"/>
          </a:xfrm>
          <a:prstGeom prst="rect">
            <a:avLst/>
          </a:prstGeom>
        </p:spPr>
        <p:txBody>
          <a:bodyPr/>
          <a:lstStyle/>
          <a:p>
            <a:pPr algn="just"/>
            <a:r>
              <a:rPr lang="en-US" sz="1000" b="1" u="sng" dirty="0"/>
              <a:t>FACILITATOR INSTRUCTIONS</a:t>
            </a:r>
          </a:p>
          <a:p>
            <a:pPr algn="just"/>
            <a:endParaRPr lang="en-US" sz="1000" b="0" i="1" u="none" dirty="0"/>
          </a:p>
          <a:p>
            <a:pPr algn="just"/>
            <a:r>
              <a:rPr lang="en-US" sz="1000" dirty="0"/>
              <a:t>Duration: 20 mins</a:t>
            </a:r>
          </a:p>
          <a:p>
            <a:pPr algn="just"/>
            <a:endParaRPr lang="en-US" sz="1000" dirty="0"/>
          </a:p>
          <a:p>
            <a:pPr marL="228600" indent="-228600" algn="just">
              <a:buFont typeface="+mj-lt"/>
              <a:buAutoNum type="arabicPeriod"/>
            </a:pPr>
            <a:r>
              <a:rPr lang="en-US" sz="1000" b="1" dirty="0"/>
              <a:t>Give each team a set of Testimonial cards (</a:t>
            </a:r>
            <a:r>
              <a:rPr lang="en-US" sz="1000" b="1" dirty="0">
                <a:solidFill>
                  <a:srgbClr val="4C8AB3"/>
                </a:solidFill>
              </a:rPr>
              <a:t>05_Victim_TestimonialCards</a:t>
            </a:r>
            <a:r>
              <a:rPr lang="en-US" sz="1000" b="1" dirty="0"/>
              <a:t>).</a:t>
            </a:r>
          </a:p>
          <a:p>
            <a:pPr marL="228600" indent="-228600" algn="just">
              <a:buFont typeface="+mj-lt"/>
              <a:buAutoNum type="arabicPeriod"/>
            </a:pPr>
            <a:endParaRPr lang="en-US" sz="1000" b="1" dirty="0"/>
          </a:p>
          <a:p>
            <a:pPr marL="228600" indent="-228600" algn="just">
              <a:buFont typeface="+mj-lt"/>
              <a:buAutoNum type="arabicPeriod"/>
            </a:pPr>
            <a:r>
              <a:rPr lang="en-US" sz="1000" b="1" dirty="0"/>
              <a:t>Explain what is expected from each team for this activity:</a:t>
            </a:r>
          </a:p>
          <a:p>
            <a:pPr marL="628650" lvl="1" indent="-171450" algn="just">
              <a:buFont typeface="Arial" panose="020B0604020202020204" pitchFamily="34" charset="0"/>
              <a:buChar char="•"/>
            </a:pPr>
            <a:r>
              <a:rPr lang="en-US" sz="1000" dirty="0"/>
              <a:t>One team member should pick a card and read it out loud to their teammates.</a:t>
            </a:r>
          </a:p>
          <a:p>
            <a:pPr marL="628650" lvl="1" indent="-171450" algn="just">
              <a:buFont typeface="Arial" panose="020B0604020202020204" pitchFamily="34" charset="0"/>
              <a:buChar char="•"/>
            </a:pPr>
            <a:r>
              <a:rPr lang="en-US" sz="1000" dirty="0"/>
              <a:t>The team should discuss, together, the questions shown on screen.</a:t>
            </a:r>
          </a:p>
          <a:p>
            <a:pPr marL="628650" lvl="1" indent="-171450" algn="just">
              <a:buFont typeface="Arial" panose="020B0604020202020204" pitchFamily="34" charset="0"/>
              <a:buChar char="•"/>
            </a:pPr>
            <a:r>
              <a:rPr lang="en-US" sz="1000" dirty="0"/>
              <a:t>Continue until the team has reviewed and discussed all of the testimonials (or for as much as time allows).</a:t>
            </a:r>
          </a:p>
          <a:p>
            <a:pPr marL="628650" lvl="1" indent="-171450" algn="just">
              <a:buFont typeface="Arial" panose="020B0604020202020204" pitchFamily="34" charset="0"/>
              <a:buChar char="•"/>
            </a:pPr>
            <a:r>
              <a:rPr lang="en-US" sz="1000" dirty="0"/>
              <a:t>Inform them that they have 15 minutes to complete this activity.</a:t>
            </a:r>
          </a:p>
          <a:p>
            <a:pPr marL="228600" indent="-228600" algn="just">
              <a:buFont typeface="+mj-lt"/>
              <a:buAutoNum type="arabicPeriod"/>
            </a:pPr>
            <a:endParaRPr lang="en-US" sz="1000" b="1" dirty="0"/>
          </a:p>
          <a:p>
            <a:pPr marL="228600" indent="-228600" algn="just">
              <a:buFont typeface="+mj-lt"/>
              <a:buAutoNum type="arabicPeriod"/>
            </a:pPr>
            <a:r>
              <a:rPr lang="en-US" sz="1000" b="1" dirty="0"/>
              <a:t>Conclude the activity with a group discussion:</a:t>
            </a:r>
          </a:p>
          <a:p>
            <a:pPr marL="628650" lvl="1" indent="-171450" algn="just">
              <a:buFont typeface="Arial" panose="020B0604020202020204" pitchFamily="34" charset="0"/>
              <a:buChar char="•"/>
            </a:pPr>
            <a:r>
              <a:rPr lang="en-US" sz="1000" dirty="0"/>
              <a:t>What was the most important thing you learned or experienced from this activity?</a:t>
            </a:r>
          </a:p>
          <a:p>
            <a:pPr marL="628650" lvl="1" indent="-171450" algn="just">
              <a:buFont typeface="Arial" panose="020B0604020202020204" pitchFamily="34" charset="0"/>
              <a:buChar char="•"/>
            </a:pPr>
            <a:r>
              <a:rPr lang="en-US" sz="1000" dirty="0"/>
              <a:t>How would you like to be treated by a colleague or other employee that you disclose information on sexual misconduct to?</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39</a:t>
            </a:fld>
            <a:endParaRPr lang="fr-FR"/>
          </a:p>
        </p:txBody>
      </p:sp>
      <p:sp>
        <p:nvSpPr>
          <p:cNvPr id="6" name="Rectangle 5">
            <a:extLst>
              <a:ext uri="{FF2B5EF4-FFF2-40B4-BE49-F238E27FC236}">
                <a16:creationId xmlns:a16="http://schemas.microsoft.com/office/drawing/2014/main" id="{992D0EBB-0392-1A4E-B63D-7F568ED5842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96B05419-A6EF-004F-9B85-32ABB5AD4519}"/>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955EC642-FBF0-8B47-9306-8770E8E0706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1995BBE5-34E8-8841-9774-4B17B8A00B98}"/>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3950" y="709613"/>
            <a:ext cx="4649788" cy="2614612"/>
          </a:xfrm>
          <a:prstGeom prst="rect">
            <a:avLst/>
          </a:prstGeom>
        </p:spPr>
      </p:sp>
    </p:spTree>
    <p:extLst>
      <p:ext uri="{BB962C8B-B14F-4D97-AF65-F5344CB8AC3E}">
        <p14:creationId xmlns:p14="http://schemas.microsoft.com/office/powerpoint/2010/main" val="3002360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5"/>
          </p:nvPr>
        </p:nvSpPr>
        <p:spPr/>
        <p:txBody>
          <a:bodyPr/>
          <a:lstStyle/>
          <a:p>
            <a:fld id="{5F05AFC8-948B-44E9-9021-FF2AAC86925E}" type="slidenum">
              <a:rPr lang="en-CA" smtClean="0"/>
              <a:pPr/>
              <a:t>4</a:t>
            </a:fld>
            <a:endParaRPr lang="en-CA"/>
          </a:p>
        </p:txBody>
      </p:sp>
      <p:sp>
        <p:nvSpPr>
          <p:cNvPr id="5" name="Rectangle 4">
            <a:extLst>
              <a:ext uri="{FF2B5EF4-FFF2-40B4-BE49-F238E27FC236}">
                <a16:creationId xmlns:a16="http://schemas.microsoft.com/office/drawing/2014/main" id="{167EA6D6-724A-F84D-A747-5EB33A528AFF}"/>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681792AC-D2E3-E746-9D02-2AC982BA324E}"/>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76120F3D-2C4A-DD46-8393-F445A4D4D4DB}"/>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7" name="Notes Placeholder 6">
            <a:extLst>
              <a:ext uri="{FF2B5EF4-FFF2-40B4-BE49-F238E27FC236}">
                <a16:creationId xmlns:a16="http://schemas.microsoft.com/office/drawing/2014/main" id="{EFC5220C-BCC2-4AC3-B93B-C3D9DED3F4AD}"/>
              </a:ext>
            </a:extLst>
          </p:cNvPr>
          <p:cNvSpPr>
            <a:spLocks noGrp="1"/>
          </p:cNvSpPr>
          <p:nvPr>
            <p:ph type="body" idx="1"/>
          </p:nvPr>
        </p:nvSpPr>
        <p:spPr>
          <a:xfrm>
            <a:off x="683607" y="664111"/>
            <a:ext cx="5486400" cy="3600450"/>
          </a:xfrm>
        </p:spPr>
        <p:txBody>
          <a:bodyPr/>
          <a:lstStyle/>
          <a:p>
            <a:pPr algn="just"/>
            <a:r>
              <a:rPr lang="en-US" sz="1000" b="1" u="sng" dirty="0"/>
              <a:t>GENERAL MATERIAL REQUIRED</a:t>
            </a:r>
          </a:p>
          <a:p>
            <a:pPr marL="171450" indent="-171450" algn="just">
              <a:buFont typeface="Arial" panose="020B0604020202020204" pitchFamily="34" charset="0"/>
              <a:buChar char="•"/>
            </a:pPr>
            <a:r>
              <a:rPr lang="en-US" sz="1000" dirty="0"/>
              <a:t>This PowerPoint presentation (which is also the Facilitator’s Guide)</a:t>
            </a:r>
          </a:p>
          <a:p>
            <a:pPr marL="171450" indent="-171450" algn="just">
              <a:buFont typeface="Arial" panose="020B0604020202020204" pitchFamily="34" charset="0"/>
              <a:buChar char="•"/>
            </a:pPr>
            <a:r>
              <a:rPr lang="en-US" sz="1000" dirty="0"/>
              <a:t>Printed version of the Facilitator’s Guide (viewable in Notes Page view and available in PDF format)</a:t>
            </a:r>
          </a:p>
          <a:p>
            <a:pPr marL="171450" indent="-171450" algn="just">
              <a:buFont typeface="Arial" panose="020B0604020202020204" pitchFamily="34" charset="0"/>
              <a:buChar char="•"/>
            </a:pPr>
            <a:r>
              <a:rPr lang="en-US" sz="1000" dirty="0"/>
              <a:t>Internet connection</a:t>
            </a:r>
          </a:p>
          <a:p>
            <a:pPr marL="171450" indent="-171450" algn="just">
              <a:buFont typeface="Arial" panose="020B0604020202020204" pitchFamily="34" charset="0"/>
              <a:buChar char="•"/>
            </a:pPr>
            <a:r>
              <a:rPr lang="en-US" sz="1000" dirty="0"/>
              <a:t>Computer, projector and connecting cable for projection of the PowerPoint presentation</a:t>
            </a:r>
          </a:p>
          <a:p>
            <a:pPr marL="171450" indent="-171450" algn="just">
              <a:buFont typeface="Arial" panose="020B0604020202020204" pitchFamily="34" charset="0"/>
              <a:buChar char="•"/>
            </a:pPr>
            <a:r>
              <a:rPr lang="en-US" sz="1000" dirty="0"/>
              <a:t>Speakers for playing the videos and audio files</a:t>
            </a:r>
          </a:p>
        </p:txBody>
      </p:sp>
    </p:spTree>
    <p:extLst>
      <p:ext uri="{BB962C8B-B14F-4D97-AF65-F5344CB8AC3E}">
        <p14:creationId xmlns:p14="http://schemas.microsoft.com/office/powerpoint/2010/main" val="262969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457200" y="3467131"/>
            <a:ext cx="5799221" cy="5218082"/>
          </a:xfrm>
          <a:prstGeom prst="rect">
            <a:avLst/>
          </a:prstGeom>
        </p:spPr>
        <p:txBody>
          <a:bodyPr/>
          <a:lstStyle/>
          <a:p>
            <a:pPr algn="just"/>
            <a:r>
              <a:rPr lang="en-US" sz="1000" b="1" u="sng" dirty="0"/>
              <a:t>FACILITATOR INSTRUCTIONS</a:t>
            </a:r>
          </a:p>
          <a:p>
            <a:pPr algn="just" defTabSz="1021806"/>
            <a:r>
              <a:rPr lang="en-US" sz="1000" dirty="0"/>
              <a:t>Duration: 4 mins</a:t>
            </a:r>
          </a:p>
          <a:p>
            <a:pPr algn="just" defTabSz="1021806"/>
            <a:endParaRPr lang="en-US" sz="1000" dirty="0"/>
          </a:p>
          <a:p>
            <a:pPr algn="just"/>
            <a:r>
              <a:rPr lang="en-US" sz="1000" b="1" dirty="0"/>
              <a:t>General guidance: </a:t>
            </a:r>
            <a:r>
              <a:rPr lang="en-US" sz="1000" dirty="0"/>
              <a:t>For this slide and the following slides, do not do a lecture but ask the questions to the participants to come up with what would invisible/visible harm manifest as, what would be the symptoms of emotional distress and changes in </a:t>
            </a:r>
            <a:r>
              <a:rPr lang="en-US" sz="1000" dirty="0" err="1"/>
              <a:t>behaviour</a:t>
            </a:r>
            <a:r>
              <a:rPr lang="en-US" sz="1000" dirty="0"/>
              <a:t> patterns. Let the participants come up with the answers instead of giving them. </a:t>
            </a:r>
          </a:p>
          <a:p>
            <a:pPr algn="just"/>
            <a:endParaRPr lang="en-US" sz="1000" dirty="0"/>
          </a:p>
          <a:p>
            <a:pPr marL="255451" indent="-255451" algn="just">
              <a:buFont typeface="+mj-lt"/>
              <a:buAutoNum type="arabicPeriod"/>
            </a:pPr>
            <a:r>
              <a:rPr lang="en-US" sz="1000" b="1" dirty="0"/>
              <a:t>[CLICK] Discuss the visible harm that can be inflicted onto victims of sexual misconduct.</a:t>
            </a:r>
          </a:p>
          <a:p>
            <a:pPr marL="738758" lvl="1" indent="-255451" algn="just">
              <a:buFont typeface="Arial" panose="020B0604020202020204" pitchFamily="34" charset="0"/>
              <a:buChar char="•"/>
            </a:pPr>
            <a:r>
              <a:rPr lang="en-US" sz="1000" dirty="0"/>
              <a:t>This includes physical harm and social harm that are visible to others.</a:t>
            </a:r>
          </a:p>
          <a:p>
            <a:pPr marL="1195958" lvl="2" indent="-255451" algn="just">
              <a:buFont typeface="Arial" panose="020B0604020202020204" pitchFamily="34" charset="0"/>
              <a:buChar char="•"/>
            </a:pPr>
            <a:r>
              <a:rPr lang="en-US" sz="1000" dirty="0"/>
              <a:t>Pain, physical injury, scars</a:t>
            </a:r>
          </a:p>
          <a:p>
            <a:pPr marL="1195958" lvl="2" indent="-255451" algn="just">
              <a:buFont typeface="Arial" panose="020B0604020202020204" pitchFamily="34" charset="0"/>
              <a:buChar char="•"/>
            </a:pPr>
            <a:r>
              <a:rPr lang="en-US" sz="1000" dirty="0"/>
              <a:t>Pregnancy, infertility, STDs, HIV/AIDS</a:t>
            </a:r>
          </a:p>
          <a:p>
            <a:pPr marL="1195958" lvl="2" indent="-255451" algn="just">
              <a:buFont typeface="Arial" panose="020B0604020202020204" pitchFamily="34" charset="0"/>
              <a:buChar char="•"/>
            </a:pPr>
            <a:r>
              <a:rPr lang="en-US" sz="1000" dirty="0"/>
              <a:t>Reputational damage, Job loss</a:t>
            </a:r>
          </a:p>
          <a:p>
            <a:pPr marL="1195958" lvl="2" indent="-255451" algn="just">
              <a:buFont typeface="Arial" panose="020B0604020202020204" pitchFamily="34" charset="0"/>
              <a:buChar char="•"/>
            </a:pPr>
            <a:r>
              <a:rPr lang="en-US" sz="1000" dirty="0"/>
              <a:t>Social rejection, stigmatization</a:t>
            </a:r>
          </a:p>
          <a:p>
            <a:pPr marL="1195958" lvl="2" indent="-255451" algn="just">
              <a:buFont typeface="Arial" panose="020B0604020202020204" pitchFamily="34" charset="0"/>
              <a:buChar char="•"/>
            </a:pPr>
            <a:r>
              <a:rPr lang="en-US" sz="1000" dirty="0" err="1"/>
              <a:t>etc</a:t>
            </a:r>
            <a:endParaRPr lang="en-US" sz="1000" dirty="0"/>
          </a:p>
          <a:p>
            <a:pPr marL="255451" indent="-255451" algn="just">
              <a:buFont typeface="+mj-lt"/>
              <a:buAutoNum type="arabicPeriod"/>
            </a:pPr>
            <a:endParaRPr lang="en-US" sz="1000" b="1" dirty="0"/>
          </a:p>
          <a:p>
            <a:pPr marL="255451" indent="-255451" algn="just">
              <a:buFont typeface="+mj-lt"/>
              <a:buAutoNum type="arabicPeriod"/>
            </a:pPr>
            <a:r>
              <a:rPr lang="en-US" sz="1000" b="1" dirty="0"/>
              <a:t>[CLICK] Discuss that the victims also experience a range invisible harm.</a:t>
            </a:r>
          </a:p>
          <a:p>
            <a:pPr marL="738758" lvl="1" indent="-255451" algn="just">
              <a:buFont typeface="Arial" panose="020B0604020202020204" pitchFamily="34" charset="0"/>
              <a:buChar char="•"/>
            </a:pPr>
            <a:r>
              <a:rPr lang="en-US" sz="1000" dirty="0"/>
              <a:t>Much of this is psychological or emotional harm that may or may not be visible to others.</a:t>
            </a:r>
          </a:p>
          <a:p>
            <a:pPr marL="738758" lvl="1" indent="-255451" algn="just">
              <a:buFont typeface="Arial" panose="020B0604020202020204" pitchFamily="34" charset="0"/>
              <a:buChar char="•"/>
            </a:pPr>
            <a:r>
              <a:rPr lang="en-US" sz="1000" dirty="0"/>
              <a:t>Invisible harm can still manifest itself in visible ways.</a:t>
            </a:r>
          </a:p>
          <a:p>
            <a:pPr marL="1195958" lvl="2" indent="-255451" algn="just">
              <a:buFont typeface="Arial" panose="020B0604020202020204" pitchFamily="34" charset="0"/>
              <a:buChar char="•"/>
            </a:pPr>
            <a:r>
              <a:rPr lang="en-US" sz="1000" dirty="0"/>
              <a:t>Feelings of shame, guilt, self-blame</a:t>
            </a:r>
          </a:p>
          <a:p>
            <a:pPr marL="1195958" lvl="2" indent="-255451" algn="just">
              <a:buFont typeface="Arial" panose="020B0604020202020204" pitchFamily="34" charset="0"/>
              <a:buChar char="•"/>
            </a:pPr>
            <a:r>
              <a:rPr lang="en-US" sz="1000" dirty="0"/>
              <a:t>Feelings of isolation or rejection</a:t>
            </a:r>
          </a:p>
          <a:p>
            <a:pPr marL="1195958" lvl="2" indent="-255451" algn="just">
              <a:buFont typeface="Arial" panose="020B0604020202020204" pitchFamily="34" charset="0"/>
              <a:buChar char="•"/>
            </a:pPr>
            <a:r>
              <a:rPr lang="en-US" sz="1000" dirty="0"/>
              <a:t>Fear, uncertainty, anxiety, distress</a:t>
            </a:r>
          </a:p>
          <a:p>
            <a:pPr marL="1195958" lvl="2" indent="-255451" algn="just">
              <a:buFont typeface="Arial" panose="020B0604020202020204" pitchFamily="34" charset="0"/>
              <a:buChar char="•"/>
            </a:pPr>
            <a:r>
              <a:rPr lang="en-US" sz="1000" dirty="0"/>
              <a:t>Confusion, depression, anger</a:t>
            </a:r>
          </a:p>
          <a:p>
            <a:pPr marL="1195958" lvl="2" indent="-255451" algn="just">
              <a:buFont typeface="Arial" panose="020B0604020202020204" pitchFamily="34" charset="0"/>
              <a:buChar char="•"/>
            </a:pPr>
            <a:r>
              <a:rPr lang="en-US" sz="1000" dirty="0"/>
              <a:t>Feelings of mistrust in others</a:t>
            </a:r>
          </a:p>
          <a:p>
            <a:pPr marL="1195958" lvl="2" indent="-255451" algn="just">
              <a:buFont typeface="Arial" panose="020B0604020202020204" pitchFamily="34" charset="0"/>
              <a:buChar char="•"/>
            </a:pPr>
            <a:r>
              <a:rPr lang="en-US" sz="1000" dirty="0" err="1"/>
              <a:t>etc</a:t>
            </a:r>
            <a:endParaRPr lang="en-US" sz="1000" dirty="0"/>
          </a:p>
          <a:p>
            <a:pPr marL="255451" indent="-255451" algn="just">
              <a:buFont typeface="+mj-lt"/>
              <a:buAutoNum type="arabicPeriod"/>
            </a:pPr>
            <a:endParaRPr lang="en-US" sz="1000" b="1" dirty="0"/>
          </a:p>
          <a:p>
            <a:pPr marL="255451" indent="-255451" algn="just">
              <a:buFont typeface="+mj-lt"/>
              <a:buAutoNum type="arabicPeriod"/>
            </a:pPr>
            <a:r>
              <a:rPr lang="en-US" sz="1000" b="1" dirty="0"/>
              <a:t>Emphasize the following key messages:</a:t>
            </a:r>
          </a:p>
          <a:p>
            <a:pPr marL="738758" lvl="1" indent="-255451" algn="just">
              <a:buFont typeface="Arial" panose="020B0604020202020204" pitchFamily="34" charset="0"/>
              <a:buChar char="•"/>
            </a:pPr>
            <a:r>
              <a:rPr lang="en-US" sz="1000" dirty="0"/>
              <a:t>These impacts on the victim have been seen in all situations of sexual misconduct, including sexual harassment.</a:t>
            </a:r>
          </a:p>
          <a:p>
            <a:pPr marL="738758" lvl="1" indent="-255451" algn="just" defTabSz="966612">
              <a:buFont typeface="Arial" panose="020B0604020202020204" pitchFamily="34" charset="0"/>
              <a:buChar char="•"/>
              <a:defRPr/>
            </a:pPr>
            <a:r>
              <a:rPr lang="en-US" sz="1000" dirty="0">
                <a:cs typeface="Calibri" panose="020F0502020204030204"/>
              </a:rPr>
              <a:t>Every victim can be impacted differently and can react differently to the experience of sexual misconduct; there is no "standard" impact of or reaction to sexual misconduct.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40</a:t>
            </a:fld>
            <a:endParaRPr lang="fr-FR"/>
          </a:p>
        </p:txBody>
      </p:sp>
      <p:sp>
        <p:nvSpPr>
          <p:cNvPr id="6" name="Rectangle 5">
            <a:extLst>
              <a:ext uri="{FF2B5EF4-FFF2-40B4-BE49-F238E27FC236}">
                <a16:creationId xmlns:a16="http://schemas.microsoft.com/office/drawing/2014/main" id="{CD962E9C-548D-E942-961B-A794A4903A8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9216C303-B45D-F14C-9B67-44B8C4EE0626}"/>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5DE071AE-3501-FD44-BE97-76A8D8F433EE}"/>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AD91E16C-EDBA-5C40-9690-C81B0D0D27DD}"/>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879036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589547" y="3467131"/>
            <a:ext cx="5654841" cy="4968844"/>
          </a:xfrm>
          <a:prstGeom prst="rect">
            <a:avLst/>
          </a:prstGeom>
        </p:spPr>
        <p:txBody>
          <a:bodyPr/>
          <a:lstStyle/>
          <a:p>
            <a:pPr algn="just"/>
            <a:r>
              <a:rPr lang="en-US" sz="1000" b="1" u="sng" dirty="0"/>
              <a:t>FACILITATOR INSTRUCTIONS</a:t>
            </a:r>
          </a:p>
          <a:p>
            <a:pPr algn="just" defTabSz="1021806"/>
            <a:r>
              <a:rPr lang="en-US" sz="1000" dirty="0"/>
              <a:t>Duration: 4 mins</a:t>
            </a:r>
          </a:p>
          <a:p>
            <a:pPr algn="just"/>
            <a:endParaRPr lang="en-US" sz="1000" dirty="0"/>
          </a:p>
          <a:p>
            <a:pPr marL="255451" indent="-255451" algn="just">
              <a:buFont typeface="+mj-lt"/>
              <a:buAutoNum type="arabicPeriod"/>
            </a:pPr>
            <a:r>
              <a:rPr lang="en-US" sz="1000" b="1" dirty="0"/>
              <a:t>[CLICK] Discuss that when victims experience such harm (previous slide), they may react by displaying changes in </a:t>
            </a:r>
            <a:r>
              <a:rPr lang="en-US" sz="1000" b="1" dirty="0" err="1"/>
              <a:t>behaviour</a:t>
            </a:r>
            <a:r>
              <a:rPr lang="en-US" sz="1000" b="1" dirty="0"/>
              <a:t> patterns.</a:t>
            </a:r>
          </a:p>
          <a:p>
            <a:pPr marL="712651" lvl="1" indent="-255451" algn="just">
              <a:buFont typeface="Arial" panose="020B0604020202020204" pitchFamily="34" charset="0"/>
              <a:buChar char="•"/>
            </a:pPr>
            <a:r>
              <a:rPr lang="en-US" sz="1000" b="0" dirty="0"/>
              <a:t>Hypersensitive, hyperresponsive</a:t>
            </a:r>
          </a:p>
          <a:p>
            <a:pPr marL="712651" lvl="1" indent="-255451" algn="just">
              <a:buFont typeface="Arial" panose="020B0604020202020204" pitchFamily="34" charset="0"/>
              <a:buChar char="•"/>
            </a:pPr>
            <a:r>
              <a:rPr lang="en-US" sz="1000" b="0" dirty="0"/>
              <a:t>Impulsive, unpredictable</a:t>
            </a:r>
          </a:p>
          <a:p>
            <a:pPr marL="712651" lvl="1" indent="-255451" algn="just">
              <a:buFont typeface="Arial" panose="020B0604020202020204" pitchFamily="34" charset="0"/>
              <a:buChar char="•"/>
            </a:pPr>
            <a:r>
              <a:rPr lang="en-US" sz="1000" b="0" dirty="0"/>
              <a:t>Hostile, violent, abusive</a:t>
            </a:r>
          </a:p>
          <a:p>
            <a:pPr marL="712651" lvl="1" indent="-255451" algn="just">
              <a:buFont typeface="Arial" panose="020B0604020202020204" pitchFamily="34" charset="0"/>
              <a:buChar char="•"/>
            </a:pPr>
            <a:r>
              <a:rPr lang="en-US" sz="1000" b="0" dirty="0"/>
              <a:t>Lethargic, apathic</a:t>
            </a:r>
          </a:p>
          <a:p>
            <a:pPr marL="712651" lvl="1" indent="-255451" algn="just">
              <a:buFont typeface="Arial" panose="020B0604020202020204" pitchFamily="34" charset="0"/>
              <a:buChar char="•"/>
            </a:pPr>
            <a:r>
              <a:rPr lang="en-US" sz="1000" b="0" dirty="0"/>
              <a:t>Easy to influence, dependent</a:t>
            </a:r>
          </a:p>
          <a:p>
            <a:pPr marL="712651" lvl="1" indent="-255451" algn="just">
              <a:buFont typeface="Arial" panose="020B0604020202020204" pitchFamily="34" charset="0"/>
              <a:buChar char="•"/>
            </a:pPr>
            <a:r>
              <a:rPr lang="en-US" sz="1000" b="0" dirty="0"/>
              <a:t>Passive, indecisive</a:t>
            </a:r>
          </a:p>
          <a:p>
            <a:pPr marL="712651" lvl="1" indent="-255451" algn="just">
              <a:buFont typeface="Arial" panose="020B0604020202020204" pitchFamily="34" charset="0"/>
              <a:buChar char="•"/>
            </a:pPr>
            <a:r>
              <a:rPr lang="en-US" sz="1000" b="0" dirty="0"/>
              <a:t>Anti-social, closed up, wary of others</a:t>
            </a:r>
          </a:p>
          <a:p>
            <a:pPr marL="712651" lvl="1" indent="-255451" algn="just">
              <a:buFont typeface="Arial" panose="020B0604020202020204" pitchFamily="34" charset="0"/>
              <a:buChar char="•"/>
            </a:pPr>
            <a:r>
              <a:rPr lang="en-US" sz="1000" b="0" dirty="0" err="1"/>
              <a:t>etc</a:t>
            </a:r>
            <a:endParaRPr lang="en-US" sz="1000" b="0" dirty="0"/>
          </a:p>
          <a:p>
            <a:pPr marL="255451" indent="-255451" algn="just">
              <a:buFont typeface="+mj-lt"/>
              <a:buAutoNum type="arabicPeriod"/>
            </a:pPr>
            <a:endParaRPr lang="en-US" sz="1000" b="1" dirty="0"/>
          </a:p>
          <a:p>
            <a:pPr marL="255451" indent="-255451" algn="just">
              <a:buFont typeface="+mj-lt"/>
              <a:buAutoNum type="arabicPeriod"/>
            </a:pPr>
            <a:r>
              <a:rPr lang="en-US" sz="1000" b="1" dirty="0"/>
              <a:t>[CLICK] Discuss that the victims undergo a period of high emotional distress and their reactions may manifest as recognized symptoms of this distress.</a:t>
            </a:r>
          </a:p>
          <a:p>
            <a:pPr marL="712651" lvl="1" indent="-255451" algn="just">
              <a:buFont typeface="Arial" panose="020B0604020202020204" pitchFamily="34" charset="0"/>
              <a:buChar char="•"/>
            </a:pPr>
            <a:r>
              <a:rPr lang="en-US" sz="1000" b="0" dirty="0"/>
              <a:t>Reluctant to accept support</a:t>
            </a:r>
          </a:p>
          <a:p>
            <a:pPr marL="712651" lvl="1" indent="-255451" algn="just">
              <a:buFont typeface="Arial" panose="020B0604020202020204" pitchFamily="34" charset="0"/>
              <a:buChar char="•"/>
            </a:pPr>
            <a:r>
              <a:rPr lang="en-US" sz="1000" b="0" dirty="0"/>
              <a:t>Difficulty expressing oneself</a:t>
            </a:r>
          </a:p>
          <a:p>
            <a:pPr marL="712651" lvl="1" indent="-255451" algn="just">
              <a:buFont typeface="Arial" panose="020B0604020202020204" pitchFamily="34" charset="0"/>
              <a:buChar char="•"/>
            </a:pPr>
            <a:r>
              <a:rPr lang="en-US" sz="1000" b="0" dirty="0"/>
              <a:t>Provides false information</a:t>
            </a:r>
          </a:p>
          <a:p>
            <a:pPr marL="712651" lvl="1" indent="-255451" algn="just">
              <a:buFont typeface="Arial" panose="020B0604020202020204" pitchFamily="34" charset="0"/>
              <a:buChar char="•"/>
            </a:pPr>
            <a:r>
              <a:rPr lang="en-US" sz="1000" b="0" dirty="0"/>
              <a:t>Difficulty sleeping, relaxing</a:t>
            </a:r>
          </a:p>
          <a:p>
            <a:pPr marL="712651" lvl="1" indent="-255451" algn="just">
              <a:buFont typeface="Arial" panose="020B0604020202020204" pitchFamily="34" charset="0"/>
              <a:buChar char="•"/>
            </a:pPr>
            <a:r>
              <a:rPr lang="en-US" sz="1000" b="0" dirty="0"/>
              <a:t>Difficulty eating, concentrating</a:t>
            </a:r>
          </a:p>
          <a:p>
            <a:pPr marL="712651" lvl="1" indent="-255451" algn="just">
              <a:buFont typeface="Arial" panose="020B0604020202020204" pitchFamily="34" charset="0"/>
              <a:buChar char="•"/>
            </a:pPr>
            <a:r>
              <a:rPr lang="en-US" sz="1000" b="0" dirty="0"/>
              <a:t>Unable to recall memories</a:t>
            </a:r>
          </a:p>
          <a:p>
            <a:pPr marL="712651" lvl="1" indent="-255451" algn="just">
              <a:buFont typeface="Arial" panose="020B0604020202020204" pitchFamily="34" charset="0"/>
              <a:buChar char="•"/>
            </a:pPr>
            <a:r>
              <a:rPr lang="en-US" sz="1000" b="0" dirty="0"/>
              <a:t>Shaking, trembling</a:t>
            </a:r>
          </a:p>
          <a:p>
            <a:pPr marL="712651" lvl="1" indent="-255451" algn="just">
              <a:buFont typeface="Arial" panose="020B0604020202020204" pitchFamily="34" charset="0"/>
              <a:buChar char="•"/>
            </a:pPr>
            <a:r>
              <a:rPr lang="en-US" sz="1000" b="0" dirty="0" err="1"/>
              <a:t>etc</a:t>
            </a:r>
            <a:endParaRPr lang="en-US" sz="1000" b="1" dirty="0"/>
          </a:p>
          <a:p>
            <a:pPr marL="255451" indent="-255451" algn="just">
              <a:buFont typeface="+mj-lt"/>
              <a:buAutoNum type="arabicPeriod"/>
            </a:pPr>
            <a:endParaRPr lang="en-US" sz="1000" b="1" dirty="0"/>
          </a:p>
          <a:p>
            <a:pPr marL="255451" indent="-255451" algn="just">
              <a:buFont typeface="+mj-lt"/>
              <a:buAutoNum type="arabicPeriod"/>
            </a:pPr>
            <a:r>
              <a:rPr lang="en-US" sz="1000" b="1" dirty="0"/>
              <a:t>Emphasize the following key messages:</a:t>
            </a:r>
          </a:p>
          <a:p>
            <a:pPr marL="738758" lvl="1" indent="-255451" algn="just">
              <a:buFont typeface="Arial" panose="020B0604020202020204" pitchFamily="34" charset="0"/>
              <a:buChar char="•"/>
            </a:pPr>
            <a:r>
              <a:rPr lang="en-US" sz="1000" dirty="0"/>
              <a:t>These are only </a:t>
            </a:r>
            <a:r>
              <a:rPr lang="en-US" sz="1000" u="sng" dirty="0"/>
              <a:t>examples</a:t>
            </a:r>
            <a:r>
              <a:rPr lang="en-US" sz="1000" dirty="0"/>
              <a:t> of victim reactions.</a:t>
            </a:r>
          </a:p>
          <a:p>
            <a:pPr marL="738758" lvl="1" indent="-255451" algn="just" defTabSz="966612">
              <a:buFont typeface="Arial" panose="020B0604020202020204" pitchFamily="34" charset="0"/>
              <a:buChar char="•"/>
              <a:defRPr/>
            </a:pPr>
            <a:r>
              <a:rPr lang="en-US" sz="1000" dirty="0"/>
              <a:t>It is possible that a victim does not outwardly display a reaction, but this is not a reason to believe that they are not experiencing harm.</a:t>
            </a:r>
          </a:p>
          <a:p>
            <a:pPr marL="738758" lvl="1" indent="-255451" algn="just">
              <a:buFont typeface="Arial" panose="020B0604020202020204" pitchFamily="34" charset="0"/>
              <a:buChar char="•"/>
            </a:pPr>
            <a:r>
              <a:rPr lang="en-US" sz="1000" dirty="0"/>
              <a:t>Every victim can react differently; Each reaction is personal (unique).</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41</a:t>
            </a:fld>
            <a:endParaRPr lang="fr-FR"/>
          </a:p>
        </p:txBody>
      </p:sp>
      <p:sp>
        <p:nvSpPr>
          <p:cNvPr id="6" name="Rectangle 5">
            <a:extLst>
              <a:ext uri="{FF2B5EF4-FFF2-40B4-BE49-F238E27FC236}">
                <a16:creationId xmlns:a16="http://schemas.microsoft.com/office/drawing/2014/main" id="{6F8F5022-D66D-D849-9CA9-3EDD89AAE5E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2385D1CF-24F6-254C-80E0-5986465CD493}"/>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249A566A-1BFE-1640-9DC5-04366A6ADBE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435E6A9C-F441-4344-9428-010C1C8FB1A0}"/>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854444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7131"/>
            <a:ext cx="4746009" cy="3600450"/>
          </a:xfrm>
          <a:prstGeom prst="rect">
            <a:avLst/>
          </a:prstGeom>
        </p:spPr>
        <p:txBody>
          <a:bodyPr/>
          <a:lstStyle/>
          <a:p>
            <a:pPr algn="just"/>
            <a:r>
              <a:rPr lang="en-US" sz="1000" b="1" u="sng" dirty="0"/>
              <a:t>FACILITATOR INSTRUCTIONS</a:t>
            </a:r>
          </a:p>
          <a:p>
            <a:pPr algn="just" defTabSz="1021806"/>
            <a:r>
              <a:rPr lang="en-US" sz="1000" dirty="0"/>
              <a:t>Duration: 2 mins</a:t>
            </a:r>
          </a:p>
          <a:p>
            <a:pPr marL="483307" lvl="1" algn="just"/>
            <a:endParaRPr lang="en-US" sz="1000" dirty="0"/>
          </a:p>
          <a:p>
            <a:pPr marL="255451" indent="-255451" algn="just">
              <a:buFont typeface="+mj-lt"/>
              <a:buAutoNum type="arabicPeriod"/>
            </a:pPr>
            <a:r>
              <a:rPr lang="en-US" sz="1000" b="1" dirty="0"/>
              <a:t>Emphasize that the victim’s reaction may be influenced by a number of factors </a:t>
            </a:r>
          </a:p>
          <a:p>
            <a:pPr marL="738758" lvl="1" indent="-255451" algn="just">
              <a:buFont typeface="Arial" panose="020B0604020202020204" pitchFamily="34" charset="0"/>
              <a:buChar char="•"/>
            </a:pPr>
            <a:r>
              <a:rPr lang="en-US" sz="1000" dirty="0"/>
              <a:t>The victim’s reaction or </a:t>
            </a:r>
            <a:r>
              <a:rPr lang="en-US" sz="1000" dirty="0" err="1"/>
              <a:t>behaviour</a:t>
            </a:r>
            <a:r>
              <a:rPr lang="en-US" sz="1000" dirty="0"/>
              <a:t> can change over time.</a:t>
            </a:r>
          </a:p>
          <a:p>
            <a:pPr marL="1195958" lvl="2" indent="-255451" algn="just">
              <a:buFont typeface="Arial" panose="020B0604020202020204" pitchFamily="34" charset="0"/>
              <a:buChar char="•"/>
            </a:pPr>
            <a:r>
              <a:rPr lang="en-US" sz="1000" dirty="0"/>
              <a:t>Subsequent positive experiences</a:t>
            </a:r>
          </a:p>
          <a:p>
            <a:pPr marL="1195958" lvl="2" indent="-255451" algn="just">
              <a:buFont typeface="Arial" panose="020B0604020202020204" pitchFamily="34" charset="0"/>
              <a:buChar char="•"/>
            </a:pPr>
            <a:r>
              <a:rPr lang="en-US" sz="1000" dirty="0"/>
              <a:t>Subsequent negative experiences</a:t>
            </a:r>
          </a:p>
          <a:p>
            <a:pPr marL="1195958" lvl="2" indent="-255451" algn="just">
              <a:buFont typeface="Arial" panose="020B0604020202020204" pitchFamily="34" charset="0"/>
              <a:buChar char="•"/>
            </a:pPr>
            <a:r>
              <a:rPr lang="en-US" sz="1000" dirty="0"/>
              <a:t>Age, maturity</a:t>
            </a:r>
          </a:p>
          <a:p>
            <a:pPr marL="1195958" lvl="2" indent="-255451" algn="just">
              <a:buFont typeface="Arial" panose="020B0604020202020204" pitchFamily="34" charset="0"/>
              <a:buChar char="•"/>
            </a:pPr>
            <a:r>
              <a:rPr lang="en-US" sz="1000" dirty="0"/>
              <a:t>Culture, community support</a:t>
            </a:r>
          </a:p>
          <a:p>
            <a:pPr marL="1195958" lvl="2" indent="-255451" algn="just">
              <a:buFont typeface="Arial" panose="020B0604020202020204" pitchFamily="34" charset="0"/>
              <a:buChar char="•"/>
            </a:pPr>
            <a:r>
              <a:rPr lang="en-US" sz="1000" dirty="0"/>
              <a:t>Social or work environment</a:t>
            </a:r>
          </a:p>
          <a:p>
            <a:pPr marL="1195958" lvl="2" indent="-255451" algn="just">
              <a:buFont typeface="Arial" panose="020B0604020202020204" pitchFamily="34" charset="0"/>
              <a:buChar char="•"/>
            </a:pPr>
            <a:r>
              <a:rPr lang="en-US" sz="1000" dirty="0"/>
              <a:t>Gender, situation of power</a:t>
            </a:r>
          </a:p>
          <a:p>
            <a:pPr marL="1195958" lvl="2" indent="-255451" algn="just">
              <a:buFont typeface="Arial" panose="020B0604020202020204" pitchFamily="34" charset="0"/>
              <a:buChar char="•"/>
            </a:pPr>
            <a:r>
              <a:rPr lang="en-US" sz="1000" dirty="0" err="1"/>
              <a:t>etc</a:t>
            </a:r>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42</a:t>
            </a:fld>
            <a:endParaRPr lang="fr-FR"/>
          </a:p>
        </p:txBody>
      </p:sp>
      <p:sp>
        <p:nvSpPr>
          <p:cNvPr id="6" name="Rectangle 5">
            <a:extLst>
              <a:ext uri="{FF2B5EF4-FFF2-40B4-BE49-F238E27FC236}">
                <a16:creationId xmlns:a16="http://schemas.microsoft.com/office/drawing/2014/main" id="{6F8F5022-D66D-D849-9CA9-3EDD89AAE5E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2385D1CF-24F6-254C-80E0-5986465CD493}"/>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249A566A-1BFE-1640-9DC5-04366A6ADBE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435E6A9C-F441-4344-9428-010C1C8FB1A0}"/>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2000909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553453" y="3467130"/>
            <a:ext cx="5582652" cy="4702312"/>
          </a:xfrm>
          <a:prstGeom prst="rect">
            <a:avLst/>
          </a:prstGeom>
        </p:spPr>
        <p:txBody>
          <a:bodyPr/>
          <a:lstStyle/>
          <a:p>
            <a:pPr algn="just"/>
            <a:r>
              <a:rPr lang="en-US" sz="1000" b="1" u="sng" dirty="0"/>
              <a:t>FACILITATOR INSTRUCTIONS</a:t>
            </a:r>
          </a:p>
          <a:p>
            <a:pPr algn="just"/>
            <a:r>
              <a:rPr lang="en-US" sz="1000" dirty="0"/>
              <a:t>Duration: 10 mins</a:t>
            </a:r>
            <a:endParaRPr lang="en-US" sz="1000" dirty="0">
              <a:cs typeface="Calibri"/>
            </a:endParaRPr>
          </a:p>
          <a:p>
            <a:pPr algn="just"/>
            <a:endParaRPr lang="en-US" sz="1000" dirty="0"/>
          </a:p>
          <a:p>
            <a:pPr marL="228600" indent="-228600" algn="just">
              <a:buFont typeface="+mj-lt"/>
              <a:buAutoNum type="arabicPeriod"/>
            </a:pPr>
            <a:r>
              <a:rPr lang="en-US" sz="1000" b="1" dirty="0"/>
              <a:t>Explain that they are now going to do an activity that will help them visualize the particularly far-reaching impact of </a:t>
            </a:r>
            <a:r>
              <a:rPr lang="en-US" sz="1000" b="1" u="sng" dirty="0"/>
              <a:t>SEA</a:t>
            </a:r>
            <a:r>
              <a:rPr lang="en-US" sz="1000" b="1" dirty="0"/>
              <a:t>.</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If the group is large and you need to make the activity shorter, have participants be in pair or small group per stakeholder. </a:t>
            </a:r>
            <a:endParaRPr lang="en-US" sz="1000" b="1" dirty="0">
              <a:cs typeface="Calibri" panose="020F0502020204030204"/>
            </a:endParaRPr>
          </a:p>
          <a:p>
            <a:pPr marL="228600" indent="-228600" algn="just">
              <a:buFontTx/>
              <a:buAutoNum type="arabicPeriod"/>
            </a:pPr>
            <a:endParaRPr lang="en-US" sz="1000" b="1" dirty="0">
              <a:cs typeface="Calibri" panose="020F0502020204030204"/>
            </a:endParaRPr>
          </a:p>
          <a:p>
            <a:pPr marL="228600" indent="-228600" algn="just">
              <a:buFont typeface="+mj-lt"/>
              <a:buAutoNum type="arabicPeriod"/>
            </a:pPr>
            <a:r>
              <a:rPr lang="en-US" sz="1000" b="1" dirty="0"/>
              <a:t>Ask a volunteer to go to the center of the room and say, out loud, what organization they work for. The volunteer should also wear a post-it with the name of the organization. </a:t>
            </a:r>
            <a:endParaRPr lang="en-US" sz="1000" b="1" dirty="0">
              <a:cs typeface="Calibri"/>
            </a:endParaRPr>
          </a:p>
          <a:p>
            <a:pPr marL="685800" lvl="1" indent="-228600" algn="just">
              <a:buFont typeface="+mj-lt"/>
              <a:buAutoNum type="arabicPeriod"/>
            </a:pPr>
            <a:endParaRPr lang="en-US" sz="1000" b="1" dirty="0"/>
          </a:p>
          <a:p>
            <a:pPr marL="228600" indent="-228600" algn="just">
              <a:buFont typeface="+mj-lt"/>
              <a:buAutoNum type="arabicPeriod"/>
            </a:pPr>
            <a:r>
              <a:rPr lang="en-US" sz="1000" b="1" dirty="0"/>
              <a:t>Hand the volunteer several pieces of string (pre-cut to 3 feet or 1.5 </a:t>
            </a:r>
            <a:r>
              <a:rPr lang="en-US" sz="1000" b="1" dirty="0" err="1"/>
              <a:t>metres</a:t>
            </a:r>
            <a:r>
              <a:rPr lang="en-US" sz="1000" b="1" dirty="0"/>
              <a:t> in length).</a:t>
            </a:r>
            <a:endParaRPr lang="en-US" sz="1000" b="1" dirty="0">
              <a:cs typeface="Calibri"/>
            </a:endParaRPr>
          </a:p>
          <a:p>
            <a:pPr marL="228600" indent="-228600" algn="just">
              <a:buAutoNum type="arabicPeriod"/>
            </a:pPr>
            <a:endParaRPr lang="en-US" sz="1000" b="1" dirty="0"/>
          </a:p>
          <a:p>
            <a:pPr marL="228600" indent="-228600" algn="just">
              <a:buAutoNum type="arabicPeriod"/>
            </a:pPr>
            <a:r>
              <a:rPr lang="en-US" sz="1000" b="1" dirty="0"/>
              <a:t>Ask the participants to stand in a circle around the volunteer with a pen/pencil/marker. </a:t>
            </a:r>
            <a:endParaRPr lang="en-US" sz="1000" dirty="0"/>
          </a:p>
          <a:p>
            <a:pPr marL="228600" indent="-228600" algn="just">
              <a:buAutoNum type="arabicPeriod"/>
            </a:pPr>
            <a:endParaRPr lang="en-US" sz="1000" b="1" dirty="0"/>
          </a:p>
          <a:p>
            <a:pPr marL="228600" indent="-228600" algn="just">
              <a:buAutoNum type="arabicPeriod"/>
            </a:pPr>
            <a:r>
              <a:rPr lang="en-US" sz="1000" b="1" dirty="0"/>
              <a:t>Give every participant or group a SEA Impact Stakeholder Card (</a:t>
            </a:r>
            <a:r>
              <a:rPr lang="en-US" sz="1000" b="1" dirty="0">
                <a:solidFill>
                  <a:srgbClr val="4C8AB3"/>
                </a:solidFill>
              </a:rPr>
              <a:t>05_SEA-Impact_StakeholderCards</a:t>
            </a:r>
            <a:r>
              <a:rPr lang="en-US" sz="1000" b="1" dirty="0"/>
              <a:t>) and ask them to write on the card what stakeholder they are representing. Stakeholders include but are not limited to institutions, NGOs, UN agencies, government officials, private sector, and other partners that the organization is working with in the country. Make sure that the roles of donor, beneficiaries, victim, and media are not forgotten. </a:t>
            </a:r>
            <a:endParaRPr lang="en-US" sz="1000" dirty="0">
              <a:cs typeface="Calibri" panose="020F0502020204030204"/>
            </a:endParaRPr>
          </a:p>
          <a:p>
            <a:pPr marL="228600" indent="-228600" algn="just">
              <a:buFontTx/>
              <a:buAutoNum type="arabicPeriod"/>
            </a:pPr>
            <a:endParaRPr lang="en-US" sz="1000" b="1" dirty="0"/>
          </a:p>
          <a:p>
            <a:pPr marL="228600" indent="-228600" algn="just">
              <a:buFont typeface="+mj-lt"/>
              <a:buAutoNum type="arabicPeriod"/>
            </a:pPr>
            <a:r>
              <a:rPr lang="en-US" sz="1000" b="1" dirty="0"/>
              <a:t>Extend one string from the volunteer to each of the surrounding participants as they take turns to say out loud who/what they are representing.</a:t>
            </a:r>
            <a:endParaRPr lang="en-US" sz="1000" b="1" dirty="0">
              <a:cs typeface="Calibri"/>
            </a:endParaRP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to take a minute to imagine that a report of SEA by an employee of the organization (in the center) has just been released to the media. </a:t>
            </a:r>
            <a:endParaRPr lang="en-US" sz="1000" b="1" dirty="0">
              <a:cs typeface="Calibri"/>
            </a:endParaRPr>
          </a:p>
          <a:p>
            <a:pPr marL="628650" lvl="1" indent="-171450" algn="just">
              <a:buFont typeface="Arial" panose="020B0604020202020204" pitchFamily="34" charset="0"/>
              <a:buChar char="•"/>
            </a:pPr>
            <a:r>
              <a:rPr lang="en-US" sz="1000" dirty="0"/>
              <a:t>Put yourself in the shoes of the stakeholder described on your card.</a:t>
            </a:r>
            <a:endParaRPr lang="en-US" sz="1000" dirty="0">
              <a:cs typeface="Calibri"/>
            </a:endParaRPr>
          </a:p>
          <a:p>
            <a:pPr marL="628650" lvl="1" indent="-171450" algn="just">
              <a:buFont typeface="Arial" panose="020B0604020202020204" pitchFamily="34" charset="0"/>
              <a:buChar char="•"/>
            </a:pPr>
            <a:r>
              <a:rPr lang="en-US" sz="1000" dirty="0"/>
              <a:t>How does this report of SEA impact your relationship with the organization?</a:t>
            </a:r>
            <a:endParaRPr lang="en-US" sz="1000" dirty="0">
              <a:cs typeface="Calibri"/>
            </a:endParaRPr>
          </a:p>
          <a:p>
            <a:pPr lvl="1" algn="just"/>
            <a:endParaRPr lang="en-US" sz="1000" dirty="0"/>
          </a:p>
          <a:p>
            <a:pPr algn="just"/>
            <a:r>
              <a:rPr lang="en-US" sz="1000" b="1" dirty="0"/>
              <a:t>9.   Choose one participant and ask them to show their card and share the results of their reflection.</a:t>
            </a:r>
            <a:endParaRPr lang="en-US" sz="1000" b="1" dirty="0">
              <a:cs typeface="Calibri"/>
            </a:endParaRPr>
          </a:p>
          <a:p>
            <a:pPr marL="628650" lvl="1" indent="-171450" algn="just">
              <a:buFont typeface="Arial" panose="020B0604020202020204" pitchFamily="34" charset="0"/>
              <a:buChar char="•"/>
            </a:pPr>
            <a:r>
              <a:rPr lang="en-US" sz="1000" dirty="0"/>
              <a:t>If the impact on the stakeholder’s relationship with the organization is negative, then </a:t>
            </a:r>
            <a:r>
              <a:rPr lang="en-US" sz="1000" b="1" dirty="0"/>
              <a:t>cut the string </a:t>
            </a:r>
            <a:r>
              <a:rPr lang="en-US" sz="1000" dirty="0"/>
              <a:t>between the stakeholder and the organization (volunteer in the center);</a:t>
            </a:r>
            <a:endParaRPr lang="en-US" sz="1000" dirty="0">
              <a:cs typeface="Calibri"/>
            </a:endParaRPr>
          </a:p>
          <a:p>
            <a:pPr marL="628650" lvl="1" indent="-171450" algn="just">
              <a:buFont typeface="Arial" panose="020B0604020202020204" pitchFamily="34" charset="0"/>
              <a:buChar char="•"/>
            </a:pPr>
            <a:r>
              <a:rPr lang="en-US" sz="1000" dirty="0"/>
              <a:t>Otherwise, if there is no agreement that the relationship with the organization is particularly negative, leave the string intact.</a:t>
            </a:r>
            <a:endParaRPr lang="en-US" sz="1000" dirty="0">
              <a:cs typeface="Calibri"/>
            </a:endParaRPr>
          </a:p>
          <a:p>
            <a:pPr marL="685800" lvl="1" indent="-228600" algn="just">
              <a:buFont typeface="+mj-lt"/>
              <a:buAutoNum type="arabicPeriod"/>
            </a:pPr>
            <a:endParaRPr lang="en-US" sz="1000" b="1" dirty="0"/>
          </a:p>
          <a:p>
            <a:pPr marL="263525" indent="-263525" algn="just"/>
            <a:r>
              <a:rPr lang="en-US" sz="1000" b="1" dirty="0"/>
              <a:t>10.  Go to the next participant to the right and repeat Step 9. Continue around the circle until you have gone through all the participants.</a:t>
            </a:r>
            <a:endParaRPr lang="en-US" sz="1000" b="1" dirty="0">
              <a:cs typeface="Calibri"/>
            </a:endParaRPr>
          </a:p>
          <a:p>
            <a:pPr marL="263525" lvl="1" indent="-263525" algn="just">
              <a:buFont typeface="+mj-lt"/>
              <a:buAutoNum type="arabicPeriod"/>
            </a:pPr>
            <a:endParaRPr lang="en-US" sz="1000" b="1" dirty="0"/>
          </a:p>
          <a:p>
            <a:pPr marL="263525" indent="-263525" algn="just"/>
            <a:r>
              <a:rPr lang="en-US" sz="1000" b="1" dirty="0"/>
              <a:t>11.  Ask the volunteer in the center how they felt during the activity</a:t>
            </a:r>
            <a:r>
              <a:rPr lang="en-US" sz="1000" dirty="0"/>
              <a:t>.</a:t>
            </a:r>
            <a:endParaRPr lang="en-US" sz="1000" dirty="0">
              <a:cs typeface="Calibri"/>
            </a:endParaRPr>
          </a:p>
          <a:p>
            <a:pPr marL="263525" indent="-263525" algn="just">
              <a:buFont typeface="+mj-lt"/>
              <a:buAutoNum type="arabicPeriod"/>
            </a:pPr>
            <a:endParaRPr lang="en-US" sz="1000" dirty="0"/>
          </a:p>
          <a:p>
            <a:pPr marL="263525" indent="-263525" algn="just"/>
            <a:r>
              <a:rPr lang="en-US" sz="1000" b="1" dirty="0"/>
              <a:t>12.  We have now seen what the consequences on the victim are as well as the consequences on the organization, lastly, ask participants what they think the consequence could be on the perpetrator. </a:t>
            </a:r>
            <a:endParaRPr lang="en-US" sz="1000" b="1" dirty="0">
              <a:cs typeface="Calibri"/>
            </a:endParaRPr>
          </a:p>
          <a:p>
            <a:pPr marL="263525" indent="-263525" algn="just">
              <a:buFont typeface="+mj-lt"/>
              <a:buAutoNum type="arabicPeriod"/>
            </a:pPr>
            <a:endParaRPr lang="en-US" sz="1000" b="1" dirty="0"/>
          </a:p>
          <a:p>
            <a:pPr marL="263525" indent="-263525" algn="just"/>
            <a:r>
              <a:rPr lang="en-US" sz="1000" b="1" dirty="0"/>
              <a:t>13.  Make sure that discussion/debrief does not encourage under reporting but shines the light on real consequences. </a:t>
            </a:r>
            <a:endParaRPr lang="en-US" sz="1000" b="1" dirty="0">
              <a:cs typeface="Calibri"/>
            </a:endParaRPr>
          </a:p>
          <a:p>
            <a:pPr marL="0" indent="0" algn="just">
              <a:buFont typeface="+mj-lt"/>
              <a:buNone/>
            </a:pPr>
            <a:endParaRPr lang="en-US" sz="1000" b="1"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43</a:t>
            </a:fld>
            <a:endParaRPr lang="fr-FR"/>
          </a:p>
        </p:txBody>
      </p:sp>
      <p:sp>
        <p:nvSpPr>
          <p:cNvPr id="6" name="Rectangle 5">
            <a:extLst>
              <a:ext uri="{FF2B5EF4-FFF2-40B4-BE49-F238E27FC236}">
                <a16:creationId xmlns:a16="http://schemas.microsoft.com/office/drawing/2014/main" id="{F1BDDB9A-A432-5D47-88EB-015B9254F989}"/>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0FB234B5-2BE2-8F4B-9385-369E5F2C30C8}"/>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9D8446F6-1FE2-3747-B747-1B2995DD2405}"/>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F4D6D220-05D9-054F-B9B9-696940930F49}"/>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969271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638827" y="3373153"/>
            <a:ext cx="5812077" cy="5770847"/>
          </a:xfrm>
          <a:prstGeom prst="rect">
            <a:avLst/>
          </a:prstGeom>
        </p:spPr>
        <p:txBody>
          <a:bodyPr/>
          <a:lstStyle/>
          <a:p>
            <a:pPr algn="just"/>
            <a:r>
              <a:rPr lang="en-US" sz="1000" b="1" u="sng" dirty="0"/>
              <a:t>FACILITATOR INSTRUCTIONS</a:t>
            </a:r>
          </a:p>
          <a:p>
            <a:pPr algn="just" defTabSz="1021806"/>
            <a:r>
              <a:rPr lang="en-US" sz="1000" dirty="0"/>
              <a:t>Duration: 5 mins</a:t>
            </a:r>
          </a:p>
          <a:p>
            <a:pPr algn="just"/>
            <a:endParaRPr lang="en-US" sz="1000" dirty="0"/>
          </a:p>
          <a:p>
            <a:pPr marL="255451" indent="-255451" algn="just">
              <a:buFont typeface="+mj-lt"/>
              <a:buAutoNum type="arabicPeriod"/>
            </a:pPr>
            <a:r>
              <a:rPr lang="en-US" sz="1000" b="1" i="0" u="none" dirty="0"/>
              <a:t>This slide is optional based on how the string activity was debriefed, perhaps all was said and it would be repetitive. </a:t>
            </a:r>
            <a:r>
              <a:rPr lang="en-US" sz="1000" b="1" dirty="0"/>
              <a:t>Summarize what the participants just witnessed during the previous activity:</a:t>
            </a:r>
          </a:p>
          <a:p>
            <a:pPr marL="738758" lvl="1" indent="-255451" algn="just">
              <a:buFont typeface="Arial" panose="020B0604020202020204" pitchFamily="34" charset="0"/>
              <a:buChar char="•"/>
            </a:pPr>
            <a:r>
              <a:rPr lang="en-US" sz="1000" dirty="0"/>
              <a:t>The previous activity was specific to the impact of </a:t>
            </a:r>
            <a:r>
              <a:rPr lang="en-US" sz="1000" u="sng" dirty="0"/>
              <a:t>Sexual Exploitation and Abuse</a:t>
            </a:r>
            <a:r>
              <a:rPr lang="en-US" sz="1000" dirty="0"/>
              <a:t>.</a:t>
            </a:r>
          </a:p>
          <a:p>
            <a:pPr marL="738758" lvl="1" indent="-255451" algn="just">
              <a:buFont typeface="Arial" panose="020B0604020202020204" pitchFamily="34" charset="0"/>
              <a:buChar char="•"/>
            </a:pPr>
            <a:r>
              <a:rPr lang="en-US" sz="1000" dirty="0"/>
              <a:t>SEA can have a far-reaching impact, effectively disturbing the larger ecosystem/reality/context around the victim.</a:t>
            </a:r>
          </a:p>
          <a:p>
            <a:pPr marL="738758" lvl="1" indent="-255451" algn="just">
              <a:buFont typeface="Arial" panose="020B0604020202020204" pitchFamily="34" charset="0"/>
              <a:buChar char="•"/>
            </a:pPr>
            <a:endParaRPr lang="en-US" sz="1000" dirty="0"/>
          </a:p>
          <a:p>
            <a:pPr marL="255451" indent="-255451" algn="just">
              <a:buFont typeface="+mj-lt"/>
              <a:buAutoNum type="arabicPeriod"/>
            </a:pPr>
            <a:r>
              <a:rPr lang="en-US" sz="1000" b="1" dirty="0"/>
              <a:t>Present the impact of SEA on the following:</a:t>
            </a:r>
          </a:p>
          <a:p>
            <a:pPr marL="738758" lvl="1" indent="-255451" algn="just">
              <a:buFont typeface="Arial" panose="020B0604020202020204" pitchFamily="34" charset="0"/>
              <a:buChar char="•"/>
            </a:pPr>
            <a:r>
              <a:rPr lang="en-US" sz="1000" dirty="0"/>
              <a:t>[CLICK] </a:t>
            </a:r>
            <a:r>
              <a:rPr lang="en-US" sz="1000" b="1" dirty="0"/>
              <a:t>The family and/or peers of the victim</a:t>
            </a:r>
          </a:p>
          <a:p>
            <a:pPr marL="1195958" lvl="2" indent="-255451" algn="just">
              <a:buFont typeface="Arial" panose="020B0604020202020204" pitchFamily="34" charset="0"/>
              <a:buChar char="•"/>
            </a:pPr>
            <a:r>
              <a:rPr lang="en-US" sz="1000" dirty="0"/>
              <a:t>Stigmatization, shame</a:t>
            </a:r>
          </a:p>
          <a:p>
            <a:pPr marL="1195958" lvl="2" indent="-255451" algn="just">
              <a:buFont typeface="Arial" panose="020B0604020202020204" pitchFamily="34" charset="0"/>
              <a:buChar char="•"/>
            </a:pPr>
            <a:r>
              <a:rPr lang="en-US" sz="1000" dirty="0"/>
              <a:t>Rejection by the community</a:t>
            </a:r>
          </a:p>
          <a:p>
            <a:pPr marL="1195958" lvl="2" indent="-255451" algn="l">
              <a:buFont typeface="Arial" panose="020B0604020202020204" pitchFamily="34" charset="0"/>
              <a:buChar char="•"/>
            </a:pPr>
            <a:r>
              <a:rPr lang="en-US" sz="1000" dirty="0"/>
              <a:t>Breakdown of support structures </a:t>
            </a:r>
            <a:br>
              <a:rPr lang="en-US" sz="1000" dirty="0"/>
            </a:br>
            <a:r>
              <a:rPr lang="en-US" sz="1000" dirty="0"/>
              <a:t>Child requires caretaking</a:t>
            </a:r>
          </a:p>
          <a:p>
            <a:pPr marL="1195958" lvl="2" indent="-255451" algn="l">
              <a:buFont typeface="Arial" panose="020B0604020202020204" pitchFamily="34" charset="0"/>
              <a:buChar char="•"/>
            </a:pPr>
            <a:r>
              <a:rPr lang="en-US" sz="1000" dirty="0" err="1"/>
              <a:t>Etc</a:t>
            </a:r>
            <a:r>
              <a:rPr lang="en-US" sz="1000" dirty="0"/>
              <a:t> </a:t>
            </a:r>
          </a:p>
          <a:p>
            <a:pPr marL="738758" lvl="1" indent="-255451" algn="just">
              <a:buFont typeface="Arial" panose="020B0604020202020204" pitchFamily="34" charset="0"/>
              <a:buChar char="•"/>
            </a:pPr>
            <a:r>
              <a:rPr lang="en-US" sz="1000" dirty="0"/>
              <a:t>[CLICK] The </a:t>
            </a:r>
            <a:r>
              <a:rPr lang="en-US" sz="1000" b="1" i="0" dirty="0"/>
              <a:t>community to which the victim belongs to</a:t>
            </a:r>
          </a:p>
          <a:p>
            <a:pPr marL="1195958" lvl="2" indent="-255451" algn="just">
              <a:buFont typeface="Arial" panose="020B0604020202020204" pitchFamily="34" charset="0"/>
              <a:buChar char="•"/>
            </a:pPr>
            <a:r>
              <a:rPr lang="en-US" sz="1000" dirty="0"/>
              <a:t>Loss of trust in the organization</a:t>
            </a:r>
          </a:p>
          <a:p>
            <a:pPr marL="1195958" lvl="2" indent="-255451" algn="just">
              <a:buFont typeface="Arial" panose="020B0604020202020204" pitchFamily="34" charset="0"/>
              <a:buChar char="•"/>
            </a:pPr>
            <a:r>
              <a:rPr lang="en-US" sz="1000" dirty="0"/>
              <a:t>Shame, embarrassment, anger</a:t>
            </a:r>
          </a:p>
          <a:p>
            <a:pPr marL="1195958" lvl="2" indent="-255451" algn="just">
              <a:buFont typeface="Arial" panose="020B0604020202020204" pitchFamily="34" charset="0"/>
              <a:buChar char="•"/>
            </a:pPr>
            <a:r>
              <a:rPr lang="en-US" sz="1000" dirty="0"/>
              <a:t>Drain on resource</a:t>
            </a:r>
          </a:p>
          <a:p>
            <a:pPr marL="1195958" lvl="2" indent="-255451" algn="just">
              <a:buFont typeface="Arial" panose="020B0604020202020204" pitchFamily="34" charset="0"/>
              <a:buChar char="•"/>
            </a:pPr>
            <a:r>
              <a:rPr lang="en-US" sz="1000" dirty="0" err="1"/>
              <a:t>Etc</a:t>
            </a:r>
            <a:r>
              <a:rPr lang="en-US" sz="1000" dirty="0"/>
              <a:t> </a:t>
            </a:r>
          </a:p>
          <a:p>
            <a:pPr marL="738758" lvl="1" indent="-255451" algn="just">
              <a:buFont typeface="Arial" panose="020B0604020202020204" pitchFamily="34" charset="0"/>
              <a:buChar char="•"/>
            </a:pPr>
            <a:r>
              <a:rPr lang="en-US" sz="1000" dirty="0"/>
              <a:t>[CLICK] The </a:t>
            </a:r>
            <a:r>
              <a:rPr lang="en-US" sz="1000" b="1" dirty="0"/>
              <a:t>organization employing the person who allegedly committed SEA</a:t>
            </a:r>
          </a:p>
          <a:p>
            <a:pPr marL="1195958" lvl="2" indent="-255451" algn="just">
              <a:buFont typeface="Arial" panose="020B0604020202020204" pitchFamily="34" charset="0"/>
              <a:buChar char="•"/>
            </a:pPr>
            <a:r>
              <a:rPr lang="en-US" sz="1000" dirty="0"/>
              <a:t>Loss of trust by the community</a:t>
            </a:r>
          </a:p>
          <a:p>
            <a:pPr marL="1195958" lvl="2" indent="-255451" algn="just">
              <a:buFont typeface="Arial" panose="020B0604020202020204" pitchFamily="34" charset="0"/>
              <a:buChar char="•"/>
            </a:pPr>
            <a:r>
              <a:rPr lang="en-US" sz="1000" dirty="0"/>
              <a:t>Damage to reputation</a:t>
            </a:r>
          </a:p>
          <a:p>
            <a:pPr marL="1195958" lvl="2" indent="-255451" algn="just">
              <a:buFont typeface="Arial" panose="020B0604020202020204" pitchFamily="34" charset="0"/>
              <a:buChar char="•"/>
            </a:pPr>
            <a:r>
              <a:rPr lang="en-US" sz="1000" dirty="0"/>
              <a:t>Security risk</a:t>
            </a:r>
          </a:p>
          <a:p>
            <a:pPr marL="1195958" lvl="2" indent="-255451" algn="just">
              <a:buFont typeface="Arial" panose="020B0604020202020204" pitchFamily="34" charset="0"/>
              <a:buChar char="•"/>
            </a:pPr>
            <a:r>
              <a:rPr lang="en-US" sz="1000" dirty="0"/>
              <a:t>Loss of funding</a:t>
            </a:r>
          </a:p>
          <a:p>
            <a:pPr marL="1195958" lvl="2" indent="-255451" algn="just">
              <a:buFont typeface="Arial" panose="020B0604020202020204" pitchFamily="34" charset="0"/>
              <a:buChar char="•"/>
            </a:pPr>
            <a:r>
              <a:rPr lang="en-US" sz="1000" dirty="0"/>
              <a:t>Reduction in services</a:t>
            </a:r>
          </a:p>
          <a:p>
            <a:pPr marL="1195958" lvl="2" indent="-255451" algn="just">
              <a:buFont typeface="Arial" panose="020B0604020202020204" pitchFamily="34" charset="0"/>
              <a:buChar char="•"/>
            </a:pPr>
            <a:r>
              <a:rPr lang="en-US" sz="1000" dirty="0" err="1"/>
              <a:t>Etc</a:t>
            </a:r>
            <a:r>
              <a:rPr lang="en-US" sz="1000" dirty="0"/>
              <a:t> </a:t>
            </a:r>
          </a:p>
          <a:p>
            <a:pPr marL="1195958" lvl="2" indent="-255451" algn="just">
              <a:buFont typeface="Arial" panose="020B0604020202020204" pitchFamily="34" charset="0"/>
              <a:buChar char="•"/>
            </a:pPr>
            <a:endParaRPr lang="en-US" sz="1000" dirty="0"/>
          </a:p>
          <a:p>
            <a:pPr marL="255451" indent="-255451" algn="just">
              <a:buFont typeface="+mj-lt"/>
              <a:buAutoNum type="arabicPeriod"/>
            </a:pPr>
            <a:r>
              <a:rPr lang="en-US" sz="1000" b="1" dirty="0"/>
              <a:t>Emphasize the following key points:</a:t>
            </a:r>
          </a:p>
          <a:p>
            <a:pPr marL="738758" lvl="1" indent="-255451" algn="just">
              <a:buFont typeface="Arial" panose="020B0604020202020204" pitchFamily="34" charset="0"/>
              <a:buChar char="•"/>
            </a:pPr>
            <a:r>
              <a:rPr lang="en-US" sz="1000" dirty="0"/>
              <a:t>What they see on screen are only </a:t>
            </a:r>
            <a:r>
              <a:rPr lang="en-US" sz="1000" u="sng" dirty="0"/>
              <a:t>examples</a:t>
            </a:r>
            <a:r>
              <a:rPr lang="en-US" sz="1000" dirty="0"/>
              <a:t> of how SEA may impact the victim’s “ecosystem”.</a:t>
            </a:r>
          </a:p>
          <a:p>
            <a:pPr marL="738758" lvl="1" indent="-255451" algn="just">
              <a:buFont typeface="Arial" panose="020B0604020202020204" pitchFamily="34" charset="0"/>
              <a:buChar char="•"/>
            </a:pPr>
            <a:r>
              <a:rPr lang="en-US" sz="1000" dirty="0"/>
              <a:t>The actual impact of any SEA situation is context-specific (e.g. may be influenced by local culture) and every situation is unique.</a:t>
            </a:r>
          </a:p>
          <a:p>
            <a:pPr marL="738758" lvl="1" indent="-255451" algn="just">
              <a:buFont typeface="Arial" panose="020B0604020202020204" pitchFamily="34" charset="0"/>
              <a:buChar char="•"/>
            </a:pPr>
            <a:r>
              <a:rPr lang="en-US" sz="1000" dirty="0"/>
              <a:t>In all cases, this “ecosystem’ is the very support structure that surrounds the victim, and when this support structure is disturbed, it has a secondary impact on the victim.</a:t>
            </a:r>
          </a:p>
          <a:p>
            <a:pPr marL="738758" lvl="1" indent="-255451" algn="just">
              <a:buFont typeface="Arial" panose="020B0604020202020204" pitchFamily="34" charset="0"/>
              <a:buChar char="•"/>
            </a:pPr>
            <a:r>
              <a:rPr lang="en-US" sz="1000" dirty="0"/>
              <a:t>Communities depend on our humanitarian aid and if the victim (or witness) of SEA speaks up, then this aid can unfortunately be disrupted.</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44</a:t>
            </a:fld>
            <a:endParaRPr lang="fr-FR"/>
          </a:p>
        </p:txBody>
      </p:sp>
      <p:sp>
        <p:nvSpPr>
          <p:cNvPr id="6" name="Rectangle 5">
            <a:extLst>
              <a:ext uri="{FF2B5EF4-FFF2-40B4-BE49-F238E27FC236}">
                <a16:creationId xmlns:a16="http://schemas.microsoft.com/office/drawing/2014/main" id="{9D069B06-9BDD-0E45-8A9B-E119721A17BE}"/>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52114C93-A08B-234C-BEBD-7F53EDEA1A71}"/>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740B4C0C-AC36-B740-9351-8E617CD34FF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8CCFC4E5-0EA1-4941-8DB4-4FB382C86A27}"/>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551827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934721" y="3466923"/>
            <a:ext cx="5012440" cy="4919839"/>
          </a:xfrm>
          <a:prstGeom prst="rect">
            <a:avLst/>
          </a:prstGeom>
        </p:spPr>
        <p:txBody>
          <a:bodyPr/>
          <a:lstStyle/>
          <a:p>
            <a:pPr algn="just"/>
            <a:r>
              <a:rPr lang="en-US" sz="1000" b="1" u="sng" dirty="0"/>
              <a:t>FACILITATOR INSTRUCTIONS</a:t>
            </a:r>
          </a:p>
          <a:p>
            <a:pPr algn="just" defTabSz="1021806"/>
            <a:r>
              <a:rPr lang="en-US" sz="1000" dirty="0"/>
              <a:t>Duration: 5 mins</a:t>
            </a:r>
          </a:p>
          <a:p>
            <a:pPr marL="483307" lvl="1" algn="just"/>
            <a:endParaRPr lang="en-US" sz="1000" dirty="0"/>
          </a:p>
          <a:p>
            <a:pPr marL="255451" indent="-255451" algn="just">
              <a:buFont typeface="+mj-lt"/>
              <a:buAutoNum type="arabicPeriod"/>
            </a:pPr>
            <a:r>
              <a:rPr lang="en-US" sz="1000" b="1" dirty="0"/>
              <a:t>Ask the participants how they feel the impact may have been different if it was a situation of Sexual Harassment instead of SEA.</a:t>
            </a:r>
          </a:p>
          <a:p>
            <a:pPr marL="483306" lvl="1" algn="just"/>
            <a:r>
              <a:rPr lang="en-US" sz="1000" dirty="0"/>
              <a:t>If the participants have difficulty answer this question, mention some of the following possible impacts of SH on stakeholder relationships:</a:t>
            </a:r>
          </a:p>
          <a:p>
            <a:pPr marL="738758" lvl="1" indent="-255451" algn="just">
              <a:buFont typeface="Arial" panose="020B0604020202020204" pitchFamily="34" charset="0"/>
              <a:buChar char="•"/>
            </a:pPr>
            <a:r>
              <a:rPr lang="en-US" sz="1000" dirty="0"/>
              <a:t>Loss of donor confidence in the organization</a:t>
            </a:r>
          </a:p>
          <a:p>
            <a:pPr marL="738758" lvl="1" indent="-255451" algn="just">
              <a:buFont typeface="Arial" panose="020B0604020202020204" pitchFamily="34" charset="0"/>
              <a:buChar char="•"/>
            </a:pPr>
            <a:r>
              <a:rPr lang="en-US" sz="1000" dirty="0"/>
              <a:t>Employees lose trust in their own organization</a:t>
            </a:r>
          </a:p>
          <a:p>
            <a:pPr marL="738758" lvl="1" indent="-255451" algn="just">
              <a:buFont typeface="Arial" panose="020B0604020202020204" pitchFamily="34" charset="0"/>
              <a:buChar char="•"/>
            </a:pPr>
            <a:r>
              <a:rPr lang="en-US" sz="1000" dirty="0"/>
              <a:t>Lack of trust within teams</a:t>
            </a:r>
          </a:p>
          <a:p>
            <a:pPr marL="738758" lvl="1" indent="-255451" algn="just">
              <a:buFont typeface="Arial" panose="020B0604020202020204" pitchFamily="34" charset="0"/>
              <a:buChar char="•"/>
            </a:pPr>
            <a:r>
              <a:rPr lang="en-US" sz="1000" dirty="0"/>
              <a:t>Toxic working environment</a:t>
            </a:r>
          </a:p>
          <a:p>
            <a:pPr marL="738758" lvl="1" indent="-255451" algn="just">
              <a:buFont typeface="Arial" panose="020B0604020202020204" pitchFamily="34" charset="0"/>
              <a:buChar char="•"/>
            </a:pPr>
            <a:r>
              <a:rPr lang="en-US" sz="1000" dirty="0"/>
              <a:t>Employees take sick leave and therefore cannot deliver for their beneficiaries</a:t>
            </a:r>
          </a:p>
          <a:p>
            <a:pPr marL="255451" indent="-255451" algn="just">
              <a:buFont typeface="+mj-lt"/>
              <a:buAutoNum type="arabicPeriod"/>
            </a:pPr>
            <a:endParaRPr lang="en-US" sz="1000" b="1" dirty="0"/>
          </a:p>
          <a:p>
            <a:pPr marL="255451" indent="-255451" algn="just">
              <a:buFont typeface="+mj-lt"/>
              <a:buAutoNum type="arabicPeriod"/>
            </a:pPr>
            <a:r>
              <a:rPr lang="en-US" sz="1000" b="1" dirty="0"/>
              <a:t>Emphasize that the most devastating impact of any sexual misconduct (SEA or SH) is still on the victim/survivor.</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45</a:t>
            </a:fld>
            <a:endParaRPr lang="fr-FR"/>
          </a:p>
        </p:txBody>
      </p:sp>
      <p:sp>
        <p:nvSpPr>
          <p:cNvPr id="6" name="Rectangle 5">
            <a:extLst>
              <a:ext uri="{FF2B5EF4-FFF2-40B4-BE49-F238E27FC236}">
                <a16:creationId xmlns:a16="http://schemas.microsoft.com/office/drawing/2014/main" id="{9D069B06-9BDD-0E45-8A9B-E119721A17BE}"/>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52114C93-A08B-234C-BEBD-7F53EDEA1A71}"/>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740B4C0C-AC36-B740-9351-8E617CD34FF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8CCFC4E5-0EA1-4941-8DB4-4FB382C86A27}"/>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380890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5473876"/>
          </a:xfrm>
          <a:prstGeom prst="rect">
            <a:avLst/>
          </a:prstGeom>
        </p:spPr>
        <p:txBody>
          <a:bodyPr/>
          <a:lstStyle/>
          <a:p>
            <a:pPr algn="just"/>
            <a:r>
              <a:rPr lang="en-US" sz="1000" b="1" u="sng" dirty="0"/>
              <a:t>FACILITATOR INSTRUCTIONS</a:t>
            </a:r>
          </a:p>
          <a:p>
            <a:pPr algn="just" defTabSz="1021806"/>
            <a:r>
              <a:rPr lang="en-US" sz="1000" dirty="0"/>
              <a:t>Duration: 5 mins</a:t>
            </a:r>
          </a:p>
          <a:p>
            <a:pPr algn="just"/>
            <a:endParaRPr lang="en-US" sz="1000" dirty="0"/>
          </a:p>
          <a:p>
            <a:pPr marL="255451" indent="-255451" algn="just">
              <a:buFont typeface="+mj-lt"/>
              <a:buAutoNum type="arabicPeriod"/>
            </a:pPr>
            <a:r>
              <a:rPr lang="en-US" sz="1000" b="1" dirty="0"/>
              <a:t>Explain that, if you are approached by </a:t>
            </a:r>
            <a:r>
              <a:rPr lang="en-US" sz="1000" b="1" u="sng" dirty="0"/>
              <a:t>any victim, witness, or other individual affected by any form of sexual misconduct</a:t>
            </a:r>
            <a:r>
              <a:rPr lang="en-US" sz="1000" b="1" dirty="0"/>
              <a:t> (SEA and/or SH), you can provide a supportive response.</a:t>
            </a:r>
          </a:p>
          <a:p>
            <a:pPr marL="255451" indent="-255451" algn="just">
              <a:buFont typeface="+mj-lt"/>
              <a:buAutoNum type="arabicPeriod"/>
            </a:pPr>
            <a:endParaRPr lang="en-US" sz="1000" b="1" dirty="0"/>
          </a:p>
          <a:p>
            <a:pPr marL="255451" indent="-255451" algn="just">
              <a:buFont typeface="+mj-lt"/>
              <a:buAutoNum type="arabicPeriod"/>
            </a:pPr>
            <a:r>
              <a:rPr lang="en-US" sz="1000" b="1" dirty="0"/>
              <a:t>[CLICK] Empathize:</a:t>
            </a:r>
          </a:p>
          <a:p>
            <a:pPr marL="738758" lvl="1" indent="-255451" algn="just">
              <a:buFont typeface="Arial" panose="020B0604020202020204" pitchFamily="34" charset="0"/>
              <a:buChar char="•"/>
            </a:pPr>
            <a:r>
              <a:rPr lang="en-US" sz="1000" dirty="0"/>
              <a:t>The victim is the person the most affected by the misconduct, but close family members, peers and witnesses can also be deeply affected.</a:t>
            </a:r>
          </a:p>
          <a:p>
            <a:pPr marL="738758" lvl="1" indent="-255451" algn="just">
              <a:buFont typeface="Arial" panose="020B0604020202020204" pitchFamily="34" charset="0"/>
              <a:buChar char="•"/>
            </a:pPr>
            <a:r>
              <a:rPr lang="en-US" sz="1000" dirty="0"/>
              <a:t>Put yourself in the person’s shoes.</a:t>
            </a:r>
          </a:p>
          <a:p>
            <a:pPr marL="738758" lvl="1" indent="-255451" algn="just">
              <a:buFont typeface="Arial" panose="020B0604020202020204" pitchFamily="34" charset="0"/>
              <a:buChar char="•"/>
            </a:pPr>
            <a:r>
              <a:rPr lang="en-US" sz="1000" dirty="0"/>
              <a:t>Reassure the person that what they say will remain private and confidential.</a:t>
            </a:r>
          </a:p>
          <a:p>
            <a:pPr marL="738758" lvl="1" indent="-255451" algn="just">
              <a:buFont typeface="Arial" panose="020B0604020202020204" pitchFamily="34" charset="0"/>
              <a:buChar char="•"/>
            </a:pPr>
            <a:endParaRPr lang="en-US" sz="1000" dirty="0"/>
          </a:p>
          <a:p>
            <a:pPr marL="255451" indent="-255451" algn="just">
              <a:buFont typeface="+mj-lt"/>
              <a:buAutoNum type="arabicPeriod"/>
            </a:pPr>
            <a:r>
              <a:rPr lang="en-US" sz="1000" b="1" dirty="0"/>
              <a:t>[CLICK] Listen:</a:t>
            </a:r>
          </a:p>
          <a:p>
            <a:pPr marL="738758" lvl="1" indent="-255451" algn="just">
              <a:buFont typeface="Arial" panose="020B0604020202020204" pitchFamily="34" charset="0"/>
              <a:buChar char="•"/>
            </a:pPr>
            <a:r>
              <a:rPr lang="en-US" sz="1000" dirty="0"/>
              <a:t>Remain calm, even if the situation is emotional.</a:t>
            </a:r>
          </a:p>
          <a:p>
            <a:pPr marL="738758" lvl="1" indent="-255451" algn="just">
              <a:buFont typeface="Arial" panose="020B0604020202020204" pitchFamily="34" charset="0"/>
              <a:buChar char="•"/>
            </a:pPr>
            <a:r>
              <a:rPr lang="en-US" sz="1000" dirty="0"/>
              <a:t>Be mindful of words or reactions that can trigger more emotional stress for the person.</a:t>
            </a:r>
          </a:p>
          <a:p>
            <a:pPr marL="738758" lvl="1" indent="-255451" algn="just">
              <a:buFont typeface="Arial" panose="020B0604020202020204" pitchFamily="34" charset="0"/>
              <a:buChar char="•"/>
            </a:pPr>
            <a:r>
              <a:rPr lang="en-US" sz="1000" dirty="0"/>
              <a:t>Ask the person if they need any support.</a:t>
            </a:r>
          </a:p>
          <a:p>
            <a:pPr marL="738758" lvl="1" indent="-255451" algn="just">
              <a:buFont typeface="Arial" panose="020B0604020202020204" pitchFamily="34" charset="0"/>
              <a:buChar char="•"/>
            </a:pPr>
            <a:endParaRPr lang="en-US" sz="1000" dirty="0"/>
          </a:p>
          <a:p>
            <a:pPr marL="255451" indent="-255451" algn="just">
              <a:buFont typeface="+mj-lt"/>
              <a:buAutoNum type="arabicPeriod"/>
            </a:pPr>
            <a:r>
              <a:rPr lang="en-US" sz="1000" b="1" dirty="0"/>
              <a:t>[CLICK] Take action:</a:t>
            </a:r>
          </a:p>
          <a:p>
            <a:pPr marL="738758" lvl="1" indent="-255451" algn="just">
              <a:buFont typeface="Arial" panose="020B0604020202020204" pitchFamily="34" charset="0"/>
              <a:buChar char="•"/>
            </a:pPr>
            <a:r>
              <a:rPr lang="en-US" sz="1000" dirty="0"/>
              <a:t>Ask the person for their consent to take any action whatsoever, particularly if it involves sharing their personal data.</a:t>
            </a:r>
          </a:p>
          <a:p>
            <a:pPr marL="738758" lvl="1" indent="-255451" algn="just">
              <a:buFont typeface="Arial" panose="020B0604020202020204" pitchFamily="34" charset="0"/>
              <a:buChar char="•"/>
            </a:pPr>
            <a:r>
              <a:rPr lang="en-US" sz="1000" dirty="0"/>
              <a:t>Refer (or provide) appropriate services for support and assistance.</a:t>
            </a:r>
          </a:p>
          <a:p>
            <a:pPr marL="738758" lvl="1" indent="-255451" algn="just">
              <a:buFont typeface="Arial" panose="020B0604020202020204" pitchFamily="34" charset="0"/>
              <a:buChar char="•"/>
            </a:pPr>
            <a:r>
              <a:rPr lang="en-US" sz="1000" dirty="0"/>
              <a:t>Focus on the person’s immediate needs, including their safety.</a:t>
            </a:r>
          </a:p>
          <a:p>
            <a:pPr marL="738758" lvl="1" indent="-255451" algn="just">
              <a:buFont typeface="Arial" panose="020B0604020202020204" pitchFamily="34" charset="0"/>
              <a:buChar char="•"/>
            </a:pPr>
            <a:r>
              <a:rPr lang="en-US" sz="1000" dirty="0"/>
              <a:t>Maintain a safe environment for the person</a:t>
            </a:r>
          </a:p>
          <a:p>
            <a:pPr marL="738758" lvl="1" indent="-255451" algn="just">
              <a:buFont typeface="Arial" panose="020B0604020202020204" pitchFamily="34" charset="0"/>
              <a:buChar char="•"/>
            </a:pPr>
            <a:r>
              <a:rPr lang="en-US" sz="1000" dirty="0"/>
              <a:t>Apply the Do No Harm principle (will my choice of actions have negative consequences on the victim?).</a:t>
            </a:r>
          </a:p>
          <a:p>
            <a:pPr marL="255451" indent="-255451" algn="just">
              <a:buFont typeface="+mj-lt"/>
              <a:buAutoNum type="arabicPeriod"/>
            </a:pPr>
            <a:endParaRPr lang="en-US" sz="1000" b="1" dirty="0"/>
          </a:p>
          <a:p>
            <a:pPr marL="255451" indent="-255451" algn="just">
              <a:buFont typeface="+mj-lt"/>
              <a:buAutoNum type="arabicPeriod"/>
            </a:pPr>
            <a:r>
              <a:rPr lang="en-US" sz="1000" b="1" dirty="0"/>
              <a:t>Emphasize the following key messages:</a:t>
            </a:r>
          </a:p>
          <a:p>
            <a:pPr marL="738758" lvl="1" indent="-255451" algn="just">
              <a:buFont typeface="Arial" panose="020B0604020202020204" pitchFamily="34" charset="0"/>
              <a:buChar char="•"/>
            </a:pPr>
            <a:r>
              <a:rPr lang="en-US" sz="1000" dirty="0"/>
              <a:t>We can all help make a situation of sexual misconduct less harmful we respond appropriately.</a:t>
            </a:r>
          </a:p>
          <a:p>
            <a:pPr marL="738758" lvl="1" indent="-255451" algn="just">
              <a:buFont typeface="Arial" panose="020B0604020202020204" pitchFamily="34" charset="0"/>
              <a:buChar char="•"/>
            </a:pPr>
            <a:r>
              <a:rPr lang="en-US" sz="1000" dirty="0"/>
              <a:t>Part of responding appropriately is also reporting (next module).</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46</a:t>
            </a:fld>
            <a:endParaRPr lang="fr-FR"/>
          </a:p>
        </p:txBody>
      </p:sp>
      <p:sp>
        <p:nvSpPr>
          <p:cNvPr id="6" name="Rectangle 5">
            <a:extLst>
              <a:ext uri="{FF2B5EF4-FFF2-40B4-BE49-F238E27FC236}">
                <a16:creationId xmlns:a16="http://schemas.microsoft.com/office/drawing/2014/main" id="{8BD4AEE3-5ACA-0D41-A31A-457896A82A66}"/>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2B28C921-E0FC-D343-A86F-60CA88F3C33E}"/>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507A82DD-9B05-124C-A4AD-B9DBB58CAA96}"/>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F41FDA7A-E0D6-CD4D-8B7E-7B54DC41F7C7}"/>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3522582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2" y="3467131"/>
            <a:ext cx="4732361" cy="3600450"/>
          </a:xfrm>
          <a:prstGeom prst="rect">
            <a:avLst/>
          </a:prstGeom>
        </p:spPr>
        <p:txBody>
          <a:bodyPr/>
          <a:lstStyle/>
          <a:p>
            <a:endParaRPr lang="en-US" sz="1000" b="1" u="sng" dirty="0"/>
          </a:p>
          <a:p>
            <a:r>
              <a:rPr lang="en-US" sz="1000" b="1" u="sng" dirty="0"/>
              <a:t>ACTIVITY GOALS</a:t>
            </a:r>
          </a:p>
          <a:p>
            <a:pPr marL="171450" indent="-171450">
              <a:buFont typeface="Arial" panose="020B0604020202020204" pitchFamily="34" charset="0"/>
              <a:buChar char="•"/>
            </a:pPr>
            <a:r>
              <a:rPr lang="en-US" sz="1000" dirty="0"/>
              <a:t>To clarify the roles/responsibilities that partner personnel can/must play in responding to sexual misconduct</a:t>
            </a:r>
          </a:p>
          <a:p>
            <a:pPr marL="171450" indent="-171450">
              <a:buFont typeface="Arial" panose="020B0604020202020204" pitchFamily="34" charset="0"/>
              <a:buChar char="•"/>
            </a:pPr>
            <a:r>
              <a:rPr lang="en-US" sz="1000" dirty="0"/>
              <a:t>To identify solutions to obstacles to reporting sexual misconduct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47</a:t>
            </a:fld>
            <a:endParaRPr lang="fr-FR"/>
          </a:p>
        </p:txBody>
      </p:sp>
      <p:sp>
        <p:nvSpPr>
          <p:cNvPr id="6" name="Rectangle 5">
            <a:extLst>
              <a:ext uri="{FF2B5EF4-FFF2-40B4-BE49-F238E27FC236}">
                <a16:creationId xmlns:a16="http://schemas.microsoft.com/office/drawing/2014/main" id="{5F9D868F-DB3E-8340-8EDB-F72032ABA76D}"/>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F849558E-B677-CE4E-BD05-ADFC681DAFB0}"/>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C43EBB6E-E7D7-9F46-97F4-1B73424AD61A}"/>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2D78DE10-4234-144F-89FD-3F306E82DD8B}"/>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3950" y="711200"/>
            <a:ext cx="4649788" cy="2614613"/>
          </a:xfrm>
          <a:prstGeom prst="rect">
            <a:avLst/>
          </a:prstGeom>
        </p:spPr>
      </p:sp>
    </p:spTree>
    <p:extLst>
      <p:ext uri="{BB962C8B-B14F-4D97-AF65-F5344CB8AC3E}">
        <p14:creationId xmlns:p14="http://schemas.microsoft.com/office/powerpoint/2010/main" val="2354219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7131"/>
            <a:ext cx="4746009"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CLICK to reveal Question 5 on screen.</a:t>
            </a:r>
          </a:p>
          <a:p>
            <a:pPr marL="228600" indent="-228600" algn="just">
              <a:buFont typeface="+mj-lt"/>
              <a:buAutoNum type="arabicPeriod"/>
            </a:pPr>
            <a:endParaRPr lang="en-US" sz="1000" b="1" dirty="0"/>
          </a:p>
          <a:p>
            <a:pPr marL="228600" indent="-228600" algn="just">
              <a:buFont typeface="+mj-lt"/>
              <a:buAutoNum type="arabicPeriod"/>
            </a:pPr>
            <a:r>
              <a:rPr lang="en-US" sz="1000" b="1" dirty="0"/>
              <a:t>CLICK to reveal Question 6 on screen.</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teams to discuss the questions (in relation to the case study) as a team and write their responses in the Questionnaire.</a:t>
            </a:r>
          </a:p>
          <a:p>
            <a:pPr marL="628650" lvl="1" indent="-171450" algn="just">
              <a:buFont typeface="Arial" panose="020B0604020202020204" pitchFamily="34" charset="0"/>
              <a:buChar char="•"/>
            </a:pPr>
            <a:r>
              <a:rPr lang="en-US" sz="1000" dirty="0"/>
              <a:t>Inform the teams that they have 10 minutes to complete the question.</a:t>
            </a:r>
          </a:p>
          <a:p>
            <a:pPr marL="628650" lvl="1" indent="-171450" algn="just">
              <a:buFont typeface="Arial" panose="020B0604020202020204" pitchFamily="34" charset="0"/>
              <a:buChar char="•"/>
            </a:pPr>
            <a:r>
              <a:rPr lang="en-US" sz="1000" dirty="0"/>
              <a:t>Remind the participants that they can consult the written version of the case study as needed.</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48</a:t>
            </a:fld>
            <a:endParaRPr lang="en-CA"/>
          </a:p>
        </p:txBody>
      </p:sp>
      <p:sp>
        <p:nvSpPr>
          <p:cNvPr id="6" name="Rectangle 5">
            <a:extLst>
              <a:ext uri="{FF2B5EF4-FFF2-40B4-BE49-F238E27FC236}">
                <a16:creationId xmlns:a16="http://schemas.microsoft.com/office/drawing/2014/main" id="{66D0A279-18C4-B94D-94C0-88C97AB0E677}"/>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B93AB67E-2E97-6045-8A93-7FD504504285}"/>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D06273B3-0841-884B-8220-3097BB8EF7E7}"/>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22B7FF53-AD00-2F47-BB54-D6E1B8CF3AD4}"/>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p:spPr>
      </p:sp>
    </p:spTree>
    <p:extLst>
      <p:ext uri="{BB962C8B-B14F-4D97-AF65-F5344CB8AC3E}">
        <p14:creationId xmlns:p14="http://schemas.microsoft.com/office/powerpoint/2010/main" val="3692891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409074" y="3466923"/>
            <a:ext cx="6112042" cy="5204555"/>
          </a:xfrm>
          <a:prstGeom prst="rect">
            <a:avLst/>
          </a:prstGeom>
        </p:spPr>
        <p:txBody>
          <a:bodyPr/>
          <a:lstStyle/>
          <a:p>
            <a:pPr algn="just"/>
            <a:r>
              <a:rPr lang="en-US" sz="1000" b="1" u="sng" dirty="0"/>
              <a:t>FACILITATOR INSTRUCTIONS</a:t>
            </a:r>
          </a:p>
          <a:p>
            <a:pPr algn="just"/>
            <a:r>
              <a:rPr lang="en-US" sz="1000" dirty="0"/>
              <a:t>Duration: 20 mins</a:t>
            </a:r>
          </a:p>
          <a:p>
            <a:pPr algn="just"/>
            <a:endParaRPr lang="en-US" sz="1000" dirty="0"/>
          </a:p>
          <a:p>
            <a:pPr marL="228600" indent="-228600" algn="just">
              <a:buFont typeface="+mj-lt"/>
              <a:buAutoNum type="arabicPeriod"/>
            </a:pPr>
            <a:r>
              <a:rPr lang="en-US" sz="1000" b="1" dirty="0"/>
              <a:t>Explain that one action that any of the character in the story could have taken is to report the situation.</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why they think that sexual misconduct (including both SEA and SH) is under-reported.</a:t>
            </a:r>
          </a:p>
          <a:p>
            <a:pPr marL="628650" lvl="1" indent="-171450" algn="just">
              <a:buFont typeface="Arial" panose="020B0604020202020204" pitchFamily="34" charset="0"/>
              <a:buChar char="•"/>
            </a:pPr>
            <a:r>
              <a:rPr lang="en-US" sz="1000" dirty="0"/>
              <a:t>Allow the participants to respond.</a:t>
            </a:r>
          </a:p>
          <a:p>
            <a:pPr marL="628650" lvl="1" indent="-171450" algn="just">
              <a:buFont typeface="Arial" panose="020B0604020202020204" pitchFamily="34" charset="0"/>
              <a:buChar char="•"/>
            </a:pPr>
            <a:r>
              <a:rPr lang="en-US" sz="1000" dirty="0"/>
              <a:t>Explain that they will do an activity to try and break down these barriers to reporting.</a:t>
            </a:r>
          </a:p>
          <a:p>
            <a:pPr marL="628650" lvl="1" indent="-171450" algn="just">
              <a:buFont typeface="Arial" panose="020B0604020202020204" pitchFamily="34" charset="0"/>
              <a:buChar char="•"/>
            </a:pPr>
            <a:endParaRPr lang="en-US" sz="1000" dirty="0"/>
          </a:p>
          <a:p>
            <a:pPr marL="228600" indent="-228600" algn="just">
              <a:buFont typeface="+mj-lt"/>
              <a:buAutoNum type="arabicPeriod"/>
            </a:pPr>
            <a:r>
              <a:rPr lang="en-US" sz="1000" b="1" dirty="0"/>
              <a:t>Divide the participants into teams by organization. Some teams will discuss barriers as beneficiaries and solutions as members of an organization (question 2) and others will discuss barriers and solutions as members of an organization (question 1). </a:t>
            </a:r>
          </a:p>
          <a:p>
            <a:pPr marL="228600" indent="-228600" algn="just">
              <a:buFont typeface="+mj-lt"/>
              <a:buAutoNum type="arabicPeriod"/>
            </a:pPr>
            <a:endParaRPr lang="en-US" sz="1000" b="1" dirty="0"/>
          </a:p>
          <a:p>
            <a:pPr marL="228600" indent="-228600" algn="just">
              <a:buFont typeface="+mj-lt"/>
              <a:buAutoNum type="arabicPeriod"/>
            </a:pPr>
            <a:r>
              <a:rPr lang="en-US" sz="1000" b="1" dirty="0"/>
              <a:t>Distribute to each team the following:</a:t>
            </a:r>
          </a:p>
          <a:p>
            <a:pPr marL="628650" lvl="1" indent="-171450" algn="just">
              <a:buFont typeface="Arial" panose="020B0604020202020204" pitchFamily="34" charset="0"/>
              <a:buChar char="•"/>
            </a:pPr>
            <a:r>
              <a:rPr lang="en-US" sz="1000" dirty="0"/>
              <a:t>One set of Reporting Barrier Blocks (</a:t>
            </a:r>
            <a:r>
              <a:rPr lang="en-US" sz="1000" dirty="0">
                <a:solidFill>
                  <a:srgbClr val="4C8AB3"/>
                </a:solidFill>
              </a:rPr>
              <a:t>06_Reporting_BarrierBlocks</a:t>
            </a:r>
            <a:r>
              <a:rPr lang="en-US" sz="1000" dirty="0"/>
              <a:t>) </a:t>
            </a:r>
          </a:p>
          <a:p>
            <a:pPr marL="628650" lvl="1" indent="-171450" algn="just">
              <a:buFont typeface="Arial" panose="020B0604020202020204" pitchFamily="34" charset="0"/>
              <a:buChar char="•"/>
            </a:pPr>
            <a:r>
              <a:rPr lang="en-US" sz="1000" dirty="0"/>
              <a:t>A marker</a:t>
            </a:r>
          </a:p>
          <a:p>
            <a:pPr marL="628650" lvl="1" indent="-171450" algn="just">
              <a:buFont typeface="Arial" panose="020B0604020202020204" pitchFamily="34" charset="0"/>
              <a:buChar char="•"/>
            </a:pPr>
            <a:endParaRPr lang="en-US" sz="1000" dirty="0"/>
          </a:p>
          <a:p>
            <a:pPr marL="228600" indent="-228600" algn="just">
              <a:buFont typeface="+mj-lt"/>
              <a:buAutoNum type="arabicPeriod"/>
            </a:pPr>
            <a:r>
              <a:rPr lang="en-US" sz="1000" b="1" dirty="0"/>
              <a:t>Ask participants to refer to the last page (page 5) of the </a:t>
            </a:r>
            <a:r>
              <a:rPr lang="en-US" sz="1000" b="1" dirty="0">
                <a:solidFill>
                  <a:srgbClr val="4C8AB3"/>
                </a:solidFill>
              </a:rPr>
              <a:t>00_CaseStudy_Questionnaire </a:t>
            </a:r>
            <a:r>
              <a:rPr lang="en-US" sz="1000" b="1" dirty="0">
                <a:solidFill>
                  <a:srgbClr val="000000"/>
                </a:solidFill>
              </a:rPr>
              <a:t>to use the Breaking Barriers to Reporting page.  </a:t>
            </a:r>
            <a:endParaRPr lang="en-US" sz="1000" b="1" dirty="0">
              <a:cs typeface="Calibri"/>
            </a:endParaRPr>
          </a:p>
          <a:p>
            <a:pPr lvl="1" algn="just"/>
            <a:endParaRPr lang="en-US" sz="1000" dirty="0"/>
          </a:p>
          <a:p>
            <a:pPr marL="228600" indent="-228600" algn="just">
              <a:buFont typeface="+mj-lt"/>
              <a:buAutoNum type="arabicPeriod"/>
            </a:pPr>
            <a:r>
              <a:rPr lang="en-US" sz="1000" dirty="0"/>
              <a:t>[</a:t>
            </a:r>
            <a:r>
              <a:rPr lang="en-US" sz="1000" b="1" dirty="0"/>
              <a:t>CLICK] Explain the activity instructions to the participants: </a:t>
            </a:r>
          </a:p>
          <a:p>
            <a:pPr marL="628650" lvl="1" indent="-171450" algn="just">
              <a:buFont typeface="Arial" panose="020B0604020202020204" pitchFamily="34" charset="0"/>
              <a:buChar char="•"/>
            </a:pPr>
            <a:r>
              <a:rPr lang="en-US" sz="1000" dirty="0"/>
              <a:t>Keep in mind that is an activity that is applicable to all forms of sexual misconduct (SEA and/or SH)</a:t>
            </a:r>
          </a:p>
          <a:p>
            <a:pPr marL="628650" lvl="1" indent="-171450" algn="just">
              <a:buFont typeface="Arial" panose="020B0604020202020204" pitchFamily="34" charset="0"/>
              <a:buChar char="•"/>
            </a:pPr>
            <a:r>
              <a:rPr lang="en-US" sz="1000" dirty="0"/>
              <a:t>Identify Barrier Blocks that represent obstacles that they feel may discourage them or their colleagues from reporting sexual misconduct (whether they are a witness, a target/victim, or staff). In some groups the victim/witness is a beneficiary and in other groups the victim/witness is staff. </a:t>
            </a:r>
          </a:p>
          <a:p>
            <a:pPr marL="628650" lvl="1" indent="-171450" algn="just">
              <a:buFont typeface="Arial" panose="020B0604020202020204" pitchFamily="34" charset="0"/>
              <a:buChar char="•"/>
            </a:pPr>
            <a:r>
              <a:rPr lang="en-US" sz="1000" dirty="0"/>
              <a:t>Ask participants as a group to write down their own barriers on the blank blocks.</a:t>
            </a:r>
          </a:p>
          <a:p>
            <a:pPr marL="628650" lvl="1" indent="-171450" algn="just">
              <a:buFont typeface="Arial" panose="020B0604020202020204" pitchFamily="34" charset="0"/>
              <a:buChar char="•"/>
            </a:pPr>
            <a:r>
              <a:rPr lang="en-US" sz="1000" dirty="0"/>
              <a:t>Ask</a:t>
            </a:r>
            <a:r>
              <a:rPr lang="en-US" sz="1000" baseline="0" dirty="0"/>
              <a:t> the participants to t</a:t>
            </a:r>
            <a:r>
              <a:rPr lang="en-US" sz="1000" dirty="0"/>
              <a:t>ape </a:t>
            </a:r>
            <a:r>
              <a:rPr lang="en-US" sz="1000" baseline="0" dirty="0"/>
              <a:t>the Barrier blocks provided as well as the ones they made to create a wall of barriers either on a flip chart, on a table, or directly on the wall of the meeting space.</a:t>
            </a:r>
            <a:endParaRPr lang="en-US" sz="1000" dirty="0"/>
          </a:p>
          <a:p>
            <a:pPr marL="628650" lvl="1" indent="-171450" algn="just">
              <a:buFont typeface="Arial" panose="020B0604020202020204" pitchFamily="34" charset="0"/>
              <a:buChar char="•"/>
            </a:pPr>
            <a:r>
              <a:rPr lang="en-US" sz="1000" dirty="0"/>
              <a:t>As a team, brainstorm about organization-specific solutions to the barriers that they have chosen to build their wall with.</a:t>
            </a:r>
          </a:p>
          <a:p>
            <a:pPr marL="628650" lvl="1" indent="-171450" algn="just">
              <a:buFont typeface="Arial" panose="020B0604020202020204" pitchFamily="34" charset="0"/>
              <a:buChar char="•"/>
            </a:pPr>
            <a:r>
              <a:rPr lang="en-US" sz="1000" dirty="0"/>
              <a:t>As they come up with a solution to a barrier, they can remove the Barrier Block from the wall,</a:t>
            </a:r>
            <a:r>
              <a:rPr lang="en-US" sz="1000" baseline="0" dirty="0"/>
              <a:t> table, or flip-chart </a:t>
            </a:r>
            <a:r>
              <a:rPr lang="en-US" sz="1000" dirty="0"/>
              <a:t>and note the results in their Reporting Solutions worksheet.</a:t>
            </a:r>
          </a:p>
          <a:p>
            <a:pPr marL="628650" lvl="1" indent="-171450" algn="just">
              <a:buFont typeface="Arial" panose="020B0604020202020204" pitchFamily="34" charset="0"/>
              <a:buChar char="•"/>
            </a:pPr>
            <a:r>
              <a:rPr lang="en-US" sz="1000" dirty="0"/>
              <a:t>They have 15 minutes to complete the activity.</a:t>
            </a:r>
          </a:p>
          <a:p>
            <a:pPr marL="628650" lvl="1" indent="-171450" algn="just">
              <a:buFont typeface="Arial" panose="020B0604020202020204" pitchFamily="34" charset="0"/>
              <a:buChar char="•"/>
            </a:pPr>
            <a:endParaRPr lang="en-US" sz="1000" dirty="0"/>
          </a:p>
          <a:p>
            <a:pPr marL="174625" indent="-174625" algn="just">
              <a:tabLst>
                <a:tab pos="174625" algn="l"/>
              </a:tabLst>
            </a:pPr>
            <a:r>
              <a:rPr lang="en-US" sz="1000" b="1" dirty="0"/>
              <a:t>7.   Please note that while some groups think of barriers as beneficiaries and others as staff, both must think of solutions as members of their organization. </a:t>
            </a:r>
            <a:endParaRPr lang="en-US" sz="1000" b="1" dirty="0">
              <a:cs typeface="Calibri" panose="020F0502020204030204"/>
            </a:endParaRPr>
          </a:p>
          <a:p>
            <a:pPr marL="174625" indent="-174625" algn="just">
              <a:buFont typeface="+mj-lt"/>
              <a:buAutoNum type="arabicPeriod"/>
              <a:tabLst>
                <a:tab pos="174625" algn="l"/>
              </a:tabLst>
            </a:pPr>
            <a:endParaRPr lang="en-US" sz="1000" b="1" dirty="0"/>
          </a:p>
          <a:p>
            <a:pPr marL="174625" indent="-174625" algn="just">
              <a:tabLst>
                <a:tab pos="174625" algn="l"/>
              </a:tabLst>
            </a:pPr>
            <a:r>
              <a:rPr lang="en-US" sz="1000" b="1" dirty="0"/>
              <a:t>8.   After 15 minutes, ask each team to share with the group one solution that they found to breaking a barrier to reporting.</a:t>
            </a:r>
          </a:p>
          <a:p>
            <a:pPr marL="685800" lvl="1" indent="-228600" algn="just">
              <a:buFont typeface="+mj-lt"/>
              <a:buAutoNum type="arabicPeriod"/>
            </a:pPr>
            <a:endParaRPr lang="en-US" sz="1000" b="1" dirty="0"/>
          </a:p>
          <a:p>
            <a:pPr algn="just"/>
            <a:r>
              <a:rPr lang="en-US" sz="1000" b="1" dirty="0"/>
              <a:t>9.   Debrief by asking the following questions:</a:t>
            </a:r>
          </a:p>
          <a:p>
            <a:pPr marL="628650" lvl="1" indent="-171450" algn="just">
              <a:buFont typeface="Arial" panose="020B0604020202020204" pitchFamily="34" charset="0"/>
              <a:buChar char="•"/>
            </a:pPr>
            <a:r>
              <a:rPr lang="en-US" sz="1000" dirty="0"/>
              <a:t>“How do you feel the barriers differ whether the misconduct is SEA or SH?”</a:t>
            </a:r>
          </a:p>
          <a:p>
            <a:pPr marL="628650" lvl="1" indent="-171450" algn="just">
              <a:buFont typeface="Arial" panose="020B0604020202020204" pitchFamily="34" charset="0"/>
              <a:buChar char="•"/>
            </a:pPr>
            <a:r>
              <a:rPr lang="en-US" sz="1000" dirty="0"/>
              <a:t>“How do you feel the barriers differ between a witness’ or a victim’s viewpoint?”</a:t>
            </a:r>
          </a:p>
          <a:p>
            <a:pPr marL="628650" lvl="1" indent="-171450" algn="just">
              <a:buFont typeface="Arial" panose="020B0604020202020204" pitchFamily="34" charset="0"/>
              <a:buChar char="•"/>
            </a:pPr>
            <a:r>
              <a:rPr lang="en-US" sz="1000" dirty="0"/>
              <a:t>“Were there more barriers for the beneficiary or for you/your colleagues (the organization) when it comes to reporting sexual misconduct?”</a:t>
            </a:r>
          </a:p>
          <a:p>
            <a:pPr marL="628650" lvl="1" indent="-171450" algn="just">
              <a:buFont typeface="Arial" panose="020B0604020202020204" pitchFamily="34" charset="0"/>
              <a:buChar char="•"/>
            </a:pPr>
            <a:endParaRPr lang="en-US" sz="1000" dirty="0"/>
          </a:p>
          <a:p>
            <a:pPr lvl="0" algn="just"/>
            <a:r>
              <a:rPr lang="en-US" sz="1000" b="1" i="0" dirty="0"/>
              <a:t>10.  Conclude the activity by underlining the following key messages:</a:t>
            </a:r>
          </a:p>
          <a:p>
            <a:pPr marL="628650" lvl="1" indent="-171450" algn="just">
              <a:buFont typeface="Arial" panose="020B0604020202020204" pitchFamily="34" charset="0"/>
              <a:buChar char="•"/>
            </a:pPr>
            <a:r>
              <a:rPr lang="en-US" sz="1000" dirty="0"/>
              <a:t>Underline the link between the results of the Breaking Barriers activity and the Power Walk activity</a:t>
            </a:r>
          </a:p>
          <a:p>
            <a:pPr marL="628650" lvl="1" indent="-171450" algn="just">
              <a:buFont typeface="Arial" panose="020B0604020202020204" pitchFamily="34" charset="0"/>
              <a:buChar char="•"/>
            </a:pPr>
            <a:r>
              <a:rPr lang="en-US" sz="1000" dirty="0"/>
              <a:t>As a partner organization, part of your role is to help beneficiaries face the difficulties of reporting and help them feel empowered.</a:t>
            </a:r>
          </a:p>
          <a:p>
            <a:pPr marL="628650" lvl="1" indent="-171450" algn="just">
              <a:buFont typeface="Arial" panose="020B0604020202020204" pitchFamily="34" charset="0"/>
              <a:buChar char="•"/>
            </a:pPr>
            <a:r>
              <a:rPr lang="en-US" sz="1000" dirty="0"/>
              <a:t>The exact reporting channel is secondary to empowering the victims/beneficiaries and building up their trust in the existing reporting channels.</a:t>
            </a:r>
          </a:p>
          <a:p>
            <a:pPr marL="628650" lvl="1" indent="-171450" algn="just">
              <a:buFont typeface="Arial" panose="020B0604020202020204" pitchFamily="34" charset="0"/>
              <a:buChar char="•"/>
            </a:pPr>
            <a:r>
              <a:rPr lang="en-US" sz="1000" dirty="0"/>
              <a:t>No matter what situation, no matter who is reporting, we all have a role to play in breaking the cycle and supporting the victim.</a:t>
            </a:r>
          </a:p>
          <a:p>
            <a:pPr marL="628650" lvl="1" indent="-171450" algn="just">
              <a:buFont typeface="Arial" panose="020B0604020202020204" pitchFamily="34" charset="0"/>
              <a:buChar char="•"/>
            </a:pPr>
            <a:endParaRPr lang="en-US" sz="1000" dirty="0"/>
          </a:p>
          <a:p>
            <a:pPr marL="0" lvl="0" indent="0" algn="just">
              <a:buFont typeface="Arial" panose="020B0604020202020204" pitchFamily="34" charset="0"/>
              <a:buNone/>
            </a:pPr>
            <a:r>
              <a:rPr lang="en-US" sz="1000" b="1" dirty="0"/>
              <a:t>BARRIERS</a:t>
            </a:r>
          </a:p>
          <a:p>
            <a:pPr marL="628650" lvl="1" indent="-171450" algn="just">
              <a:buFont typeface="Arial" panose="020B0604020202020204" pitchFamily="34" charset="0"/>
              <a:buChar char="•"/>
            </a:pPr>
            <a:r>
              <a:rPr lang="en-US" sz="1000" dirty="0"/>
              <a:t>I am afraid that I /or someone I know will lose job /status /reputation /privileges.</a:t>
            </a:r>
          </a:p>
          <a:p>
            <a:pPr marL="628650" lvl="1" indent="-171450" algn="just">
              <a:buFont typeface="Arial" panose="020B0604020202020204" pitchFamily="34" charset="0"/>
              <a:buChar char="•"/>
            </a:pPr>
            <a:r>
              <a:rPr lang="en-US" sz="1000" dirty="0"/>
              <a:t>I don’t think that reporting will do any good or make a difference.</a:t>
            </a:r>
          </a:p>
          <a:p>
            <a:pPr marL="628650" lvl="1" indent="-171450" algn="just">
              <a:buFont typeface="Arial" panose="020B0604020202020204" pitchFamily="34" charset="0"/>
              <a:buChar char="•"/>
            </a:pPr>
            <a:r>
              <a:rPr lang="en-US" sz="1000" dirty="0"/>
              <a:t>I don’t understand what or to whom I am supposed to report.</a:t>
            </a:r>
          </a:p>
          <a:p>
            <a:pPr marL="628650" lvl="1" indent="-171450" algn="just">
              <a:buFont typeface="Arial" panose="020B0604020202020204" pitchFamily="34" charset="0"/>
              <a:buChar char="•"/>
            </a:pPr>
            <a:r>
              <a:rPr lang="en-US" sz="1000" dirty="0"/>
              <a:t>I am afraid that people will find out that I was the one who reported.</a:t>
            </a:r>
          </a:p>
          <a:p>
            <a:pPr marL="628650" lvl="1" indent="-171450" algn="just">
              <a:buFont typeface="Arial" panose="020B0604020202020204" pitchFamily="34" charset="0"/>
              <a:buChar char="•"/>
            </a:pPr>
            <a:r>
              <a:rPr lang="en-US" sz="1000" dirty="0"/>
              <a:t>Other people who complained were not believed, so why would they believe me?</a:t>
            </a:r>
          </a:p>
          <a:p>
            <a:pPr marL="628650" lvl="1" indent="-171450" algn="just">
              <a:buFont typeface="Arial" panose="020B0604020202020204" pitchFamily="34" charset="0"/>
              <a:buChar char="•"/>
            </a:pPr>
            <a:r>
              <a:rPr lang="en-US" sz="1000" dirty="0"/>
              <a:t>I do not trust the system.</a:t>
            </a:r>
          </a:p>
          <a:p>
            <a:pPr marL="457200" lvl="1" indent="0" algn="just">
              <a:buFont typeface="Arial" panose="020B0604020202020204" pitchFamily="34" charset="0"/>
              <a:buNone/>
            </a:pPr>
            <a:endParaRPr lang="en-US" sz="1000" dirty="0"/>
          </a:p>
          <a:p>
            <a:pPr marL="628650" lvl="1" indent="-171450" algn="just">
              <a:buFont typeface="Arial" panose="020B0604020202020204" pitchFamily="34" charset="0"/>
              <a:buChar char="•"/>
            </a:pPr>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49</a:t>
            </a:fld>
            <a:endParaRPr lang="fr-FR"/>
          </a:p>
        </p:txBody>
      </p:sp>
      <p:sp>
        <p:nvSpPr>
          <p:cNvPr id="6" name="Rectangle 5">
            <a:extLst>
              <a:ext uri="{FF2B5EF4-FFF2-40B4-BE49-F238E27FC236}">
                <a16:creationId xmlns:a16="http://schemas.microsoft.com/office/drawing/2014/main" id="{535C9406-4F26-544F-9DCD-FA6EE4FD7BD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C473B6C8-D0B8-9449-BF7C-5017890A58A0}"/>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2DD3E5EC-9467-AA42-A337-F1D708C471C7}"/>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2BD6E73C-CCB5-4E41-ACA6-58F1DB352BCA}"/>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367079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508842"/>
            <a:ext cx="4749421" cy="4676207"/>
          </a:xfrm>
        </p:spPr>
        <p:txBody>
          <a:bodyPr/>
          <a:lstStyle/>
          <a:p>
            <a:pPr algn="just"/>
            <a:r>
              <a:rPr lang="en-US" sz="1000" b="1" u="sng" dirty="0"/>
              <a:t>INTRODUCTION GOALS</a:t>
            </a:r>
          </a:p>
          <a:p>
            <a:pPr marL="171450" indent="-171450" algn="just">
              <a:buFont typeface="Arial" panose="020B0604020202020204" pitchFamily="34" charset="0"/>
              <a:buChar char="•"/>
            </a:pPr>
            <a:r>
              <a:rPr lang="en-CA" sz="1000" dirty="0"/>
              <a:t>To introduce the topic of sexual misconduct within the humanitarian worldwide sector</a:t>
            </a:r>
          </a:p>
          <a:p>
            <a:pPr marL="171450" indent="-171450" algn="just">
              <a:buFont typeface="Arial" panose="020B0604020202020204" pitchFamily="34" charset="0"/>
              <a:buChar char="•"/>
            </a:pPr>
            <a:r>
              <a:rPr lang="en-CA" sz="1000" dirty="0"/>
              <a:t>To engage participants in the learning process they will experience during the training</a:t>
            </a:r>
          </a:p>
          <a:p>
            <a:pPr marL="171450" indent="-171450" algn="just">
              <a:buFont typeface="Arial" panose="020B0604020202020204" pitchFamily="34" charset="0"/>
              <a:buChar char="•"/>
            </a:pPr>
            <a:r>
              <a:rPr lang="en-CA" sz="1000" dirty="0"/>
              <a:t>To establish a safe learning environment</a:t>
            </a:r>
          </a:p>
          <a:p>
            <a:pPr algn="just"/>
            <a:endParaRPr lang="en-US" sz="1000" dirty="0"/>
          </a:p>
          <a:p>
            <a:pPr algn="just"/>
            <a:endParaRPr lang="en-US" sz="1000" dirty="0"/>
          </a:p>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u="sng" dirty="0"/>
              <a:t>Before the participants arrive</a:t>
            </a:r>
            <a:r>
              <a:rPr lang="en-US" sz="1000" b="1" dirty="0"/>
              <a:t>, place on each participant’s desk:</a:t>
            </a:r>
          </a:p>
          <a:p>
            <a:pPr marL="685800" lvl="1" indent="-228600" algn="just">
              <a:buFont typeface="Arial" panose="020B0604020202020204" pitchFamily="34" charset="0"/>
              <a:buChar char="•"/>
            </a:pPr>
            <a:r>
              <a:rPr lang="en-US" sz="1000" dirty="0"/>
              <a:t>One printed copy of the Case Study Questionnaire (</a:t>
            </a:r>
            <a:r>
              <a:rPr lang="en-US" sz="1000" dirty="0">
                <a:solidFill>
                  <a:srgbClr val="4C8AB3"/>
                </a:solidFill>
              </a:rPr>
              <a:t>00_CaseStudy_Questionnaire</a:t>
            </a:r>
            <a:r>
              <a:rPr lang="en-US" sz="1000" dirty="0"/>
              <a:t>)</a:t>
            </a:r>
          </a:p>
          <a:p>
            <a:pPr marL="685800" lvl="1" indent="-228600" algn="just">
              <a:buFont typeface="Arial" panose="020B0604020202020204" pitchFamily="34" charset="0"/>
              <a:buChar char="•"/>
            </a:pPr>
            <a:r>
              <a:rPr lang="en-US" sz="1000" dirty="0"/>
              <a:t>One printed copy of the </a:t>
            </a:r>
            <a:r>
              <a:rPr lang="en-US" sz="1000" dirty="0">
                <a:solidFill>
                  <a:srgbClr val="4C8AB3"/>
                </a:solidFill>
              </a:rPr>
              <a:t>list of contacts for referrals</a:t>
            </a:r>
            <a:r>
              <a:rPr lang="en-US" sz="1000" dirty="0"/>
              <a:t> within and outside of their organization(s), which they can use if they seek personal support</a:t>
            </a:r>
          </a:p>
          <a:p>
            <a:pPr marL="685800" lvl="1" indent="-228600" algn="just">
              <a:buFont typeface="Arial" panose="020B0604020202020204" pitchFamily="34" charset="0"/>
              <a:buChar char="•"/>
            </a:pPr>
            <a:r>
              <a:rPr lang="en-US" sz="1000" dirty="0"/>
              <a:t>A pen</a:t>
            </a:r>
          </a:p>
          <a:p>
            <a:pPr marL="228600" indent="-228600" algn="just">
              <a:buFont typeface="+mj-lt"/>
              <a:buAutoNum type="arabicPeriod"/>
            </a:pPr>
            <a:endParaRPr lang="en-US" sz="1000" b="1" dirty="0"/>
          </a:p>
          <a:p>
            <a:pPr marL="228600" indent="-228600" algn="just">
              <a:buFont typeface="+mj-lt"/>
              <a:buAutoNum type="arabicPeriod"/>
            </a:pPr>
            <a:r>
              <a:rPr lang="en-US" sz="1000" b="1" dirty="0"/>
              <a:t>After greeting the participants, introduce yourself.</a:t>
            </a:r>
          </a:p>
          <a:p>
            <a:pPr marL="628650" lvl="1" indent="-171450" algn="just">
              <a:buFont typeface="Arial" panose="020B0604020202020204" pitchFamily="34" charset="0"/>
              <a:buChar char="•"/>
            </a:pPr>
            <a:r>
              <a:rPr lang="en-US" sz="1000" dirty="0"/>
              <a:t>Provide your name, what organization you work for and your role.</a:t>
            </a:r>
          </a:p>
          <a:p>
            <a:pPr marL="628650" lvl="1" indent="-171450" algn="just">
              <a:buFont typeface="Arial" panose="020B0604020202020204" pitchFamily="34" charset="0"/>
              <a:buChar char="•"/>
            </a:pPr>
            <a:r>
              <a:rPr lang="en-US" sz="1000" dirty="0"/>
              <a:t>Briefly summarize your experience working in humanitarian aid.</a:t>
            </a:r>
          </a:p>
          <a:p>
            <a:pPr lvl="1" algn="just"/>
            <a:endParaRPr lang="en-US" sz="1000" dirty="0"/>
          </a:p>
          <a:p>
            <a:pPr marL="228600" indent="-228600" algn="just">
              <a:buFont typeface="+mj-lt"/>
              <a:buAutoNum type="arabicPeriod"/>
            </a:pPr>
            <a:r>
              <a:rPr lang="en-US" sz="1000" b="1" dirty="0"/>
              <a:t>Ask the participants to go the flipchart/board and quickly introduce themselves.</a:t>
            </a:r>
          </a:p>
          <a:p>
            <a:pPr marL="628650" lvl="1" indent="-171450" algn="just">
              <a:buFont typeface="Arial" panose="020B0604020202020204" pitchFamily="34" charset="0"/>
              <a:buChar char="•"/>
            </a:pPr>
            <a:r>
              <a:rPr lang="en-US" sz="1000" dirty="0"/>
              <a:t>Ask them to provide their name, what organization they work for and their role.</a:t>
            </a:r>
          </a:p>
          <a:p>
            <a:pPr marL="628650" lvl="1" indent="-171450" algn="just">
              <a:buFont typeface="Arial" panose="020B0604020202020204" pitchFamily="34" charset="0"/>
              <a:buChar char="•"/>
            </a:pPr>
            <a:r>
              <a:rPr lang="en-US" sz="1000" dirty="0"/>
              <a:t>Have them write down the name of their organization on the flipchart/board. If the organization name is already written down, there is no need to re-write it.</a:t>
            </a:r>
          </a:p>
          <a:p>
            <a:pPr marL="628650" lvl="1" indent="-171450" algn="just">
              <a:buFont typeface="Arial" panose="020B0604020202020204" pitchFamily="34" charset="0"/>
              <a:buChar char="•"/>
            </a:pPr>
            <a:r>
              <a:rPr lang="en-US" sz="1000" dirty="0"/>
              <a:t>Ask them to describe one key impact that working for their organization has had on their lives.</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5</a:t>
            </a:fld>
            <a:endParaRPr lang="en-CA"/>
          </a:p>
        </p:txBody>
      </p:sp>
      <p:sp>
        <p:nvSpPr>
          <p:cNvPr id="5" name="Rectangle 4">
            <a:extLst>
              <a:ext uri="{FF2B5EF4-FFF2-40B4-BE49-F238E27FC236}">
                <a16:creationId xmlns:a16="http://schemas.microsoft.com/office/drawing/2014/main" id="{CCCDD853-3A3D-C748-BF68-4DB4D264E288}"/>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6FDBDF2B-907D-3E41-9E68-173D90E35CDD}"/>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0638723D-1453-A441-A537-DF889DF10B4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BA5BC9DD-ABFD-8B43-93F9-7ABB01ADE52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082675" y="704850"/>
            <a:ext cx="4668838" cy="2625725"/>
          </a:xfrm>
        </p:spPr>
      </p:sp>
    </p:spTree>
    <p:extLst>
      <p:ext uri="{BB962C8B-B14F-4D97-AF65-F5344CB8AC3E}">
        <p14:creationId xmlns:p14="http://schemas.microsoft.com/office/powerpoint/2010/main" val="225137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069068-68AA-4370-B888-7C416E1168B2}"/>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Slide Image Placeholder 1"/>
          <p:cNvSpPr>
            <a:spLocks noGrp="1" noRot="1" noChangeAspect="1"/>
          </p:cNvSpPr>
          <p:nvPr>
            <p:ph type="sldImg"/>
          </p:nvPr>
        </p:nvSpPr>
        <p:spPr>
          <a:xfrm>
            <a:off x="1116013" y="700088"/>
            <a:ext cx="4675187" cy="2628900"/>
          </a:xfrm>
        </p:spPr>
      </p:sp>
      <p:sp>
        <p:nvSpPr>
          <p:cNvPr id="3" name="Notes Placeholder 2"/>
          <p:cNvSpPr>
            <a:spLocks noGrp="1"/>
          </p:cNvSpPr>
          <p:nvPr>
            <p:ph type="body" idx="1"/>
          </p:nvPr>
        </p:nvSpPr>
        <p:spPr>
          <a:xfrm>
            <a:off x="304800" y="3467014"/>
            <a:ext cx="6363286" cy="55032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prstClr val="black"/>
                </a:solidFill>
                <a:effectLst/>
                <a:uLnTx/>
                <a:uFillTx/>
                <a:latin typeface="+mn-lt"/>
                <a:ea typeface="+mn-ea"/>
                <a:cs typeface="+mn-cs"/>
              </a:rPr>
              <a:t>FACILITATOR INSTRUCTIONS</a:t>
            </a:r>
          </a:p>
          <a:p>
            <a:pPr marL="0" marR="0" lvl="0" indent="0" algn="l" defTabSz="102180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Duration: 7 mins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Explain that as a witness, target or victim of sexual misconduct, there are a number of people that you can reach out to.</a:t>
            </a: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000" b="1"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Explain that they can choose to </a:t>
            </a:r>
            <a:r>
              <a:rPr kumimoji="0" lang="en-US" sz="1000" b="1" i="0" u="sng" strike="noStrike" kern="1200" cap="none" spc="0" normalizeH="0" baseline="0" noProof="0" dirty="0">
                <a:ln>
                  <a:noFill/>
                </a:ln>
                <a:solidFill>
                  <a:prstClr val="black"/>
                </a:solidFill>
                <a:effectLst/>
                <a:uLnTx/>
                <a:uFillTx/>
                <a:latin typeface="+mn-lt"/>
                <a:ea typeface="+mn-ea"/>
                <a:cs typeface="+mn-cs"/>
              </a:rPr>
              <a:t>share</a:t>
            </a:r>
            <a:r>
              <a:rPr kumimoji="0" lang="en-US" sz="1000" b="1" i="0" u="none" strike="noStrike" kern="1200" cap="none" spc="0" normalizeH="0" baseline="0" noProof="0" dirty="0">
                <a:ln>
                  <a:noFill/>
                </a:ln>
                <a:solidFill>
                  <a:prstClr val="black"/>
                </a:solidFill>
                <a:effectLst/>
                <a:uLnTx/>
                <a:uFillTx/>
                <a:latin typeface="+mn-lt"/>
                <a:ea typeface="+mn-ea"/>
                <a:cs typeface="+mn-cs"/>
              </a:rPr>
              <a:t> the information about the sexual misconduct:</a:t>
            </a:r>
            <a:endParaRPr kumimoji="0" lang="en-US" sz="1000" b="1" i="0" u="none" strike="noStrike" kern="1200" cap="none" spc="0" normalizeH="0" baseline="0" noProof="0" dirty="0">
              <a:ln>
                <a:noFill/>
              </a:ln>
              <a:solidFill>
                <a:prstClr val="black"/>
              </a:solidFill>
              <a:effectLst/>
              <a:uLnTx/>
              <a:uFillTx/>
              <a:latin typeface="+mn-lt"/>
              <a:ea typeface="+mn-ea"/>
              <a:cs typeface="Calibri" panose="020F0502020204030204"/>
            </a:endParaRPr>
          </a:p>
          <a:p>
            <a:pPr marL="664546"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Sharing or disclosing the information can be as simple as talking to someone that they trust, should they choose to do so.</a:t>
            </a:r>
          </a:p>
          <a:p>
            <a:pPr marL="664546"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Sharing information is also a means to seek support for themselves or the victim. Note that they can seek support without necessarily having to tell someone their story.</a:t>
            </a:r>
          </a:p>
          <a:p>
            <a:pPr marL="664546"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Simply sharing the information, however, may not necessarily lead to disciplinary measures for the perpetrator.</a:t>
            </a: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000" b="1"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Present some examples of who they can talk to if they choose to share</a:t>
            </a:r>
            <a:endParaRPr kumimoji="0" lang="en-US" sz="1000" b="1" i="0" u="none" strike="noStrike" kern="1200" cap="none" spc="0" normalizeH="0" baseline="0" noProof="0" dirty="0">
              <a:ln>
                <a:noFill/>
              </a:ln>
              <a:solidFill>
                <a:prstClr val="black"/>
              </a:solidFill>
              <a:effectLst/>
              <a:uLnTx/>
              <a:uFillTx/>
              <a:latin typeface="+mn-lt"/>
              <a:ea typeface="+mn-ea"/>
              <a:cs typeface="Calibri" panose="020F0502020204030204"/>
            </a:endParaRPr>
          </a:p>
          <a:p>
            <a:pPr marL="738384" marR="0" lvl="1" indent="-25507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Circle of trust refers to supervisors, colleagues, friends, family members, etc.</a:t>
            </a:r>
          </a:p>
          <a:p>
            <a:pPr marL="738384" marR="0" lvl="1" indent="-25507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Within the office it </a:t>
            </a:r>
            <a:r>
              <a:rPr kumimoji="0" lang="en-US" sz="1000" b="0" i="0" u="sng" strike="noStrike" kern="1200" cap="none" spc="0" normalizeH="0" baseline="0" noProof="0" dirty="0">
                <a:ln>
                  <a:noFill/>
                </a:ln>
                <a:solidFill>
                  <a:prstClr val="black"/>
                </a:solidFill>
                <a:effectLst/>
                <a:uLnTx/>
                <a:uFillTx/>
                <a:latin typeface="+mn-lt"/>
                <a:ea typeface="+mn-ea"/>
                <a:cs typeface="+mn-cs"/>
              </a:rPr>
              <a:t>may</a:t>
            </a:r>
            <a:r>
              <a:rPr kumimoji="0" lang="en-US" sz="1000" b="0" i="0" u="none" strike="noStrike" kern="1200" cap="none" spc="0" normalizeH="0" baseline="0" noProof="0" dirty="0">
                <a:ln>
                  <a:noFill/>
                </a:ln>
                <a:solidFill>
                  <a:prstClr val="black"/>
                </a:solidFill>
                <a:effectLst/>
                <a:uLnTx/>
                <a:uFillTx/>
                <a:latin typeface="+mn-lt"/>
                <a:ea typeface="+mn-ea"/>
                <a:cs typeface="+mn-cs"/>
              </a:rPr>
              <a:t> include Human Resources, Ethics Office, a helpline/hotline, psychosocial support, Medical Office, Ombudsperson etc.</a:t>
            </a:r>
          </a:p>
          <a:p>
            <a:pPr marL="738384" marR="0" lvl="1" indent="-25507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Emphasize that the important thing about sharing information about sexual misconduct is having the courage to speak to someone and taking positives steps towards dealing with the situation.</a:t>
            </a: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000" b="1"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Explain the that, should they wish to go a step further with any information about sexual misconduct, they may choose to </a:t>
            </a:r>
            <a:r>
              <a:rPr kumimoji="0" lang="en-US" sz="1000" b="1" i="0" u="sng" strike="noStrike" kern="1200" cap="none" spc="0" normalizeH="0" baseline="0" noProof="0" dirty="0">
                <a:ln>
                  <a:noFill/>
                </a:ln>
                <a:solidFill>
                  <a:prstClr val="black"/>
                </a:solidFill>
                <a:effectLst/>
                <a:uLnTx/>
                <a:uFillTx/>
                <a:latin typeface="+mn-lt"/>
                <a:ea typeface="+mn-ea"/>
                <a:cs typeface="+mn-cs"/>
              </a:rPr>
              <a:t>formally report</a:t>
            </a:r>
            <a:r>
              <a:rPr kumimoji="0" lang="en-US" sz="1000" b="1" i="0" u="none" strike="noStrike" kern="1200" cap="none" spc="0" normalizeH="0" baseline="0" noProof="0" dirty="0">
                <a:ln>
                  <a:noFill/>
                </a:ln>
                <a:solidFill>
                  <a:prstClr val="black"/>
                </a:solidFill>
                <a:effectLst/>
                <a:uLnTx/>
                <a:uFillTx/>
                <a:latin typeface="+mn-lt"/>
                <a:ea typeface="+mn-ea"/>
                <a:cs typeface="+mn-cs"/>
              </a:rPr>
              <a:t> the situation:</a:t>
            </a:r>
          </a:p>
          <a:p>
            <a:pPr marL="724959" marR="0" lvl="1" indent="-24165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The actual reporting process is specific to each organization.</a:t>
            </a:r>
          </a:p>
          <a:p>
            <a:pPr marL="724959" marR="0" lvl="1" indent="-24165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It is each one’s responsibility to inform themselves about the processes for formal reporting in their organization.</a:t>
            </a:r>
          </a:p>
          <a:p>
            <a:pPr marL="724959" marR="0" lvl="1" indent="-24165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Formal reporting may or may not lead to disciplinary measure for the perpetrator, depending on whether the allegations of sexual misconduct are substantiated and the organization-specific policies in place.</a:t>
            </a:r>
          </a:p>
          <a:p>
            <a:pPr marL="724959" marR="0" lvl="1" indent="-24165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Emphasize that sharing and formally reporting are not necessarily mutually exclusive.</a:t>
            </a: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000" b="1" i="0" u="none" strike="noStrike" kern="1200" cap="none" spc="0" normalizeH="0" baseline="0" noProof="0" dirty="0">
              <a:ln>
                <a:noFill/>
              </a:ln>
              <a:solidFill>
                <a:prstClr val="black"/>
              </a:solidFill>
              <a:effectLst/>
              <a:uLnTx/>
              <a:uFillTx/>
              <a:latin typeface="+mn-lt"/>
              <a:ea typeface="+mn-ea"/>
              <a:cs typeface="+mn-cs"/>
            </a:endParaRPr>
          </a:p>
          <a:p>
            <a:pPr marL="255078" marR="0" lvl="0" indent="-25507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mn-lt"/>
                <a:ea typeface="+mn-ea"/>
                <a:cs typeface="+mn-cs"/>
              </a:rPr>
              <a:t>Present some examples of who they can talk to if they choose to Formally Report.</a:t>
            </a:r>
            <a:endParaRPr kumimoji="0" lang="en-US" sz="1000" b="1" i="0" u="none" strike="noStrike" kern="1200" cap="none" spc="0" normalizeH="0" baseline="0" noProof="0" dirty="0">
              <a:ln>
                <a:noFill/>
              </a:ln>
              <a:solidFill>
                <a:prstClr val="black"/>
              </a:solidFill>
              <a:effectLst/>
              <a:uLnTx/>
              <a:uFillTx/>
              <a:latin typeface="+mn-lt"/>
              <a:ea typeface="+mn-ea"/>
              <a:cs typeface="Calibri" panose="020F0502020204030204"/>
            </a:endParaRPr>
          </a:p>
          <a:p>
            <a:pPr marL="738384" marR="0" lvl="1" indent="-25507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Examples of who they may be able to talk to within their organization while that there is no guarantee that their organization offers these institutional machineries </a:t>
            </a:r>
            <a:r>
              <a:rPr kumimoji="0" lang="en-US" sz="1000" b="0" i="0" u="sng" strike="noStrike" kern="1200" cap="none" spc="0" normalizeH="0" baseline="0" noProof="0" dirty="0">
                <a:ln>
                  <a:noFill/>
                </a:ln>
                <a:solidFill>
                  <a:prstClr val="black"/>
                </a:solidFill>
                <a:effectLst/>
                <a:uLnTx/>
                <a:uFillTx/>
                <a:latin typeface="+mn-lt"/>
                <a:ea typeface="+mn-ea"/>
                <a:cs typeface="+mn-cs"/>
              </a:rPr>
              <a:t>may</a:t>
            </a:r>
            <a:r>
              <a:rPr kumimoji="0" lang="en-US" sz="1000" b="0" i="0" u="none" strike="noStrike" kern="1200" cap="none" spc="0" normalizeH="0" baseline="0" noProof="0" dirty="0">
                <a:ln>
                  <a:noFill/>
                </a:ln>
                <a:solidFill>
                  <a:prstClr val="black"/>
                </a:solidFill>
                <a:effectLst/>
                <a:uLnTx/>
                <a:uFillTx/>
                <a:latin typeface="+mn-lt"/>
                <a:ea typeface="+mn-ea"/>
                <a:cs typeface="+mn-cs"/>
              </a:rPr>
              <a:t> include Human Resources, Ethics Office, a helpline/hotline, a (PSEA) Focal Point, the Investigative Office, etc</a:t>
            </a:r>
            <a:r>
              <a:rPr kumimoji="0" lang="en-US" sz="1000" b="0" i="0" u="none" strike="noStrike" kern="1200" cap="none" spc="0" normalizeH="0" baseline="0" noProof="0" dirty="0">
                <a:ln>
                  <a:noFill/>
                </a:ln>
                <a:solidFill>
                  <a:prstClr val="black"/>
                </a:solidFill>
                <a:effectLst/>
                <a:uLnTx/>
                <a:uFillTx/>
                <a:latin typeface="+mn-lt"/>
                <a:ea typeface="+mn-ea"/>
                <a:cs typeface="Calibri" panose="020F0502020204030204"/>
              </a:rPr>
              <a:t>.</a:t>
            </a:r>
          </a:p>
          <a:p>
            <a:endParaRPr lang="en-GB" sz="1000" dirty="0"/>
          </a:p>
        </p:txBody>
      </p:sp>
      <p:sp>
        <p:nvSpPr>
          <p:cNvPr id="4" name="Slide Number Placeholder 3"/>
          <p:cNvSpPr>
            <a:spLocks noGrp="1"/>
          </p:cNvSpPr>
          <p:nvPr>
            <p:ph type="sldNum" sz="quarter" idx="5"/>
          </p:nvPr>
        </p:nvSpPr>
        <p:spPr/>
        <p:txBody>
          <a:bodyPr/>
          <a:lstStyle/>
          <a:p>
            <a:fld id="{5F05AFC8-948B-44E9-9021-FF2AAC86925E}" type="slidenum">
              <a:rPr lang="en-CA" smtClean="0"/>
              <a:t>50</a:t>
            </a:fld>
            <a:endParaRPr lang="en-CA"/>
          </a:p>
        </p:txBody>
      </p:sp>
      <p:sp>
        <p:nvSpPr>
          <p:cNvPr id="9" name="Rectangle 8">
            <a:extLst>
              <a:ext uri="{FF2B5EF4-FFF2-40B4-BE49-F238E27FC236}">
                <a16:creationId xmlns:a16="http://schemas.microsoft.com/office/drawing/2014/main" id="{3460638C-92C7-4F9E-89B5-10C8F9D71F39}"/>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10" name="Image 6">
            <a:extLst>
              <a:ext uri="{FF2B5EF4-FFF2-40B4-BE49-F238E27FC236}">
                <a16:creationId xmlns:a16="http://schemas.microsoft.com/office/drawing/2014/main" id="{9EA297BA-8531-499E-BADE-781333027445}"/>
              </a:ext>
            </a:extLst>
          </p:cNvPr>
          <p:cNvPicPr>
            <a:picLocks noChangeAspect="1"/>
          </p:cNvPicPr>
          <p:nvPr/>
        </p:nvPicPr>
        <p:blipFill>
          <a:blip r:embed="rId3"/>
          <a:stretch>
            <a:fillRect/>
          </a:stretch>
        </p:blipFill>
        <p:spPr>
          <a:xfrm>
            <a:off x="5791200" y="-13252"/>
            <a:ext cx="964717" cy="682012"/>
          </a:xfrm>
          <a:prstGeom prst="rect">
            <a:avLst/>
          </a:prstGeom>
        </p:spPr>
      </p:pic>
      <p:sp>
        <p:nvSpPr>
          <p:cNvPr id="11" name="TextBox 5">
            <a:extLst>
              <a:ext uri="{FF2B5EF4-FFF2-40B4-BE49-F238E27FC236}">
                <a16:creationId xmlns:a16="http://schemas.microsoft.com/office/drawing/2014/main" id="{3A48C186-7BE9-417C-8D33-49C71172F889}"/>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Tree>
    <p:extLst>
      <p:ext uri="{BB962C8B-B14F-4D97-AF65-F5344CB8AC3E}">
        <p14:creationId xmlns:p14="http://schemas.microsoft.com/office/powerpoint/2010/main" val="15335068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4876976"/>
          </a:xfrm>
          <a:prstGeom prst="rect">
            <a:avLst/>
          </a:prstGeom>
        </p:spPr>
        <p:txBody>
          <a:bodyPr/>
          <a:lstStyle/>
          <a:p>
            <a:r>
              <a:rPr lang="en-US" sz="1000" b="1" u="sng" dirty="0"/>
              <a:t>FACILITATOR INSTRUCTIONS</a:t>
            </a:r>
          </a:p>
          <a:p>
            <a:pPr defTabSz="1021806"/>
            <a:r>
              <a:rPr lang="en-US" sz="1000" dirty="0"/>
              <a:t>Duration: 2 mins</a:t>
            </a:r>
          </a:p>
          <a:p>
            <a:pPr marL="483306" lvl="1"/>
            <a:endParaRPr lang="en-US" sz="1000" dirty="0"/>
          </a:p>
          <a:p>
            <a:pPr marL="255078" indent="-255078" defTabSz="966612">
              <a:buFont typeface="+mj-lt"/>
              <a:buAutoNum type="arabicPeriod"/>
              <a:defRPr/>
            </a:pPr>
            <a:r>
              <a:rPr lang="en-US" sz="1000" b="1" dirty="0"/>
              <a:t>Underline that their obligations for reporting as an individual differs whether it is a situation of SEA versus SH.</a:t>
            </a:r>
          </a:p>
          <a:p>
            <a:pPr marL="255078" indent="-255078" defTabSz="966612">
              <a:buFont typeface="+mj-lt"/>
              <a:buAutoNum type="arabicPeriod"/>
              <a:defRPr/>
            </a:pPr>
            <a:endParaRPr lang="en-US" sz="1000" b="1" dirty="0"/>
          </a:p>
          <a:p>
            <a:pPr marL="255078" indent="-255078" defTabSz="966612">
              <a:buFont typeface="+mj-lt"/>
              <a:buAutoNum type="arabicPeriod"/>
              <a:defRPr/>
            </a:pPr>
            <a:r>
              <a:rPr lang="en-US" sz="1000" b="1" dirty="0"/>
              <a:t>[CLICK] Remind them about their obligations for reporting SEA as an individual:</a:t>
            </a:r>
          </a:p>
          <a:p>
            <a:pPr marL="738384" lvl="1" indent="-255078" defTabSz="966612">
              <a:buFont typeface="Arial" panose="020B0604020202020204" pitchFamily="34" charset="0"/>
              <a:buChar char="•"/>
              <a:defRPr/>
            </a:pPr>
            <a:r>
              <a:rPr lang="en-US" sz="1000" u="sng" dirty="0"/>
              <a:t>Every humanitarian aid worker has an obligation to formally report Sexual Exploitation and Abuse (SEA)</a:t>
            </a:r>
            <a:r>
              <a:rPr lang="en-US" sz="1000" dirty="0"/>
              <a:t>.</a:t>
            </a:r>
          </a:p>
          <a:p>
            <a:pPr marL="738384" lvl="1" indent="-255078" defTabSz="966612">
              <a:buFont typeface="Arial" panose="020B0604020202020204" pitchFamily="34" charset="0"/>
              <a:buChar char="•"/>
              <a:defRPr/>
            </a:pPr>
            <a:r>
              <a:rPr lang="en-US" sz="1000" dirty="0">
                <a:cs typeface="Calibri" panose="020F0502020204030204"/>
              </a:rPr>
              <a:t>Should they choose to disclose a case of SEA to a work colleague, this work colleague also has an obligation to formally report the situation.</a:t>
            </a:r>
          </a:p>
          <a:p>
            <a:pPr marL="738384" lvl="1" indent="-255078" defTabSz="966612">
              <a:buFont typeface="Arial" panose="020B0604020202020204" pitchFamily="34" charset="0"/>
              <a:buChar char="•"/>
              <a:defRPr/>
            </a:pPr>
            <a:endParaRPr lang="en-US" sz="1000" dirty="0">
              <a:cs typeface="Calibri" panose="020F0502020204030204"/>
            </a:endParaRPr>
          </a:p>
          <a:p>
            <a:pPr marL="255078" indent="-255078" defTabSz="966612">
              <a:buFont typeface="+mj-lt"/>
              <a:buAutoNum type="arabicPeriod"/>
              <a:defRPr/>
            </a:pPr>
            <a:r>
              <a:rPr lang="en-US" sz="1000" b="1" dirty="0"/>
              <a:t>[CLICK] Remind them about their obligations for reporting SH as an individual:</a:t>
            </a:r>
          </a:p>
          <a:p>
            <a:pPr marL="738384" lvl="1" indent="-255078" defTabSz="966612">
              <a:buFont typeface="Arial" panose="020B0604020202020204" pitchFamily="34" charset="0"/>
              <a:buChar char="•"/>
              <a:defRPr/>
            </a:pPr>
            <a:r>
              <a:rPr lang="en-US" sz="1000" dirty="0"/>
              <a:t>Reporting Sexual Harassment (SH) is not always obligatory</a:t>
            </a:r>
          </a:p>
          <a:p>
            <a:pPr marL="738384" lvl="1" indent="-255078" defTabSz="966612">
              <a:buFont typeface="Arial" panose="020B0604020202020204" pitchFamily="34" charset="0"/>
              <a:buChar char="•"/>
              <a:defRPr/>
            </a:pPr>
            <a:r>
              <a:rPr lang="en-US" sz="1000" dirty="0"/>
              <a:t>Their obligations to report SH depends on the specific policies of their organization</a:t>
            </a:r>
          </a:p>
          <a:p>
            <a:pPr marL="738384" lvl="1" indent="-255078" defTabSz="966612">
              <a:buFont typeface="Arial" panose="020B0604020202020204" pitchFamily="34" charset="0"/>
              <a:buChar char="•"/>
              <a:defRPr/>
            </a:pPr>
            <a:r>
              <a:rPr lang="en-US" sz="1000" dirty="0">
                <a:cs typeface="Calibri" panose="020F0502020204030204"/>
              </a:rPr>
              <a:t>For example, the consent of the victim may be needed when reporting SH</a:t>
            </a:r>
          </a:p>
          <a:p>
            <a:pPr marL="255078" indent="-255078">
              <a:buFont typeface="+mj-lt"/>
              <a:buAutoNum type="arabicPeriod"/>
            </a:pPr>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51</a:t>
            </a:fld>
            <a:endParaRPr lang="fr-FR"/>
          </a:p>
        </p:txBody>
      </p:sp>
      <p:sp>
        <p:nvSpPr>
          <p:cNvPr id="6" name="Rectangle 5">
            <a:extLst>
              <a:ext uri="{FF2B5EF4-FFF2-40B4-BE49-F238E27FC236}">
                <a16:creationId xmlns:a16="http://schemas.microsoft.com/office/drawing/2014/main" id="{B54B31BE-3064-1949-A79A-4BDCEA7AEE2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1E362D38-BA00-6544-A6CC-4DD9EEF83E2B}"/>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41DDC826-1316-6145-977F-119AB953D0B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62E7D80B-CED3-B345-9EA5-21DA8ADD78E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135223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3600450"/>
          </a:xfrm>
        </p:spPr>
        <p:txBody>
          <a:bodyPr/>
          <a:lstStyle/>
          <a:p>
            <a:r>
              <a:rPr lang="en-US" sz="1000" b="1" u="sng" dirty="0"/>
              <a:t>FACILITATOR INSTRUCTIONS</a:t>
            </a:r>
          </a:p>
          <a:p>
            <a:r>
              <a:rPr lang="en-US" sz="1000" dirty="0"/>
              <a:t>Duration: 10 mins</a:t>
            </a:r>
          </a:p>
          <a:p>
            <a:endParaRPr lang="en-US" sz="1000" dirty="0"/>
          </a:p>
          <a:p>
            <a:pPr marL="228600" indent="-228600">
              <a:buFont typeface="+mj-lt"/>
              <a:buAutoNum type="arabicPeriod"/>
            </a:pPr>
            <a:r>
              <a:rPr lang="en-US" sz="1000" b="1" dirty="0"/>
              <a:t>Ask a spokesperson for one of the teams to share the results of their analysis for </a:t>
            </a:r>
            <a:r>
              <a:rPr lang="en-US" sz="1000" b="1" u="sng" dirty="0"/>
              <a:t>one</a:t>
            </a:r>
            <a:r>
              <a:rPr lang="en-US" sz="1000" b="1" dirty="0"/>
              <a:t> character.</a:t>
            </a:r>
          </a:p>
          <a:p>
            <a:pPr marL="228600" indent="-228600">
              <a:buFont typeface="+mj-lt"/>
              <a:buAutoNum type="arabicPeriod"/>
            </a:pPr>
            <a:endParaRPr lang="en-US" sz="1000" b="1" dirty="0"/>
          </a:p>
          <a:p>
            <a:pPr marL="228600" indent="-228600">
              <a:buFont typeface="+mj-lt"/>
              <a:buAutoNum type="arabicPeriod"/>
            </a:pPr>
            <a:r>
              <a:rPr lang="en-US" sz="1000" b="1" dirty="0"/>
              <a:t>After the spokesperson is finished, CLICK on the character they have chosen to reveal key information.</a:t>
            </a:r>
          </a:p>
          <a:p>
            <a:pPr marL="228600" indent="-228600">
              <a:buFont typeface="+mj-lt"/>
              <a:buAutoNum type="arabicPeriod"/>
            </a:pPr>
            <a:endParaRPr lang="en-US" sz="1000" b="1" dirty="0"/>
          </a:p>
          <a:p>
            <a:pPr marL="228600" indent="-228600">
              <a:buFont typeface="+mj-lt"/>
              <a:buAutoNum type="arabicPeriod"/>
            </a:pPr>
            <a:r>
              <a:rPr lang="en-US" sz="1000" b="1" dirty="0"/>
              <a:t>Allow the participants to discuss if needed.</a:t>
            </a:r>
          </a:p>
          <a:p>
            <a:pPr marL="628650" lvl="1" indent="-171450">
              <a:buFont typeface="Arial" panose="020B0604020202020204" pitchFamily="34" charset="0"/>
              <a:buChar char="•"/>
            </a:pPr>
            <a:r>
              <a:rPr lang="en-US" sz="1000" dirty="0"/>
              <a:t>Try to keep the discussion focused, as time for this activity is limited.</a:t>
            </a:r>
          </a:p>
          <a:p>
            <a:pPr lvl="1"/>
            <a:endParaRPr lang="en-US" sz="1000" dirty="0"/>
          </a:p>
          <a:p>
            <a:pPr marL="228600" indent="-228600">
              <a:buFont typeface="+mj-lt"/>
              <a:buAutoNum type="arabicPeriod"/>
            </a:pPr>
            <a:r>
              <a:rPr lang="en-US" sz="1000" b="1" dirty="0"/>
              <a:t>Repeat Steps 1 to 3 until all of the characters have been revealed.</a:t>
            </a:r>
          </a:p>
          <a:p>
            <a:pPr marL="228600" indent="-228600">
              <a:buFont typeface="+mj-lt"/>
              <a:buAutoNum type="arabicPeriod"/>
            </a:pPr>
            <a:endParaRPr lang="en-US" sz="1000" b="1" dirty="0"/>
          </a:p>
          <a:p>
            <a:pPr marL="228600" indent="-228600">
              <a:buFont typeface="+mj-lt"/>
              <a:buAutoNum type="arabicPeriod"/>
            </a:pPr>
            <a:r>
              <a:rPr lang="en-US" sz="1000" b="1" dirty="0"/>
              <a:t>Conclude the activity by presenting the key messages below:</a:t>
            </a:r>
          </a:p>
          <a:p>
            <a:pPr marL="628650" lvl="1" indent="-171450">
              <a:buFont typeface="Arial" panose="020B0604020202020204" pitchFamily="34" charset="0"/>
              <a:buChar char="•"/>
            </a:pPr>
            <a:r>
              <a:rPr lang="en-US" sz="1000" dirty="0"/>
              <a:t>Everyone has a role to play in responding to sexual misconduct, including reporting as necessary.</a:t>
            </a:r>
          </a:p>
          <a:p>
            <a:pPr marL="628650" lvl="1" indent="-171450">
              <a:buFont typeface="Arial" panose="020B0604020202020204" pitchFamily="34" charset="0"/>
              <a:buChar char="•"/>
            </a:pPr>
            <a:r>
              <a:rPr lang="en-US" sz="1000" dirty="0"/>
              <a:t>Always remember that the victim’s needs come first.</a:t>
            </a: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52</a:t>
            </a:fld>
            <a:endParaRPr lang="en-CA"/>
          </a:p>
        </p:txBody>
      </p:sp>
      <p:sp>
        <p:nvSpPr>
          <p:cNvPr id="6" name="Rectangle 5">
            <a:extLst>
              <a:ext uri="{FF2B5EF4-FFF2-40B4-BE49-F238E27FC236}">
                <a16:creationId xmlns:a16="http://schemas.microsoft.com/office/drawing/2014/main" id="{F87D7E58-71D3-AE4A-B949-EB0D9F740B8A}"/>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DEF9A957-9FA3-5A4F-8AEC-355AFC3A5BF5}"/>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9F6E42AB-F38B-8B4D-93F3-C4845EEB891C}"/>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EAEED35E-D321-B34B-8CA7-AC8EA9C6E3B9}"/>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p:spPr>
      </p:sp>
    </p:spTree>
    <p:extLst>
      <p:ext uri="{BB962C8B-B14F-4D97-AF65-F5344CB8AC3E}">
        <p14:creationId xmlns:p14="http://schemas.microsoft.com/office/powerpoint/2010/main" val="4171732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4"/>
            <a:ext cx="4746009" cy="5321476"/>
          </a:xfrm>
          <a:prstGeom prst="rect">
            <a:avLst/>
          </a:prstGeom>
        </p:spPr>
        <p:txBody>
          <a:bodyPr/>
          <a:lstStyle/>
          <a:p>
            <a:r>
              <a:rPr lang="en-US" sz="1000" b="1" u="sng" dirty="0"/>
              <a:t>FACILITATOR INSTRUCTIONS</a:t>
            </a:r>
          </a:p>
          <a:p>
            <a:pPr defTabSz="1021806"/>
            <a:r>
              <a:rPr lang="en-US" sz="1000" dirty="0"/>
              <a:t>Duration: 4 mins</a:t>
            </a:r>
          </a:p>
          <a:p>
            <a:endParaRPr lang="en-US" sz="1000" b="1" dirty="0">
              <a:cs typeface="Calibri" panose="020F0502020204030204"/>
            </a:endParaRPr>
          </a:p>
          <a:p>
            <a:pPr marL="241653" indent="-241653">
              <a:buFont typeface="+mj-lt"/>
              <a:buAutoNum type="arabicPeriod"/>
            </a:pPr>
            <a:r>
              <a:rPr lang="en-US" sz="1000" b="1" dirty="0"/>
              <a:t>Explain that when</a:t>
            </a:r>
            <a:r>
              <a:rPr lang="en-US" sz="1000" b="1" dirty="0">
                <a:cs typeface="Calibri" panose="020F0502020204030204"/>
              </a:rPr>
              <a:t> it comes to SEA, both their organization and the partnering UN agency have roles to play (as organizations).</a:t>
            </a:r>
          </a:p>
          <a:p>
            <a:pPr marL="241653" indent="-241653">
              <a:buFont typeface="+mj-lt"/>
              <a:buAutoNum type="arabicPeriod"/>
            </a:pPr>
            <a:endParaRPr lang="en-US" sz="1000" b="1" dirty="0">
              <a:cs typeface="Calibri" panose="020F0502020204030204"/>
            </a:endParaRPr>
          </a:p>
          <a:p>
            <a:pPr marL="254706" lvl="0" indent="-228600">
              <a:buFont typeface="+mj-lt"/>
              <a:buAutoNum type="arabicPeriod"/>
            </a:pPr>
            <a:r>
              <a:rPr lang="en-US" sz="1000" b="1" dirty="0"/>
              <a:t>[CLICK] Explain the responsibilities of the Organization:</a:t>
            </a:r>
          </a:p>
          <a:p>
            <a:pPr marL="664546" lvl="1" indent="-181240">
              <a:buFont typeface="Arial" panose="020B0604020202020204" pitchFamily="34" charset="0"/>
              <a:buChar char="•"/>
              <a:defRPr/>
            </a:pPr>
            <a:r>
              <a:rPr lang="en-US" sz="1000" dirty="0"/>
              <a:t>The organization has an obligation to report any allegations of SEA to the partnering UN Agency.</a:t>
            </a:r>
          </a:p>
          <a:p>
            <a:pPr marL="664546" lvl="1" indent="-181240">
              <a:buFont typeface="Arial" panose="020B0604020202020204" pitchFamily="34" charset="0"/>
              <a:buChar char="•"/>
            </a:pPr>
            <a:r>
              <a:rPr lang="en-US" sz="1000" dirty="0"/>
              <a:t>How exactly the organization reports to the partnering UN Agency is an organization-specific process; each organization has their own reporting mechanisms that should be detailed in their contract with the partnering UN Agency.</a:t>
            </a:r>
          </a:p>
          <a:p>
            <a:pPr marL="664546" lvl="1" indent="-181240">
              <a:buFont typeface="Arial" panose="020B0604020202020204" pitchFamily="34" charset="0"/>
              <a:buChar char="•"/>
            </a:pPr>
            <a:r>
              <a:rPr lang="en-US" sz="1000" dirty="0"/>
              <a:t>Allegations of SEA should be reported to the UN agency in a timely manner.</a:t>
            </a:r>
          </a:p>
          <a:p>
            <a:pPr marL="664546" lvl="1" indent="-181240">
              <a:buFont typeface="Arial" panose="020B0604020202020204" pitchFamily="34" charset="0"/>
              <a:buChar char="•"/>
            </a:pPr>
            <a:endParaRPr lang="en-US" sz="1000" dirty="0"/>
          </a:p>
          <a:p>
            <a:pPr marL="254706" lvl="0" indent="-228600">
              <a:buFont typeface="+mj-lt"/>
              <a:buAutoNum type="arabicPeriod"/>
            </a:pPr>
            <a:r>
              <a:rPr lang="en-US" sz="1000" b="1" dirty="0"/>
              <a:t>[CLICK] Explain the responsibilities of the UN Agency:</a:t>
            </a:r>
          </a:p>
          <a:p>
            <a:pPr marL="664546" lvl="1" indent="-181240">
              <a:buFont typeface="Arial" panose="020B0604020202020204" pitchFamily="34" charset="0"/>
              <a:buChar char="•"/>
            </a:pPr>
            <a:r>
              <a:rPr lang="en-US" sz="1000" dirty="0">
                <a:cs typeface="Calibri" panose="020F0502020204030204"/>
              </a:rPr>
              <a:t>The partnering UN Agency has a responsibility to collaborate with, and support, the organization in managing the SEA allegation.</a:t>
            </a:r>
          </a:p>
          <a:p>
            <a:pPr marL="664546" lvl="1" indent="-181240">
              <a:buFont typeface="Arial" panose="020B0604020202020204" pitchFamily="34" charset="0"/>
              <a:buChar char="•"/>
              <a:defRPr/>
            </a:pPr>
            <a:r>
              <a:rPr lang="en-US" sz="1000" dirty="0">
                <a:cs typeface="Calibri" panose="020F0502020204030204"/>
              </a:rPr>
              <a:t>The partnering UN Agency will work with the organization to ensure that appropriate action is taken regarding the person involved in perpetrating SEA.</a:t>
            </a:r>
          </a:p>
          <a:p>
            <a:pPr marL="664546" lvl="1" indent="-181240">
              <a:buFont typeface="Arial" panose="020B0604020202020204" pitchFamily="34" charset="0"/>
              <a:buChar char="•"/>
            </a:pPr>
            <a:endParaRPr lang="en-US" sz="1000" dirty="0">
              <a:cs typeface="Calibri" panose="020F0502020204030204"/>
            </a:endParaRPr>
          </a:p>
          <a:p>
            <a:pPr marL="254706" lvl="0" indent="-228600">
              <a:buFont typeface="+mj-lt"/>
              <a:buAutoNum type="arabicPeriod"/>
            </a:pPr>
            <a:r>
              <a:rPr lang="en-US" sz="1000" b="1" dirty="0"/>
              <a:t>[CLICK] Remind them of the responsibilities of every individual working in humanitarian aid:</a:t>
            </a:r>
          </a:p>
          <a:p>
            <a:pPr marL="664546" lvl="1" indent="-181240">
              <a:buFont typeface="Arial" panose="020B0604020202020204" pitchFamily="34" charset="0"/>
              <a:buChar char="•"/>
            </a:pPr>
            <a:r>
              <a:rPr lang="en-US" sz="1000" dirty="0">
                <a:cs typeface="Calibri" panose="020F0502020204030204"/>
              </a:rPr>
              <a:t>While it is the organization’s responsibility to report allegations of SEA to the partnering UN agency, it is still each individual’s responsibility to report any suspicions or concerns of SEA using the reporting mechanisms that are available.</a:t>
            </a:r>
          </a:p>
          <a:p>
            <a:pPr marL="664546" lvl="1" indent="-181240">
              <a:buFont typeface="Arial" panose="020B0604020202020204" pitchFamily="34" charset="0"/>
              <a:buChar char="•"/>
            </a:pPr>
            <a:r>
              <a:rPr lang="en-US" sz="1000" dirty="0">
                <a:cs typeface="Calibri" panose="020F0502020204030204"/>
              </a:rPr>
              <a:t>They must report SEA whether the alleged perpetrator is an employee of their organization or a staff member of the UN (any agency).</a:t>
            </a:r>
          </a:p>
          <a:p>
            <a:pPr marL="664546" lvl="1" indent="-181240">
              <a:buFont typeface="Arial" panose="020B0604020202020204" pitchFamily="34" charset="0"/>
              <a:buChar char="•"/>
            </a:pPr>
            <a:r>
              <a:rPr lang="en-US" sz="1000" dirty="0">
                <a:cs typeface="Calibri" panose="020F0502020204030204"/>
              </a:rPr>
              <a:t>As an employee of a partnering organization, they also have a responsibility to know the details of their specific contract and the commitments that they made when signing the contract.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53</a:t>
            </a:fld>
            <a:endParaRPr lang="fr-FR"/>
          </a:p>
        </p:txBody>
      </p:sp>
      <p:sp>
        <p:nvSpPr>
          <p:cNvPr id="6" name="Rectangle 5">
            <a:extLst>
              <a:ext uri="{FF2B5EF4-FFF2-40B4-BE49-F238E27FC236}">
                <a16:creationId xmlns:a16="http://schemas.microsoft.com/office/drawing/2014/main" id="{B54B31BE-3064-1949-A79A-4BDCEA7AEE2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1E362D38-BA00-6544-A6CC-4DD9EEF83E2B}"/>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41DDC826-1316-6145-977F-119AB953D0BF}"/>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62E7D80B-CED3-B345-9EA5-21DA8ADD78E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897401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7130"/>
            <a:ext cx="4746009" cy="3463059"/>
          </a:xfrm>
          <a:prstGeom prst="rect">
            <a:avLst/>
          </a:prstGeom>
        </p:spPr>
        <p:txBody>
          <a:bodyPr/>
          <a:lstStyle/>
          <a:p>
            <a:r>
              <a:rPr lang="en-US" sz="1000" b="1" u="sng" dirty="0"/>
              <a:t>FACILITATOR INSTRUCTIONS</a:t>
            </a:r>
          </a:p>
          <a:p>
            <a:pPr defTabSz="1021806"/>
            <a:r>
              <a:rPr lang="en-US" sz="1000" dirty="0"/>
              <a:t>Duration: 2 mins</a:t>
            </a:r>
          </a:p>
          <a:p>
            <a:pPr defTabSz="1021806"/>
            <a:endParaRPr lang="en-US" sz="1000" dirty="0"/>
          </a:p>
          <a:p>
            <a:endParaRPr lang="en-US" sz="1000" b="1" dirty="0">
              <a:cs typeface="Calibri" panose="020F0502020204030204"/>
            </a:endParaRPr>
          </a:p>
          <a:p>
            <a:pPr marL="241653" indent="-241653">
              <a:buAutoNum type="arabicPeriod"/>
            </a:pPr>
            <a:r>
              <a:rPr lang="en-US" sz="1000" b="1" dirty="0">
                <a:cs typeface="Calibri" panose="020F0502020204030204"/>
              </a:rPr>
              <a:t>Explain that reporting sexual misconduct is </a:t>
            </a:r>
            <a:r>
              <a:rPr lang="en-US" sz="1000" b="1" u="sng" dirty="0">
                <a:cs typeface="Calibri" panose="020F0502020204030204"/>
              </a:rPr>
              <a:t>not</a:t>
            </a:r>
            <a:r>
              <a:rPr lang="en-US" sz="1000" b="1" dirty="0">
                <a:cs typeface="Calibri" panose="020F0502020204030204"/>
              </a:rPr>
              <a:t> just about contractual obligations.</a:t>
            </a:r>
          </a:p>
          <a:p>
            <a:pPr marL="241653" indent="-241653">
              <a:buAutoNum type="arabicPeriod"/>
            </a:pPr>
            <a:endParaRPr lang="en-US" sz="1000" b="1" dirty="0">
              <a:cs typeface="Calibri" panose="020F0502020204030204"/>
            </a:endParaRPr>
          </a:p>
          <a:p>
            <a:pPr marL="241653" indent="-241653">
              <a:buAutoNum type="arabicPeriod"/>
            </a:pPr>
            <a:r>
              <a:rPr lang="en-US" sz="1000" b="1" dirty="0">
                <a:cs typeface="Calibri" panose="020F0502020204030204"/>
              </a:rPr>
              <a:t>Ask the participants what they think will happen if they do not report sexual misconduct, including SEA and SH.</a:t>
            </a:r>
          </a:p>
          <a:p>
            <a:pPr marL="724959" lvl="1" indent="-241653">
              <a:buFont typeface="Arial" panose="020B0604020202020204" pitchFamily="34" charset="0"/>
              <a:buChar char="•"/>
            </a:pPr>
            <a:r>
              <a:rPr lang="en-US" sz="1000" dirty="0">
                <a:cs typeface="Calibri" panose="020F0502020204030204"/>
              </a:rPr>
              <a:t>Allow the participants a moment to share their responses before continuing.</a:t>
            </a:r>
          </a:p>
          <a:p>
            <a:pPr marL="724959" lvl="1" indent="-241653">
              <a:buFont typeface="Arial" panose="020B0604020202020204" pitchFamily="34" charset="0"/>
              <a:buChar char="•"/>
            </a:pPr>
            <a:endParaRPr lang="en-US" sz="1000" dirty="0">
              <a:cs typeface="Calibri" panose="020F0502020204030204"/>
            </a:endParaRPr>
          </a:p>
          <a:p>
            <a:pPr marL="241653" indent="-241653">
              <a:buFont typeface="+mj-lt"/>
              <a:buAutoNum type="arabicPeriod"/>
            </a:pPr>
            <a:r>
              <a:rPr lang="en-US" sz="1000" b="1" dirty="0">
                <a:cs typeface="Calibri" panose="020F0502020204030204"/>
              </a:rPr>
              <a:t>[CLICK] As the animation plays, emphasize:</a:t>
            </a:r>
          </a:p>
          <a:p>
            <a:pPr marL="724959" lvl="1" indent="-241653">
              <a:buFont typeface="Arial" panose="020B0604020202020204" pitchFamily="34" charset="0"/>
              <a:buChar char="•"/>
            </a:pPr>
            <a:r>
              <a:rPr lang="en-US" sz="1000" dirty="0">
                <a:cs typeface="Calibri" panose="020F0502020204030204"/>
              </a:rPr>
              <a:t>Reporting is a way to break the cycle of sexual misconduct.</a:t>
            </a:r>
          </a:p>
          <a:p>
            <a:pPr marL="724959" lvl="1" indent="-241653">
              <a:buFont typeface="Arial" panose="020B0604020202020204" pitchFamily="34" charset="0"/>
              <a:buChar char="•"/>
            </a:pPr>
            <a:r>
              <a:rPr lang="en-US" sz="1000" dirty="0">
                <a:cs typeface="Calibri" panose="020F0502020204030204"/>
              </a:rPr>
              <a:t>It’s not about following “the rules” or their “obligations”, but it’s about focusing on helping the victims, many of which are their beneficiaries.</a:t>
            </a:r>
          </a:p>
          <a:p>
            <a:pPr marL="724959" lvl="1" indent="-241653">
              <a:buFont typeface="Arial" panose="020B0604020202020204" pitchFamily="34" charset="0"/>
              <a:buChar char="•"/>
            </a:pPr>
            <a:endParaRPr lang="en-US" sz="1000" dirty="0">
              <a:cs typeface="Calibri" panose="020F0502020204030204"/>
            </a:endParaRPr>
          </a:p>
          <a:p>
            <a:pPr marL="241653" indent="-241653">
              <a:buFont typeface="+mj-lt"/>
              <a:buAutoNum type="arabicPeriod"/>
            </a:pPr>
            <a:r>
              <a:rPr lang="en-US" sz="1000" b="1" dirty="0">
                <a:cs typeface="Calibri" panose="020F0502020204030204"/>
              </a:rPr>
              <a:t>[CLICK] As the animation plays, emphasize:</a:t>
            </a:r>
          </a:p>
          <a:p>
            <a:pPr marL="724959" lvl="1" indent="-241653">
              <a:buFont typeface="Arial" panose="020B0604020202020204" pitchFamily="34" charset="0"/>
              <a:buChar char="•"/>
            </a:pPr>
            <a:r>
              <a:rPr lang="en-US" sz="1000" dirty="0">
                <a:cs typeface="Calibri" panose="020F0502020204030204"/>
              </a:rPr>
              <a:t>We recognize that it is a difficult process to report, and that it takes courage, but it is very necessary to  make a positive change, one person at a time.</a:t>
            </a:r>
          </a:p>
          <a:p>
            <a:pPr marL="724959" lvl="1" indent="-241653">
              <a:buFont typeface="Arial" panose="020B0604020202020204" pitchFamily="34" charset="0"/>
              <a:buChar char="•"/>
            </a:pPr>
            <a:r>
              <a:rPr lang="en-US" sz="1000" dirty="0">
                <a:cs typeface="Calibri" panose="020F0502020204030204"/>
              </a:rPr>
              <a:t>Think about the positive change that you can do.</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54</a:t>
            </a:fld>
            <a:endParaRPr lang="fr-FR"/>
          </a:p>
        </p:txBody>
      </p:sp>
      <p:sp>
        <p:nvSpPr>
          <p:cNvPr id="6" name="Rectangle 5">
            <a:extLst>
              <a:ext uri="{FF2B5EF4-FFF2-40B4-BE49-F238E27FC236}">
                <a16:creationId xmlns:a16="http://schemas.microsoft.com/office/drawing/2014/main" id="{3E4A2A98-8EDE-5146-B9F2-70850CDA4743}"/>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454ACF82-661B-AE40-A51F-9A161CC8CF54}"/>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015B8612-FCFF-614E-9793-F6FAECEAEF38}"/>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D35C9682-7CB5-8445-AE0E-57F19FA57A87}"/>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56899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40642" y="3467130"/>
            <a:ext cx="4732361" cy="3600450"/>
          </a:xfrm>
          <a:prstGeom prst="rect">
            <a:avLst/>
          </a:prstGeom>
        </p:spPr>
        <p:txBody>
          <a:bodyPr/>
          <a:lstStyle/>
          <a:p>
            <a:r>
              <a:rPr lang="en-US" sz="1000" b="1" u="sng" dirty="0"/>
              <a:t>ACTIVITY GOALS</a:t>
            </a:r>
          </a:p>
          <a:p>
            <a:pPr marL="171450" indent="-171450">
              <a:buFont typeface="Arial" panose="020B0604020202020204" pitchFamily="34" charset="0"/>
              <a:buChar char="•"/>
            </a:pPr>
            <a:r>
              <a:rPr lang="en-US" sz="1000" dirty="0"/>
              <a:t>To review all key notions about sexual misconduct that were explored during the day</a:t>
            </a:r>
          </a:p>
          <a:p>
            <a:pPr marL="171450" indent="-171450">
              <a:buFont typeface="Arial" panose="020B0604020202020204" pitchFamily="34" charset="0"/>
              <a:buChar char="•"/>
            </a:pPr>
            <a:r>
              <a:rPr lang="en-US" sz="1000" dirty="0"/>
              <a:t>To obtain the commitment of putting an end to sexual misconduct from every individual participant</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55</a:t>
            </a:fld>
            <a:endParaRPr lang="fr-FR"/>
          </a:p>
        </p:txBody>
      </p:sp>
      <p:sp>
        <p:nvSpPr>
          <p:cNvPr id="6" name="Rectangle 5">
            <a:extLst>
              <a:ext uri="{FF2B5EF4-FFF2-40B4-BE49-F238E27FC236}">
                <a16:creationId xmlns:a16="http://schemas.microsoft.com/office/drawing/2014/main" id="{5213B6BE-CEBD-4141-BD12-3E999393FBD0}"/>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6E2488A6-83EC-F142-A81E-5A258E280CAB}"/>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56D2954A-7807-F14F-8E84-C8A320E40E99}"/>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D87A2E2B-32E1-4342-BBFD-57280F4282E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9613"/>
            <a:ext cx="4651375" cy="2616200"/>
          </a:xfrm>
          <a:prstGeom prst="rect">
            <a:avLst/>
          </a:prstGeom>
        </p:spPr>
      </p:sp>
    </p:spTree>
    <p:extLst>
      <p:ext uri="{BB962C8B-B14F-4D97-AF65-F5344CB8AC3E}">
        <p14:creationId xmlns:p14="http://schemas.microsoft.com/office/powerpoint/2010/main" val="204755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3" y="3467130"/>
            <a:ext cx="4746010" cy="3600450"/>
          </a:xfrm>
          <a:prstGeom prst="rect">
            <a:avLst/>
          </a:prstGeom>
        </p:spPr>
        <p:txBody>
          <a:bodyPr/>
          <a:lstStyle/>
          <a:p>
            <a:r>
              <a:rPr lang="en-US" sz="1000" b="1" u="sng" dirty="0"/>
              <a:t>FACILITATOR INSTRUCTIONS</a:t>
            </a:r>
          </a:p>
          <a:p>
            <a:r>
              <a:rPr lang="en-US" sz="1000" dirty="0"/>
              <a:t>Duration: 10 mins</a:t>
            </a:r>
            <a:endParaRPr lang="en-US" sz="1000" dirty="0">
              <a:cs typeface="Calibri"/>
            </a:endParaRPr>
          </a:p>
          <a:p>
            <a:endParaRPr lang="en-US" sz="1000" dirty="0"/>
          </a:p>
          <a:p>
            <a:pPr marL="228600" indent="-228600">
              <a:buFont typeface="+mj-lt"/>
              <a:buAutoNum type="arabicPeriod"/>
            </a:pPr>
            <a:r>
              <a:rPr lang="en-US" sz="1000" b="1" dirty="0"/>
              <a:t>Give the participants some post-its and markers (they can share).</a:t>
            </a:r>
            <a:endParaRPr lang="en-US" sz="1000" b="1" dirty="0">
              <a:cs typeface="Calibri"/>
            </a:endParaRPr>
          </a:p>
          <a:p>
            <a:pPr marL="228600" indent="-228600">
              <a:buFont typeface="+mj-lt"/>
              <a:buAutoNum type="arabicPeriod"/>
            </a:pPr>
            <a:endParaRPr lang="en-US" sz="1000" b="1" dirty="0"/>
          </a:p>
          <a:p>
            <a:pPr marL="228600" indent="-228600">
              <a:buFont typeface="+mj-lt"/>
              <a:buAutoNum type="arabicPeriod"/>
            </a:pPr>
            <a:r>
              <a:rPr lang="en-US" sz="1000" b="1" dirty="0"/>
              <a:t>Ask the participants to:</a:t>
            </a:r>
            <a:endParaRPr lang="en-US" sz="1000" b="1" dirty="0">
              <a:cs typeface="Calibri"/>
            </a:endParaRPr>
          </a:p>
          <a:p>
            <a:pPr marL="628650" lvl="1" indent="-171450">
              <a:buFont typeface="Arial" panose="020B0604020202020204" pitchFamily="34" charset="0"/>
              <a:buChar char="•"/>
            </a:pPr>
            <a:r>
              <a:rPr lang="en-US" sz="1000" dirty="0"/>
              <a:t>Take a moment to think of one way that they, as an individual, can contribute to ending sexual misconduct.</a:t>
            </a:r>
            <a:endParaRPr lang="en-US" sz="1000" dirty="0">
              <a:cs typeface="Calibri"/>
            </a:endParaRPr>
          </a:p>
          <a:p>
            <a:pPr marL="628650" lvl="1" indent="-171450">
              <a:buFont typeface="Arial" panose="020B0604020202020204" pitchFamily="34" charset="0"/>
              <a:buChar char="•"/>
            </a:pPr>
            <a:r>
              <a:rPr lang="en-US" sz="1000" dirty="0"/>
              <a:t>Write down their personal commitment on a post-it.</a:t>
            </a:r>
            <a:endParaRPr lang="en-US" sz="1000" dirty="0">
              <a:cs typeface="Calibri"/>
            </a:endParaRPr>
          </a:p>
          <a:p>
            <a:pPr marL="628650" lvl="1" indent="-171450">
              <a:buFont typeface="Arial" panose="020B0604020202020204" pitchFamily="34" charset="0"/>
              <a:buChar char="•"/>
            </a:pPr>
            <a:r>
              <a:rPr lang="en-US" sz="1000" dirty="0"/>
              <a:t>Sign the post-it.</a:t>
            </a:r>
            <a:endParaRPr lang="en-US" sz="1000" dirty="0">
              <a:cs typeface="Calibri"/>
            </a:endParaRPr>
          </a:p>
          <a:p>
            <a:pPr marL="228600" indent="-228600">
              <a:buFont typeface="+mj-lt"/>
              <a:buAutoNum type="arabicPeriod"/>
            </a:pPr>
            <a:endParaRPr lang="en-US" sz="1000" b="1" dirty="0"/>
          </a:p>
          <a:p>
            <a:pPr marL="228600" indent="-228600">
              <a:buFont typeface="+mj-lt"/>
              <a:buAutoNum type="arabicPeriod"/>
            </a:pPr>
            <a:r>
              <a:rPr lang="en-US" sz="1000" b="1" dirty="0"/>
              <a:t>As the participants are working on their contributions, prepare for the Puzzle Pyramid (next activity):</a:t>
            </a:r>
            <a:endParaRPr lang="en-US" sz="1000" b="1" dirty="0">
              <a:cs typeface="Calibri"/>
            </a:endParaRPr>
          </a:p>
          <a:p>
            <a:pPr marL="628650" lvl="1" indent="-171450">
              <a:buFont typeface="Arial" panose="020B0604020202020204" pitchFamily="34" charset="0"/>
              <a:buChar char="•"/>
            </a:pPr>
            <a:r>
              <a:rPr lang="en-US" sz="1000" dirty="0"/>
              <a:t>Clear out an appropriate space to build the puzzle in.</a:t>
            </a:r>
            <a:endParaRPr lang="en-US" sz="1000" dirty="0">
              <a:cs typeface="Calibri"/>
            </a:endParaRPr>
          </a:p>
          <a:p>
            <a:pPr marL="628650" lvl="1" indent="-171450">
              <a:buFont typeface="Arial" panose="020B0604020202020204" pitchFamily="34" charset="0"/>
              <a:buChar char="•"/>
            </a:pPr>
            <a:r>
              <a:rPr lang="en-US" sz="1000" dirty="0"/>
              <a:t>Set aside any puzzle pieces that have only images on them.</a:t>
            </a:r>
            <a:endParaRPr lang="en-US" sz="1000" dirty="0">
              <a:cs typeface="Calibri"/>
            </a:endParaRPr>
          </a:p>
          <a:p>
            <a:pPr marL="628650" lvl="1" indent="-171450">
              <a:buFont typeface="Arial" panose="020B0604020202020204" pitchFamily="34" charset="0"/>
              <a:buChar char="•"/>
            </a:pPr>
            <a:r>
              <a:rPr lang="en-US" sz="1000" dirty="0"/>
              <a:t>Set aside any puzzle pieces that have ‘Our commitment’ written on them.</a:t>
            </a:r>
            <a:endParaRPr lang="en-US" sz="1000" dirty="0">
              <a:cs typeface="Calibri"/>
            </a:endParaRPr>
          </a:p>
          <a:p>
            <a:pPr marL="628650" lvl="1" indent="-171450">
              <a:buFont typeface="Arial" panose="020B0604020202020204" pitchFamily="34" charset="0"/>
              <a:buChar char="•"/>
            </a:pPr>
            <a:r>
              <a:rPr lang="en-US" sz="1000" dirty="0"/>
              <a:t>Distribute the rest of the puzzle pieces among the participants (at least one puzzle piece per participant).</a:t>
            </a:r>
            <a:endParaRPr lang="en-US" sz="1000" dirty="0">
              <a:cs typeface="Calibri"/>
            </a:endParaRPr>
          </a:p>
          <a:p>
            <a:pPr marL="628650" lvl="1" indent="-171450">
              <a:buFont typeface="Arial" panose="020B0604020202020204" pitchFamily="34" charset="0"/>
              <a:buChar char="•"/>
            </a:pPr>
            <a:endParaRPr lang="en-US" sz="1000" dirty="0"/>
          </a:p>
          <a:p>
            <a:pPr marL="228600" indent="-228600">
              <a:buFont typeface="+mj-lt"/>
              <a:buAutoNum type="arabicPeriod"/>
            </a:pPr>
            <a:r>
              <a:rPr lang="en-US" sz="1000" b="1" dirty="0"/>
              <a:t>When the teams have finished, ask them to put aside their post-its for the moment.</a:t>
            </a:r>
            <a:endParaRPr lang="en-US" sz="1000" dirty="0"/>
          </a:p>
          <a:p>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56</a:t>
            </a:fld>
            <a:endParaRPr lang="fr-FR"/>
          </a:p>
        </p:txBody>
      </p:sp>
      <p:sp>
        <p:nvSpPr>
          <p:cNvPr id="6" name="Rectangle 5">
            <a:extLst>
              <a:ext uri="{FF2B5EF4-FFF2-40B4-BE49-F238E27FC236}">
                <a16:creationId xmlns:a16="http://schemas.microsoft.com/office/drawing/2014/main" id="{52F5CD26-D904-CE43-9F6D-DDA50F5FFFB5}"/>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6BCC47F1-E287-FB4C-8CB8-F7581164F51C}"/>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707AF7CD-8F93-2E4D-B11B-509791152FE6}"/>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3ABEB3BE-9163-1E4F-A40A-3E0B75664E86}"/>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9383806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2"/>
            <a:ext cx="4746009" cy="5202968"/>
          </a:xfrm>
          <a:prstGeom prst="rect">
            <a:avLst/>
          </a:prstGeom>
        </p:spPr>
        <p:txBody>
          <a:bodyPr/>
          <a:lstStyle/>
          <a:p>
            <a:r>
              <a:rPr lang="en-US" sz="1000" b="1" u="sng" dirty="0"/>
              <a:t>FACILITATOR INSTRUCTIONS</a:t>
            </a:r>
          </a:p>
          <a:p>
            <a:r>
              <a:rPr lang="en-US" sz="1000" dirty="0"/>
              <a:t>Duration: 20 mins</a:t>
            </a:r>
            <a:endParaRPr lang="en-US" sz="1000" dirty="0">
              <a:cs typeface="Calibri"/>
            </a:endParaRPr>
          </a:p>
          <a:p>
            <a:endParaRPr lang="en-US" sz="1000" dirty="0"/>
          </a:p>
          <a:p>
            <a:pPr marL="228600" indent="-228600">
              <a:buFont typeface="+mj-lt"/>
              <a:buAutoNum type="arabicPeriod"/>
            </a:pPr>
            <a:r>
              <a:rPr lang="en-US" sz="1000" b="1" dirty="0"/>
              <a:t>Explain the activity instructions:</a:t>
            </a:r>
            <a:endParaRPr lang="en-US" sz="1000" b="1" dirty="0">
              <a:cs typeface="Calibri"/>
            </a:endParaRPr>
          </a:p>
          <a:p>
            <a:pPr marL="628650" lvl="1" indent="-171450">
              <a:buFont typeface="Arial" panose="020B0604020202020204" pitchFamily="34" charset="0"/>
              <a:buChar char="•"/>
            </a:pPr>
            <a:r>
              <a:rPr lang="en-US" sz="1000" dirty="0"/>
              <a:t>You will read a riddle out loud.</a:t>
            </a:r>
            <a:endParaRPr lang="en-US" sz="1000" dirty="0">
              <a:cs typeface="Calibri"/>
            </a:endParaRPr>
          </a:p>
          <a:p>
            <a:pPr marL="628650" lvl="1" indent="-171450">
              <a:buFont typeface="Arial" panose="020B0604020202020204" pitchFamily="34" charset="0"/>
              <a:buChar char="•"/>
            </a:pPr>
            <a:r>
              <a:rPr lang="en-US" sz="1000" dirty="0"/>
              <a:t>The answers to the riddles are amongst the puzzle pieces that were just distributed to the participants.</a:t>
            </a:r>
            <a:endParaRPr lang="en-US" sz="1000" dirty="0">
              <a:cs typeface="Calibri"/>
            </a:endParaRPr>
          </a:p>
          <a:p>
            <a:pPr marL="628650" lvl="1" indent="-171450">
              <a:buFont typeface="Arial" panose="020B0604020202020204" pitchFamily="34" charset="0"/>
              <a:buChar char="•"/>
            </a:pPr>
            <a:r>
              <a:rPr lang="en-US" sz="1000" dirty="0"/>
              <a:t>If a participant thinks that their puzzle piece is the answer a riddle, they must raise their hand.</a:t>
            </a:r>
            <a:endParaRPr lang="en-US" sz="1000" dirty="0">
              <a:cs typeface="Calibri"/>
            </a:endParaRPr>
          </a:p>
          <a:p>
            <a:pPr marL="628650" lvl="1" indent="-171450">
              <a:buFont typeface="Arial" panose="020B0604020202020204" pitchFamily="34" charset="0"/>
              <a:buChar char="•"/>
            </a:pPr>
            <a:r>
              <a:rPr lang="en-US" sz="1000" dirty="0"/>
              <a:t>If the participant has the correct answer, they can add the corresponding puzzle piece(s) to the Puzzle Pyramid, as shown in the diagram on screen.</a:t>
            </a:r>
            <a:endParaRPr lang="en-US" sz="1000" dirty="0">
              <a:cs typeface="Calibri"/>
            </a:endParaRPr>
          </a:p>
          <a:p>
            <a:pPr lvl="1"/>
            <a:endParaRPr lang="en-US" sz="1000" dirty="0"/>
          </a:p>
          <a:p>
            <a:pPr marL="228600" indent="-228600">
              <a:buFont typeface="+mj-lt"/>
              <a:buAutoNum type="arabicPeriod"/>
            </a:pPr>
            <a:r>
              <a:rPr lang="en-US" sz="1000" b="1" dirty="0"/>
              <a:t>Read out loud the first riddle as provided the in Key Concepts Riddles document (</a:t>
            </a:r>
            <a:r>
              <a:rPr lang="en-US" sz="1000" b="1" dirty="0">
                <a:solidFill>
                  <a:srgbClr val="4C8AB3"/>
                </a:solidFill>
              </a:rPr>
              <a:t>07_KeyConcepts_Riddles</a:t>
            </a:r>
            <a:r>
              <a:rPr lang="en-US" sz="1000" b="1" dirty="0"/>
              <a:t>).</a:t>
            </a:r>
            <a:endParaRPr lang="en-US" sz="1000" b="1" dirty="0">
              <a:cs typeface="Calibri"/>
            </a:endParaRPr>
          </a:p>
          <a:p>
            <a:pPr marL="228600" indent="-228600">
              <a:buFont typeface="+mj-lt"/>
              <a:buAutoNum type="arabicPeriod"/>
            </a:pPr>
            <a:endParaRPr lang="en-US" sz="1000" b="1" dirty="0"/>
          </a:p>
          <a:p>
            <a:pPr marL="228600" indent="-228600">
              <a:buFont typeface="+mj-lt"/>
              <a:buAutoNum type="arabicPeriod"/>
            </a:pPr>
            <a:r>
              <a:rPr lang="en-US" sz="1000" b="1" dirty="0"/>
              <a:t>If the participant who raises their hand has the puzzle piece corresponding to the correct answer to the riddle, ask them to:</a:t>
            </a:r>
            <a:endParaRPr lang="en-US" sz="1000" b="1" dirty="0">
              <a:cs typeface="Calibri"/>
            </a:endParaRPr>
          </a:p>
          <a:p>
            <a:pPr marL="685800" lvl="1" indent="-228600">
              <a:buFont typeface="Arial" panose="020B0604020202020204" pitchFamily="34" charset="0"/>
              <a:buChar char="•"/>
            </a:pPr>
            <a:r>
              <a:rPr lang="en-US" sz="1000" dirty="0"/>
              <a:t>Present the contents of their puzzle piece to the group.</a:t>
            </a:r>
            <a:endParaRPr lang="en-US" sz="1000" dirty="0">
              <a:cs typeface="Calibri"/>
            </a:endParaRPr>
          </a:p>
          <a:p>
            <a:pPr marL="685800" lvl="1" indent="-228600">
              <a:buFont typeface="Arial" panose="020B0604020202020204" pitchFamily="34" charset="0"/>
              <a:buChar char="•"/>
            </a:pPr>
            <a:r>
              <a:rPr lang="en-US" sz="1000" dirty="0"/>
              <a:t>Add their puzzle piece to the pyramid (as shown on the diagram on screen).</a:t>
            </a:r>
            <a:endParaRPr lang="en-US" sz="1000" dirty="0">
              <a:cs typeface="Calibri"/>
            </a:endParaRPr>
          </a:p>
          <a:p>
            <a:pPr marL="685800" lvl="1" indent="-228600">
              <a:buFont typeface="Arial" panose="020B0604020202020204" pitchFamily="34" charset="0"/>
              <a:buChar char="•"/>
            </a:pPr>
            <a:r>
              <a:rPr lang="en-US" sz="1000" dirty="0"/>
              <a:t>Present their personal commitment (that they wrote on the post-it during the previous activity) to the group.</a:t>
            </a:r>
            <a:endParaRPr lang="en-US" sz="1000" dirty="0">
              <a:cs typeface="Calibri"/>
            </a:endParaRPr>
          </a:p>
          <a:p>
            <a:pPr marL="685800" lvl="1" indent="-228600">
              <a:buFont typeface="Arial" panose="020B0604020202020204" pitchFamily="34" charset="0"/>
              <a:buChar char="•"/>
            </a:pPr>
            <a:r>
              <a:rPr lang="en-US" sz="1000" dirty="0"/>
              <a:t>Stick their post-it onto a puzzle piece that has ‘Our commitment’ written on it.</a:t>
            </a:r>
            <a:endParaRPr lang="en-US" sz="1000" dirty="0">
              <a:cs typeface="Calibri"/>
            </a:endParaRPr>
          </a:p>
          <a:p>
            <a:pPr lvl="1"/>
            <a:endParaRPr lang="en-US" sz="1000" b="1" dirty="0"/>
          </a:p>
          <a:p>
            <a:pPr marL="228600" indent="-228600">
              <a:buFont typeface="+mj-lt"/>
              <a:buAutoNum type="arabicPeriod"/>
            </a:pPr>
            <a:r>
              <a:rPr lang="en-US" sz="1000" b="1" dirty="0"/>
              <a:t>Continue reading the riddles, allowing the participants to present their puzzle pieces and personal commitments and building up the Puzzle Pyramid.</a:t>
            </a:r>
            <a:endParaRPr lang="en-US" sz="1000" b="1" dirty="0">
              <a:cs typeface="Calibri"/>
            </a:endParaRPr>
          </a:p>
          <a:p>
            <a:pPr marL="628650" lvl="1" indent="-171450">
              <a:buFont typeface="Arial" panose="020B0604020202020204" pitchFamily="34" charset="0"/>
              <a:buChar char="•"/>
            </a:pPr>
            <a:r>
              <a:rPr lang="en-US" sz="1000" dirty="0"/>
              <a:t>Every so often, add a puzzle piece to the pyramid that has only images on it.</a:t>
            </a:r>
            <a:endParaRPr lang="en-US" sz="1000" dirty="0">
              <a:cs typeface="Calibri"/>
            </a:endParaRPr>
          </a:p>
          <a:p>
            <a:pPr marL="628650" lvl="1" indent="-171450">
              <a:buFont typeface="Arial" panose="020B0604020202020204" pitchFamily="34" charset="0"/>
              <a:buChar char="•"/>
            </a:pPr>
            <a:r>
              <a:rPr lang="en-US" sz="1000" dirty="0"/>
              <a:t>When a puzzle piece with ‘Our commitment’ written on it is full of post-its, add it to the pyramid that has no sticker on it.</a:t>
            </a:r>
            <a:endParaRPr lang="en-US" sz="1000" dirty="0">
              <a:cs typeface="Calibri"/>
            </a:endParaRPr>
          </a:p>
          <a:p>
            <a:pPr lvl="1"/>
            <a:endParaRPr lang="en-US" sz="1000" dirty="0"/>
          </a:p>
          <a:p>
            <a:pPr marL="228600" indent="-228600">
              <a:buFont typeface="+mj-lt"/>
              <a:buAutoNum type="arabicPeriod"/>
            </a:pPr>
            <a:r>
              <a:rPr lang="en-US" sz="1000" b="1" dirty="0"/>
              <a:t>After the Puzzle Pyramid has been built, allow the participants to admire the final result.</a:t>
            </a:r>
            <a:endParaRPr lang="en-US" sz="1000" b="1" dirty="0">
              <a:cs typeface="Calibri"/>
            </a:endParaRPr>
          </a:p>
          <a:p>
            <a:endParaRPr lang="en-US" sz="1000" dirty="0"/>
          </a:p>
          <a:p>
            <a:r>
              <a:rPr lang="en-US" sz="1000" b="1" u="sng" dirty="0"/>
              <a:t>RIDDLES: </a:t>
            </a:r>
            <a:endParaRPr lang="en-US" sz="1000" b="1" u="sng" dirty="0">
              <a:cs typeface="Calibri"/>
            </a:endParaRPr>
          </a:p>
          <a:p>
            <a:r>
              <a:rPr lang="en-US" sz="1000" u="none" dirty="0"/>
              <a:t>Riddle 1: What can be used to promote goodness or personal greed?</a:t>
            </a:r>
            <a:r>
              <a:rPr lang="en-US" sz="1000" dirty="0"/>
              <a:t> </a:t>
            </a:r>
            <a:endParaRPr lang="en-US" sz="1000" dirty="0">
              <a:cs typeface="Calibri"/>
            </a:endParaRPr>
          </a:p>
          <a:p>
            <a:r>
              <a:rPr lang="en-US" sz="1000" u="none" dirty="0"/>
              <a:t>Riddle 2: A distribution worker rubbing himself subtly against women waiting in line at a distribution point is a case of what?</a:t>
            </a:r>
            <a:endParaRPr lang="en-US" sz="1000" u="none" dirty="0">
              <a:cs typeface="Calibri"/>
            </a:endParaRPr>
          </a:p>
          <a:p>
            <a:r>
              <a:rPr lang="en-US" sz="1000" u="none" dirty="0"/>
              <a:t>Riddle 3: What are the common rules humanitarian workers must understand and follow in relations to sexual activity with beneficiaries?</a:t>
            </a:r>
            <a:endParaRPr lang="en-US" sz="1000" u="none" dirty="0">
              <a:cs typeface="Calibri"/>
            </a:endParaRPr>
          </a:p>
          <a:p>
            <a:r>
              <a:rPr lang="en-US" sz="1000" u="none" dirty="0"/>
              <a:t>Riddle 4: Making a colleague feel uncomfortable by joking about their marital status is a case of what?</a:t>
            </a:r>
            <a:endParaRPr lang="en-US" sz="1000" u="none" dirty="0">
              <a:cs typeface="Calibri"/>
            </a:endParaRPr>
          </a:p>
          <a:p>
            <a:r>
              <a:rPr lang="en-US" sz="1000" u="none" dirty="0"/>
              <a:t>Riddle 5: What do we need to be to make sure we are accountable to stopping sexual misconduct?</a:t>
            </a:r>
            <a:endParaRPr lang="en-US" sz="1000" u="none" dirty="0">
              <a:cs typeface="Calibri"/>
            </a:endParaRPr>
          </a:p>
          <a:p>
            <a:r>
              <a:rPr lang="en-US" sz="1000" u="none" dirty="0"/>
              <a:t>Riddle 6: A supervisor/colleague hiring local sex workers is a case of what?</a:t>
            </a:r>
            <a:endParaRPr lang="en-US" sz="1000" u="none" dirty="0">
              <a:cs typeface="Calibri"/>
            </a:endParaRPr>
          </a:p>
          <a:p>
            <a:r>
              <a:rPr lang="en-US" sz="1000" u="none" dirty="0"/>
              <a:t>Riddle 7: What action demonstrates that the victims are respected?</a:t>
            </a:r>
            <a:r>
              <a:rPr lang="en-US" sz="1000" dirty="0"/>
              <a:t> </a:t>
            </a:r>
            <a:endParaRPr lang="en-US" sz="1000" u="none" dirty="0">
              <a:cs typeface="Calibri"/>
            </a:endParaRPr>
          </a:p>
          <a:p>
            <a:r>
              <a:rPr lang="en-US" sz="1000" u="none" dirty="0"/>
              <a:t>Riddle 8: What are the main things to remember to ensure a respectable workplace free of sexual misconduct?</a:t>
            </a:r>
            <a:endParaRPr lang="en-US" sz="1000" u="none" dirty="0">
              <a:cs typeface="Calibri"/>
            </a:endParaRPr>
          </a:p>
          <a:p>
            <a:r>
              <a:rPr lang="en-US" sz="1000" u="none" dirty="0"/>
              <a:t>Riddle 9: What can we do to prioritize a victim's needs?</a:t>
            </a:r>
            <a:endParaRPr lang="en-US" sz="1000" u="none" dirty="0">
              <a:cs typeface="Calibri"/>
            </a:endParaRPr>
          </a:p>
          <a:p>
            <a:r>
              <a:rPr lang="en-US" sz="1000" u="none" dirty="0"/>
              <a:t>Riddle 10: What is one of the mo</a:t>
            </a:r>
            <a:r>
              <a:rPr lang="en-US" sz="1000" b="1" u="none" dirty="0"/>
              <a:t>st</a:t>
            </a:r>
            <a:r>
              <a:rPr lang="en-US" sz="1000" u="none" dirty="0"/>
              <a:t> effective ways to stop sexual misconduct?</a:t>
            </a:r>
            <a:endParaRPr lang="en-US" sz="1000" u="none" dirty="0">
              <a:cs typeface="Calibri"/>
            </a:endParaRP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a:t>57</a:t>
            </a:fld>
            <a:endParaRPr lang="fr-FR"/>
          </a:p>
        </p:txBody>
      </p:sp>
      <p:sp>
        <p:nvSpPr>
          <p:cNvPr id="6" name="Rectangle 5">
            <a:extLst>
              <a:ext uri="{FF2B5EF4-FFF2-40B4-BE49-F238E27FC236}">
                <a16:creationId xmlns:a16="http://schemas.microsoft.com/office/drawing/2014/main" id="{466FB4BB-8EA3-F647-958A-982C77A7C3FC}"/>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F03BB005-A8FD-524B-A8FB-546099C98632}"/>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A407209A-F2FD-464A-8E00-EDD77B66D45D}"/>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8C1E0ED7-8774-0644-A0BE-E49491261EFE}"/>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2363" y="708025"/>
            <a:ext cx="4651375" cy="2616200"/>
          </a:xfrm>
          <a:prstGeom prst="rect">
            <a:avLst/>
          </a:prstGeom>
        </p:spPr>
      </p:sp>
    </p:spTree>
    <p:extLst>
      <p:ext uri="{BB962C8B-B14F-4D97-AF65-F5344CB8AC3E}">
        <p14:creationId xmlns:p14="http://schemas.microsoft.com/office/powerpoint/2010/main" val="4237423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6994" y="3466923"/>
            <a:ext cx="4732361" cy="3600450"/>
          </a:xfrm>
          <a:prstGeom prst="rect">
            <a:avLst/>
          </a:prstGeom>
        </p:spPr>
        <p:txBody>
          <a:bodyPr/>
          <a:lstStyle/>
          <a:p>
            <a:r>
              <a:rPr lang="en-US" sz="1000" b="1" u="sng" dirty="0"/>
              <a:t>FACILITATOR INSTRUCTIONS</a:t>
            </a:r>
          </a:p>
          <a:p>
            <a:r>
              <a:rPr lang="en-US" sz="1000" dirty="0"/>
              <a:t>Duration: 5 mins</a:t>
            </a:r>
          </a:p>
          <a:p>
            <a:endParaRPr lang="en-US" sz="1000" dirty="0"/>
          </a:p>
          <a:p>
            <a:pPr marL="228600" indent="-228600">
              <a:buFont typeface="+mj-lt"/>
              <a:buAutoNum type="arabicPeriod"/>
            </a:pPr>
            <a:r>
              <a:rPr lang="en-US" sz="1000" b="1" dirty="0"/>
              <a:t>Congratulate the participants for a job well done.</a:t>
            </a:r>
          </a:p>
          <a:p>
            <a:pPr marL="228600" indent="-228600">
              <a:buFont typeface="+mj-lt"/>
              <a:buAutoNum type="arabicPeriod"/>
            </a:pPr>
            <a:endParaRPr lang="en-US" sz="1000" b="1" dirty="0"/>
          </a:p>
          <a:p>
            <a:pPr marL="228600" indent="-228600">
              <a:buFont typeface="+mj-lt"/>
              <a:buAutoNum type="arabicPeriod"/>
            </a:pPr>
            <a:r>
              <a:rPr lang="en-US" sz="1000" b="1" dirty="0"/>
              <a:t>Distribute one course evaluation (</a:t>
            </a:r>
            <a:r>
              <a:rPr lang="en-US" sz="1000" b="1" dirty="0">
                <a:solidFill>
                  <a:srgbClr val="4C8AB3"/>
                </a:solidFill>
              </a:rPr>
              <a:t>07_CourseEval</a:t>
            </a:r>
            <a:r>
              <a:rPr lang="en-US" sz="1000" b="1" dirty="0"/>
              <a:t>) to each participant.</a:t>
            </a:r>
          </a:p>
          <a:p>
            <a:pPr marL="228600" indent="-228600">
              <a:buFont typeface="+mj-lt"/>
              <a:buAutoNum type="arabicPeriod"/>
            </a:pPr>
            <a:endParaRPr lang="en-US" sz="1000" b="1" dirty="0"/>
          </a:p>
          <a:p>
            <a:pPr marL="228600" indent="-228600">
              <a:buFont typeface="+mj-lt"/>
              <a:buAutoNum type="arabicPeriod"/>
            </a:pPr>
            <a:r>
              <a:rPr lang="en-US" sz="1000" b="1" dirty="0"/>
              <a:t>Allow the participants to complete the evaluation at their own pace.</a:t>
            </a:r>
          </a:p>
          <a:p>
            <a:endParaRPr lang="en-US" sz="1000"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en-CA" smtClean="0"/>
              <a:t>58</a:t>
            </a:fld>
            <a:endParaRPr lang="en-CA"/>
          </a:p>
        </p:txBody>
      </p:sp>
      <p:sp>
        <p:nvSpPr>
          <p:cNvPr id="6" name="Rectangle 5">
            <a:extLst>
              <a:ext uri="{FF2B5EF4-FFF2-40B4-BE49-F238E27FC236}">
                <a16:creationId xmlns:a16="http://schemas.microsoft.com/office/drawing/2014/main" id="{A67244F1-8D0A-1449-A662-DEC04214F27B}"/>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7" name="Image 6">
            <a:extLst>
              <a:ext uri="{FF2B5EF4-FFF2-40B4-BE49-F238E27FC236}">
                <a16:creationId xmlns:a16="http://schemas.microsoft.com/office/drawing/2014/main" id="{0637F2FA-A79F-284C-9FC6-6B0C8D254469}"/>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281FB418-7818-7142-835E-777573990064}"/>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16829389-2C62-384E-A840-BA8833215655}"/>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23950" y="708025"/>
            <a:ext cx="4649788" cy="2614613"/>
          </a:xfrm>
          <a:prstGeom prst="rect">
            <a:avLst/>
          </a:prstGeom>
        </p:spPr>
      </p:sp>
    </p:spTree>
    <p:extLst>
      <p:ext uri="{BB962C8B-B14F-4D97-AF65-F5344CB8AC3E}">
        <p14:creationId xmlns:p14="http://schemas.microsoft.com/office/powerpoint/2010/main" val="27833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609600" y="3522277"/>
            <a:ext cx="5372100" cy="5150787"/>
          </a:xfrm>
        </p:spPr>
        <p:txBody>
          <a:bodyPr/>
          <a:lstStyle/>
          <a:p>
            <a:pPr algn="just"/>
            <a:r>
              <a:rPr lang="en-US" sz="1000" b="1" u="sng" dirty="0"/>
              <a:t>FACILITATOR INSTRUCTIONS</a:t>
            </a:r>
          </a:p>
          <a:p>
            <a:pPr algn="just"/>
            <a:r>
              <a:rPr lang="en-US" sz="1000" dirty="0"/>
              <a:t>Duration: 4 mins</a:t>
            </a:r>
          </a:p>
          <a:p>
            <a:pPr algn="just"/>
            <a:endParaRPr lang="en-US" sz="1000" dirty="0"/>
          </a:p>
          <a:p>
            <a:pPr algn="just"/>
            <a:r>
              <a:rPr lang="en-US" sz="1000" b="1" u="sng" dirty="0"/>
              <a:t>Guiding words</a:t>
            </a:r>
            <a:r>
              <a:rPr lang="en-US" sz="1000" b="1" u="none" dirty="0"/>
              <a:t>: “</a:t>
            </a:r>
            <a:r>
              <a:rPr lang="en-US" sz="1000" dirty="0"/>
              <a:t>Topics, stories and vocabulary used in this training might be difficult to hear. For some of you, this training may trigger emotional distress. Should you experience, at any moment during this training, a difficult moment, you are free to step out of the room. You may also, at any time, contact appropriate support channels within your organization.”</a:t>
            </a:r>
          </a:p>
          <a:p>
            <a:pPr algn="just"/>
            <a:endParaRPr lang="en-US" sz="1000" dirty="0"/>
          </a:p>
          <a:p>
            <a:pPr algn="just"/>
            <a:endParaRPr lang="en-US" sz="1000" dirty="0"/>
          </a:p>
          <a:p>
            <a:pPr marL="228600" indent="-228600" algn="just">
              <a:buFont typeface="+mj-lt"/>
              <a:buAutoNum type="arabicPeriod"/>
            </a:pPr>
            <a:r>
              <a:rPr lang="en-US" sz="1000" b="1" dirty="0"/>
              <a:t>Warn the participants about the difficult matters that will be explored during the day.</a:t>
            </a:r>
          </a:p>
          <a:p>
            <a:pPr marL="628650" lvl="1" indent="-171450" algn="just">
              <a:buFont typeface="Arial" panose="020B0604020202020204" pitchFamily="34" charset="0"/>
              <a:buChar char="•"/>
            </a:pPr>
            <a:r>
              <a:rPr lang="en-US" sz="1000" dirty="0"/>
              <a:t>Clearly inform them that parts of this training may trigger difficult memories or emotions.</a:t>
            </a:r>
          </a:p>
          <a:p>
            <a:pPr marL="628650" lvl="1" indent="-171450" algn="just">
              <a:buFont typeface="Arial" panose="020B0604020202020204" pitchFamily="34" charset="0"/>
              <a:buChar char="•"/>
            </a:pPr>
            <a:r>
              <a:rPr lang="en-US" sz="1000" dirty="0"/>
              <a:t>Acknowledge that this is needed in order to go at the root of the situation of sexual misconduct.</a:t>
            </a:r>
          </a:p>
          <a:p>
            <a:pPr marL="628650" lvl="1" indent="-171450" algn="just">
              <a:buFont typeface="Arial" panose="020B0604020202020204" pitchFamily="34" charset="0"/>
              <a:buChar char="•"/>
            </a:pPr>
            <a:r>
              <a:rPr lang="en-US" sz="1000" dirty="0"/>
              <a:t>If any activity, video or discussion is particularly difficult for them, they are free to step out of the room for the moment.</a:t>
            </a:r>
          </a:p>
          <a:p>
            <a:pPr marL="628650" lvl="1" indent="-171450" algn="just">
              <a:buFont typeface="Arial" panose="020B0604020202020204" pitchFamily="34" charset="0"/>
              <a:buChar char="•"/>
            </a:pPr>
            <a:r>
              <a:rPr lang="en-US" sz="1000" dirty="0"/>
              <a:t>Should they feel a need to, they can also approach support channels within their organization (or, if they do not exist, they can contact their Human Resources).</a:t>
            </a:r>
          </a:p>
          <a:p>
            <a:pPr marL="628650" lvl="1" indent="-171450" algn="just">
              <a:buFont typeface="Arial" panose="020B0604020202020204" pitchFamily="34" charset="0"/>
              <a:buChar char="•"/>
            </a:pPr>
            <a:r>
              <a:rPr lang="en-US" sz="1000" dirty="0"/>
              <a:t>Inform them that there is a </a:t>
            </a:r>
            <a:r>
              <a:rPr lang="en-US" sz="1000" dirty="0">
                <a:solidFill>
                  <a:srgbClr val="4C8AB3"/>
                </a:solidFill>
              </a:rPr>
              <a:t>list of contacts for referrals </a:t>
            </a:r>
            <a:r>
              <a:rPr lang="en-US" sz="1000" dirty="0"/>
              <a:t>within and outside of their organization on their desk, which they may use to seek additional support should they feel the necessity.</a:t>
            </a:r>
          </a:p>
          <a:p>
            <a:pPr marL="628650" lvl="1" indent="-171450" algn="just">
              <a:buFont typeface="Arial" panose="020B0604020202020204" pitchFamily="34" charset="0"/>
              <a:buChar char="•"/>
            </a:pPr>
            <a:endParaRPr lang="en-US" sz="1000" dirty="0"/>
          </a:p>
          <a:p>
            <a:pPr marL="228600" indent="-228600" algn="just">
              <a:buFont typeface="+mj-lt"/>
              <a:buAutoNum type="arabicPeriod"/>
            </a:pPr>
            <a:r>
              <a:rPr lang="en-US" sz="1000" b="1" dirty="0"/>
              <a:t>Explain to the participants that, during the training, they will hear examples of negative events involving humanitarian aid workers. Although these are all inspired from events that really happened, they are certainly not representative of the people who provide humanitarian services.</a:t>
            </a:r>
          </a:p>
          <a:p>
            <a:pPr marL="228600" indent="-228600" algn="just">
              <a:buFont typeface="+mj-lt"/>
              <a:buAutoNum type="arabicPeriod"/>
            </a:pPr>
            <a:endParaRPr lang="en-US" sz="1000" b="1" dirty="0"/>
          </a:p>
          <a:p>
            <a:pPr marL="228600" indent="-228600" algn="just">
              <a:buFont typeface="+mj-lt"/>
              <a:buAutoNum type="arabicPeriod"/>
            </a:pPr>
            <a:r>
              <a:rPr lang="en-US" sz="1000" b="1" dirty="0"/>
              <a:t>Explain to the participants that any information shared during this training stays in this room. That is to say, personal information or stories shared here should not be repeated outside.</a:t>
            </a:r>
          </a:p>
          <a:p>
            <a:pPr marL="228600" indent="-228600" algn="just">
              <a:buFont typeface="+mj-lt"/>
              <a:buAutoNum type="arabicPeriod"/>
            </a:pPr>
            <a:endParaRPr lang="en-US" sz="1000" b="1" dirty="0"/>
          </a:p>
          <a:p>
            <a:pPr marL="228600" indent="-228600" algn="just">
              <a:buFont typeface="+mj-lt"/>
              <a:buAutoNum type="arabicPeriod"/>
            </a:pPr>
            <a:r>
              <a:rPr lang="en-US" sz="1000" b="1" dirty="0"/>
              <a:t>Remind participants that we are not all “bad”, but it is a disservice to ourselves, our partners, and mostly our beneficiaries to pretend that sexual misconduct does not happen. </a:t>
            </a:r>
            <a:endParaRPr lang="en-US" sz="1000" dirty="0"/>
          </a:p>
          <a:p>
            <a:pPr algn="just"/>
            <a:endParaRPr lang="en-US" sz="1000" b="1" dirty="0"/>
          </a:p>
          <a:p>
            <a:pPr algn="just"/>
            <a:endParaRPr lang="en-US" sz="1000" b="1" dirty="0"/>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6</a:t>
            </a:fld>
            <a:endParaRPr lang="en-CA"/>
          </a:p>
        </p:txBody>
      </p:sp>
      <p:sp>
        <p:nvSpPr>
          <p:cNvPr id="5" name="Rectangle 4">
            <a:extLst>
              <a:ext uri="{FF2B5EF4-FFF2-40B4-BE49-F238E27FC236}">
                <a16:creationId xmlns:a16="http://schemas.microsoft.com/office/drawing/2014/main" id="{5E653226-103D-E144-AA45-CDA6A9B77F02}"/>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90F96305-D071-FA46-979F-AEF69E4C8D66}"/>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96D3037E-ECDB-214B-903F-16E454C0E8B9}"/>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F74ED268-8526-224F-AE97-7C95FAB40BF3}"/>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098550" y="700088"/>
            <a:ext cx="4672013" cy="2627312"/>
          </a:xfrm>
        </p:spPr>
      </p:sp>
    </p:spTree>
    <p:extLst>
      <p:ext uri="{BB962C8B-B14F-4D97-AF65-F5344CB8AC3E}">
        <p14:creationId xmlns:p14="http://schemas.microsoft.com/office/powerpoint/2010/main" val="5062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474302"/>
            <a:ext cx="4749421" cy="3600450"/>
          </a:xfrm>
        </p:spPr>
        <p:txBody>
          <a:bodyPr/>
          <a:lstStyle/>
          <a:p>
            <a:pPr algn="just"/>
            <a:r>
              <a:rPr lang="en-US" sz="1000" b="1" u="sng" dirty="0"/>
              <a:t>FACILITATOR INSTRUCTIONS</a:t>
            </a:r>
          </a:p>
          <a:p>
            <a:pPr algn="just"/>
            <a:r>
              <a:rPr lang="en-US" sz="1000" dirty="0"/>
              <a:t>Duration: 10 mins</a:t>
            </a:r>
          </a:p>
          <a:p>
            <a:pPr algn="just"/>
            <a:endParaRPr lang="en-US" sz="1000" dirty="0"/>
          </a:p>
          <a:p>
            <a:pPr marL="228600" indent="-228600" algn="just">
              <a:buFont typeface="+mj-lt"/>
              <a:buAutoNum type="arabicPeriod"/>
            </a:pPr>
            <a:r>
              <a:rPr lang="en-US" sz="1000" b="1" dirty="0"/>
              <a:t>Start by mentioning that the training will cover sexual misconduct which includes sexual exploitation, sexual harassment, and sexual abuse. </a:t>
            </a:r>
          </a:p>
          <a:p>
            <a:pPr marL="228600" indent="-228600" algn="just">
              <a:buFont typeface="+mj-lt"/>
              <a:buAutoNum type="arabicPeriod"/>
            </a:pPr>
            <a:endParaRPr lang="en-US" sz="1000" b="1" dirty="0"/>
          </a:p>
          <a:p>
            <a:pPr marL="228600" indent="-228600" algn="just">
              <a:buFont typeface="+mj-lt"/>
              <a:buAutoNum type="arabicPeriod"/>
            </a:pPr>
            <a:r>
              <a:rPr lang="en-US" sz="1000" b="1" dirty="0"/>
              <a:t>On the flipchart/board with the list of participant organizations written on it, add three columns: “YES”, “NO” and “??”.</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if they know if their organization has any policies in place that address sexual misconduct, sexual harassment, sexual exploitation and/or sexual abuse.</a:t>
            </a:r>
          </a:p>
          <a:p>
            <a:pPr marL="628650" lvl="1" indent="-171450" algn="just">
              <a:buFont typeface="Arial" panose="020B0604020202020204" pitchFamily="34" charset="0"/>
              <a:buChar char="•"/>
            </a:pPr>
            <a:r>
              <a:rPr lang="en-US" sz="1000" dirty="0"/>
              <a:t>To respond to the question, ask each participant to draw a checkmark under the appropriate column on the flipchart/board, next to the name of their organization.</a:t>
            </a:r>
          </a:p>
          <a:p>
            <a:pPr lvl="1" algn="just"/>
            <a:endParaRPr lang="en-US" sz="1000" dirty="0"/>
          </a:p>
          <a:p>
            <a:pPr marL="228600" indent="-228600" algn="just">
              <a:buFont typeface="+mj-lt"/>
              <a:buAutoNum type="arabicPeriod"/>
            </a:pPr>
            <a:r>
              <a:rPr lang="en-US" sz="1000" b="1" dirty="0"/>
              <a:t>Ask questions about the results to stimulate a discussion.</a:t>
            </a:r>
          </a:p>
          <a:p>
            <a:pPr marL="628650" lvl="1" indent="-171450" algn="just">
              <a:buFont typeface="Arial" panose="020B0604020202020204" pitchFamily="34" charset="0"/>
              <a:buChar char="•"/>
            </a:pPr>
            <a:r>
              <a:rPr lang="en-US" sz="1000" dirty="0"/>
              <a:t>Did most participants respond “??”</a:t>
            </a:r>
          </a:p>
          <a:p>
            <a:pPr marL="628650" lvl="1" indent="-171450" algn="just">
              <a:buFont typeface="Arial" panose="020B0604020202020204" pitchFamily="34" charset="0"/>
              <a:buChar char="•"/>
            </a:pPr>
            <a:r>
              <a:rPr lang="en-US" sz="1000" dirty="0"/>
              <a:t>Did participants from the same organization have differing responses?</a:t>
            </a:r>
          </a:p>
          <a:p>
            <a:pPr marL="628650" lvl="1" indent="-171450" algn="just">
              <a:buFont typeface="Arial" panose="020B0604020202020204" pitchFamily="34" charset="0"/>
              <a:buChar char="•"/>
            </a:pPr>
            <a:r>
              <a:rPr lang="en-CA" sz="1000" dirty="0"/>
              <a:t>In the case that such policies do exist, are these policies shared with all personnel in the organization?</a:t>
            </a:r>
          </a:p>
          <a:p>
            <a:pPr marL="628650" lvl="1" indent="-171450" algn="just">
              <a:buFont typeface="Arial" panose="020B0604020202020204" pitchFamily="34" charset="0"/>
              <a:buChar char="•"/>
            </a:pPr>
            <a:r>
              <a:rPr lang="en-CA" sz="1000" dirty="0"/>
              <a:t>In the case that such policies do exist, do the participants have a sense of the contents of these policies?</a:t>
            </a:r>
            <a:endParaRPr lang="fr-CA" sz="1000" dirty="0"/>
          </a:p>
          <a:p>
            <a:pPr algn="just"/>
            <a:endParaRPr lang="en-US" sz="1000" dirty="0"/>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7</a:t>
            </a:fld>
            <a:endParaRPr lang="en-CA"/>
          </a:p>
        </p:txBody>
      </p:sp>
      <p:sp>
        <p:nvSpPr>
          <p:cNvPr id="5" name="Rectangle 4">
            <a:extLst>
              <a:ext uri="{FF2B5EF4-FFF2-40B4-BE49-F238E27FC236}">
                <a16:creationId xmlns:a16="http://schemas.microsoft.com/office/drawing/2014/main" id="{1FA06AE8-43A1-7248-A9C1-8D7AF2DD0152}"/>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DC8963FE-F57C-7E4C-8490-4EA1E9622A2C}"/>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0A9C4BF4-DE43-544B-99D7-41ECB231A87A}"/>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8F6F4DBB-CCDA-034A-85BE-2F549E1D9740}"/>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112838" y="708025"/>
            <a:ext cx="4657725" cy="2620963"/>
          </a:xfrm>
        </p:spPr>
      </p:sp>
    </p:spTree>
    <p:extLst>
      <p:ext uri="{BB962C8B-B14F-4D97-AF65-F5344CB8AC3E}">
        <p14:creationId xmlns:p14="http://schemas.microsoft.com/office/powerpoint/2010/main" val="162356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481402"/>
            <a:ext cx="4790365" cy="5537916"/>
          </a:xfrm>
        </p:spPr>
        <p:txBody>
          <a:bodyPr/>
          <a:lstStyle/>
          <a:p>
            <a:pPr algn="just"/>
            <a:r>
              <a:rPr lang="en-US" sz="1000" b="1" u="sng" dirty="0"/>
              <a:t>FACILITATOR INSTRUCTIONS</a:t>
            </a:r>
          </a:p>
          <a:p>
            <a:pPr algn="just"/>
            <a:r>
              <a:rPr lang="en-US" sz="1000" dirty="0"/>
              <a:t>Duration: 6 mins</a:t>
            </a:r>
            <a:endParaRPr lang="en-US" sz="1000" dirty="0">
              <a:cs typeface="Calibri"/>
            </a:endParaRPr>
          </a:p>
          <a:p>
            <a:pPr algn="just"/>
            <a:endParaRPr lang="en-US" sz="1000" dirty="0"/>
          </a:p>
          <a:p>
            <a:pPr algn="just"/>
            <a:r>
              <a:rPr lang="en-US" sz="1000" b="1" dirty="0"/>
              <a:t>NOTE: </a:t>
            </a:r>
            <a:r>
              <a:rPr lang="en-US" sz="1000" dirty="0"/>
              <a:t>Viewing the videos by clicking on this slides requires a connection to the internet, as the videos are not directly embedded into the PowerPoint. If you expect the internet connection to be an issue, you may want to pre-load the videos before the start of the session.  </a:t>
            </a:r>
          </a:p>
          <a:p>
            <a:pPr algn="just"/>
            <a:endParaRPr lang="en-US" sz="1000" dirty="0">
              <a:cs typeface="Calibri"/>
            </a:endParaRPr>
          </a:p>
          <a:p>
            <a:pPr algn="just"/>
            <a:r>
              <a:rPr lang="en-US" sz="1000" b="1" dirty="0"/>
              <a:t>Ask “Why do you think we are here today?”</a:t>
            </a:r>
            <a:endParaRPr lang="en-US" sz="1000" b="1" dirty="0">
              <a:cs typeface="Calibri"/>
            </a:endParaRPr>
          </a:p>
          <a:p>
            <a:pPr marL="628650" lvl="1" indent="-171450" algn="just">
              <a:buFont typeface="Arial" panose="020B0604020202020204" pitchFamily="34" charset="0"/>
              <a:buChar char="•"/>
            </a:pPr>
            <a:r>
              <a:rPr lang="en-US" sz="1000" dirty="0"/>
              <a:t>Listen to the answers provided by participants. If no one answers, ask a couple of participants at random.</a:t>
            </a:r>
            <a:endParaRPr lang="en-US" sz="1000" dirty="0">
              <a:cs typeface="Calibri"/>
            </a:endParaRPr>
          </a:p>
          <a:p>
            <a:pPr marL="628650" lvl="1" indent="-171450" algn="just">
              <a:buFont typeface="Arial" panose="020B0604020202020204" pitchFamily="34" charset="0"/>
              <a:buChar char="•"/>
            </a:pPr>
            <a:r>
              <a:rPr lang="en-US" sz="1000" dirty="0"/>
              <a:t>Briefly elaborate on the answers and address any misconceptions about the training if certain learner expectations diverge from the training objectives.</a:t>
            </a:r>
            <a:endParaRPr lang="en-US" sz="1000" dirty="0">
              <a:cs typeface="Calibri"/>
            </a:endParaRPr>
          </a:p>
          <a:p>
            <a:pPr lvl="1" algn="just"/>
            <a:endParaRPr lang="en-US" sz="1000" dirty="0"/>
          </a:p>
          <a:p>
            <a:pPr marL="228600" indent="-228600" algn="just">
              <a:buFont typeface="+mj-lt"/>
              <a:buAutoNum type="arabicPeriod"/>
            </a:pPr>
            <a:r>
              <a:rPr lang="en-US" sz="1000" b="1" dirty="0"/>
              <a:t>Choose one of the following Awareness Videos to show to the participants by clicking the appropriate number onscreen:</a:t>
            </a:r>
            <a:endParaRPr lang="en-US" sz="1000" b="1" dirty="0">
              <a:cs typeface="Calibri"/>
            </a:endParaRPr>
          </a:p>
          <a:p>
            <a:pPr marL="685800" lvl="1" indent="-228600" algn="just">
              <a:buFont typeface="+mj-lt"/>
              <a:buAutoNum type="arabicParenR"/>
            </a:pPr>
            <a:r>
              <a:rPr lang="en-US" sz="1000" dirty="0"/>
              <a:t>What Do You See? </a:t>
            </a:r>
            <a:r>
              <a:rPr lang="en-US" sz="1000" dirty="0">
                <a:hlinkClick r:id="rId3"/>
              </a:rPr>
              <a:t>https://www.youtube.com/watch?v=MYEAQG62pYA</a:t>
            </a:r>
            <a:endParaRPr lang="en-US" sz="1000" dirty="0"/>
          </a:p>
          <a:p>
            <a:pPr marL="685800" lvl="1" indent="-228600" algn="just">
              <a:buFont typeface="+mj-lt"/>
              <a:buAutoNum type="arabicParenR"/>
            </a:pPr>
            <a:r>
              <a:rPr lang="en-US" sz="1000" dirty="0"/>
              <a:t>Moon-Walking Bear </a:t>
            </a:r>
            <a:r>
              <a:rPr lang="en-US" sz="1000" dirty="0">
                <a:hlinkClick r:id="rId4"/>
              </a:rPr>
              <a:t>https://www.youtube.com/watch?v=xNSgmm9FX2s</a:t>
            </a:r>
            <a:r>
              <a:rPr lang="en-US" sz="1000" dirty="0"/>
              <a:t> </a:t>
            </a:r>
            <a:endParaRPr lang="en-US" sz="1000" dirty="0">
              <a:cs typeface="Calibri"/>
            </a:endParaRPr>
          </a:p>
          <a:p>
            <a:pPr marL="685800" lvl="1" indent="-228600" algn="just">
              <a:buFont typeface="+mj-lt"/>
              <a:buAutoNum type="arabicParenR"/>
            </a:pPr>
            <a:r>
              <a:rPr lang="en-US" sz="1000" dirty="0"/>
              <a:t>Whodunnit </a:t>
            </a:r>
            <a:r>
              <a:rPr lang="en-US" sz="1000" dirty="0">
                <a:hlinkClick r:id="rId5"/>
              </a:rPr>
              <a:t>https://www.youtube.com/watch?v=ubNF9QNEQLA</a:t>
            </a:r>
            <a:r>
              <a:rPr lang="en-US" sz="1000" dirty="0"/>
              <a:t> </a:t>
            </a:r>
            <a:endParaRPr lang="en-US" sz="1000" dirty="0">
              <a:cs typeface="Calibri"/>
            </a:endParaRPr>
          </a:p>
          <a:p>
            <a:pPr lvl="1" algn="just"/>
            <a:endParaRPr lang="en-US" sz="1000" dirty="0"/>
          </a:p>
          <a:p>
            <a:pPr marL="228600" indent="-228600" algn="just">
              <a:buFont typeface="+mj-lt"/>
              <a:buAutoNum type="arabicPeriod"/>
            </a:pPr>
            <a:r>
              <a:rPr lang="en-US" sz="1000" b="1" dirty="0"/>
              <a:t>CLICK to show the answer on screen and emphasize the following key points:</a:t>
            </a:r>
            <a:endParaRPr lang="en-US" sz="1000" b="1" dirty="0">
              <a:cs typeface="Calibri"/>
            </a:endParaRPr>
          </a:p>
          <a:p>
            <a:pPr marL="628650" lvl="1" indent="-171450" algn="just">
              <a:buFont typeface="Arial" panose="020B0604020202020204" pitchFamily="34" charset="0"/>
              <a:buChar char="•"/>
            </a:pPr>
            <a:r>
              <a:rPr lang="en-US" sz="1000" dirty="0"/>
              <a:t>We are here today because it’s easy to miss something that none of us is looking for.</a:t>
            </a:r>
            <a:endParaRPr lang="en-US" sz="1000" dirty="0">
              <a:cs typeface="Calibri"/>
            </a:endParaRPr>
          </a:p>
          <a:p>
            <a:pPr marL="628650" lvl="1" indent="-171450" algn="just">
              <a:buFont typeface="Arial" panose="020B0604020202020204" pitchFamily="34" charset="0"/>
              <a:buChar char="•"/>
            </a:pPr>
            <a:r>
              <a:rPr lang="en-US" sz="1000" dirty="0"/>
              <a:t>We all wish that sexual misconduct did not exist, but you know more than anyone that this is unfortunately not the reality.</a:t>
            </a:r>
            <a:endParaRPr lang="en-US" sz="1000" dirty="0">
              <a:cs typeface="Calibri"/>
            </a:endParaRPr>
          </a:p>
          <a:p>
            <a:pPr marL="628650" lvl="1" indent="-171450" algn="just">
              <a:buFont typeface="Arial" panose="020B0604020202020204" pitchFamily="34" charset="0"/>
              <a:buChar char="•"/>
            </a:pPr>
            <a:r>
              <a:rPr lang="en-US" sz="1000" dirty="0"/>
              <a:t>Not only does sexual misconduct exist, but it’s happening in our organizations under our very own eyes.</a:t>
            </a:r>
            <a:endParaRPr lang="en-US" sz="1000" dirty="0">
              <a:cs typeface="Calibri"/>
            </a:endParaRPr>
          </a:p>
          <a:p>
            <a:pPr marL="628650" lvl="1" indent="-171450" algn="just">
              <a:buFont typeface="Arial" panose="020B0604020202020204" pitchFamily="34" charset="0"/>
              <a:buChar char="•"/>
            </a:pPr>
            <a:r>
              <a:rPr lang="en-US" sz="1000" dirty="0"/>
              <a:t>When sexual misconduct </a:t>
            </a:r>
            <a:r>
              <a:rPr lang="en-US" sz="1000" i="1" dirty="0"/>
              <a:t>does</a:t>
            </a:r>
            <a:r>
              <a:rPr lang="en-US" sz="1000" dirty="0"/>
              <a:t> happen (because we know it is happening), we must do everything we can to minimize the harm done on the victim by responding properly to the incident.</a:t>
            </a:r>
            <a:endParaRPr lang="en-US" sz="1000" dirty="0">
              <a:cs typeface="Calibri"/>
            </a:endParaRPr>
          </a:p>
          <a:p>
            <a:pPr marL="628650" lvl="1" indent="-171450" algn="just">
              <a:buFont typeface="Arial" panose="020B0604020202020204" pitchFamily="34" charset="0"/>
              <a:buChar char="•"/>
            </a:pPr>
            <a:r>
              <a:rPr lang="en-US" sz="1000" dirty="0"/>
              <a:t>While sexual misconduct still exists, we must keep trying to put an end to it.</a:t>
            </a:r>
            <a:endParaRPr lang="en-US" sz="1000" dirty="0">
              <a:cs typeface="Calibri"/>
            </a:endParaRPr>
          </a:p>
        </p:txBody>
      </p:sp>
      <p:sp>
        <p:nvSpPr>
          <p:cNvPr id="4" name="Espace réservé du numéro de diapositive 3"/>
          <p:cNvSpPr>
            <a:spLocks noGrp="1"/>
          </p:cNvSpPr>
          <p:nvPr>
            <p:ph type="sldNum" sz="quarter" idx="5"/>
          </p:nvPr>
        </p:nvSpPr>
        <p:spPr/>
        <p:txBody>
          <a:bodyPr/>
          <a:lstStyle/>
          <a:p>
            <a:fld id="{5F05AFC8-948B-44E9-9021-FF2AAC86925E}" type="slidenum">
              <a:rPr lang="en-CA" smtClean="0"/>
              <a:t>8</a:t>
            </a:fld>
            <a:endParaRPr lang="en-CA"/>
          </a:p>
        </p:txBody>
      </p:sp>
      <p:sp>
        <p:nvSpPr>
          <p:cNvPr id="5" name="Rectangle 4">
            <a:extLst>
              <a:ext uri="{FF2B5EF4-FFF2-40B4-BE49-F238E27FC236}">
                <a16:creationId xmlns:a16="http://schemas.microsoft.com/office/drawing/2014/main" id="{C07E3433-90AC-7640-B015-73A7BFD7B6C3}"/>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ADD91E22-6AC3-554E-B27C-C5F5371EB688}"/>
              </a:ext>
            </a:extLst>
          </p:cNvPr>
          <p:cNvPicPr>
            <a:picLocks noChangeAspect="1"/>
          </p:cNvPicPr>
          <p:nvPr/>
        </p:nvPicPr>
        <p:blipFill>
          <a:blip r:embed="rId6"/>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66992E60-0535-7F4A-8DA7-47FCA8CEE67A}"/>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2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63940002-4C66-EB41-A1D4-9209F8D40A1C}"/>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093788" y="704850"/>
            <a:ext cx="4678362" cy="2632075"/>
          </a:xfrm>
        </p:spPr>
      </p:sp>
    </p:spTree>
    <p:extLst>
      <p:ext uri="{BB962C8B-B14F-4D97-AF65-F5344CB8AC3E}">
        <p14:creationId xmlns:p14="http://schemas.microsoft.com/office/powerpoint/2010/main" val="397508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1023582" y="3495255"/>
            <a:ext cx="4735773" cy="4917225"/>
          </a:xfrm>
          <a:prstGeom prst="rect">
            <a:avLst/>
          </a:prstGeom>
        </p:spPr>
        <p:txBody>
          <a:bodyPr/>
          <a:lstStyle/>
          <a:p>
            <a:pPr algn="just"/>
            <a:r>
              <a:rPr lang="en-US" sz="1000" b="1" u="sng" dirty="0"/>
              <a:t>FACILITATOR INSTRUCTIONS</a:t>
            </a:r>
          </a:p>
          <a:p>
            <a:pPr algn="just"/>
            <a:r>
              <a:rPr lang="en-US" sz="1000" dirty="0"/>
              <a:t>Duration: 8 mins</a:t>
            </a:r>
          </a:p>
          <a:p>
            <a:pPr lvl="1" algn="just"/>
            <a:endParaRPr lang="en-US" sz="1000" dirty="0"/>
          </a:p>
          <a:p>
            <a:pPr marL="228600" indent="-228600" algn="just">
              <a:buFont typeface="+mj-lt"/>
              <a:buAutoNum type="arabicPeriod"/>
            </a:pPr>
            <a:r>
              <a:rPr lang="en-US" sz="1000" b="1" dirty="0"/>
              <a:t>Ask the participants to guess the statistics that are shown on screen, revealing the answers as you go (CLICK to reveal each number, from left to right).</a:t>
            </a:r>
          </a:p>
          <a:p>
            <a:pPr marL="628650" lvl="1" indent="-171450" algn="just">
              <a:buFont typeface="Arial" panose="020B0604020202020204" pitchFamily="34" charset="0"/>
              <a:buChar char="•"/>
            </a:pPr>
            <a:r>
              <a:rPr lang="en-US" sz="1000" dirty="0"/>
              <a:t>Number of reported allegations of sexual exploitation and abuse in 2019 (UN System-wide)</a:t>
            </a:r>
          </a:p>
          <a:p>
            <a:pPr marL="1085850" lvl="2" indent="-171450" algn="just">
              <a:buFont typeface="Arial" panose="020B0604020202020204" pitchFamily="34" charset="0"/>
              <a:buChar char="•"/>
            </a:pPr>
            <a:r>
              <a:rPr lang="en-US" sz="1000" b="1" dirty="0"/>
              <a:t>Note: </a:t>
            </a:r>
            <a:r>
              <a:rPr lang="en-US" sz="1000" dirty="0"/>
              <a:t>‘UN System-wide’ refers to UN Agencies, Funds and </a:t>
            </a:r>
            <a:r>
              <a:rPr lang="en-US" sz="1000" dirty="0" err="1"/>
              <a:t>Programmes</a:t>
            </a:r>
            <a:r>
              <a:rPr lang="en-US" sz="1000" dirty="0"/>
              <a:t>, and does </a:t>
            </a:r>
            <a:r>
              <a:rPr lang="en-US" sz="1000" u="sng" dirty="0"/>
              <a:t>not</a:t>
            </a:r>
            <a:r>
              <a:rPr lang="en-US" sz="1000" dirty="0"/>
              <a:t> include Peacekeeping Operations</a:t>
            </a:r>
          </a:p>
          <a:p>
            <a:pPr marL="628650" lvl="1" indent="-171450" algn="just">
              <a:buFont typeface="Arial" panose="020B0604020202020204" pitchFamily="34" charset="0"/>
              <a:buChar char="•"/>
            </a:pPr>
            <a:r>
              <a:rPr lang="en-US" sz="1000" dirty="0"/>
              <a:t>Estimated total number alleged victims of sexual exploitation and abuse in 2019 (UN System-wide)</a:t>
            </a:r>
          </a:p>
          <a:p>
            <a:pPr marL="628650" lvl="1" indent="-171450" algn="just">
              <a:buFont typeface="Arial" panose="020B0604020202020204" pitchFamily="34" charset="0"/>
              <a:buChar char="•"/>
            </a:pPr>
            <a:r>
              <a:rPr lang="en-US" sz="1000" dirty="0"/>
              <a:t>Number of reported allegations of sexual exploitation and abuse in 2019 that involved partner organizations</a:t>
            </a:r>
          </a:p>
          <a:p>
            <a:pPr marL="628650" lvl="1" indent="-171450" algn="just">
              <a:buFont typeface="Arial" panose="020B0604020202020204" pitchFamily="34" charset="0"/>
              <a:buChar char="•"/>
            </a:pPr>
            <a:r>
              <a:rPr lang="en-US" sz="1000" dirty="0"/>
              <a:t>Estimated percentage of UN staff members that have experienced sexual harassment while working at the UN </a:t>
            </a:r>
          </a:p>
          <a:p>
            <a:pPr lvl="1" algn="just"/>
            <a:endParaRPr lang="en-US" sz="1000" dirty="0"/>
          </a:p>
          <a:p>
            <a:pPr marL="228600" indent="-228600" algn="just">
              <a:buFont typeface="+mj-lt"/>
              <a:buAutoNum type="arabicPeriod"/>
            </a:pPr>
            <a:r>
              <a:rPr lang="en-US" sz="1000" b="1" dirty="0"/>
              <a:t>Emphasize the gap between the reported allegations and the real estimated number of victims in 2019 (UN System-wide).</a:t>
            </a:r>
          </a:p>
          <a:p>
            <a:pPr marL="228600" indent="-228600" algn="just">
              <a:buFont typeface="+mj-lt"/>
              <a:buAutoNum type="arabicPeriod"/>
            </a:pPr>
            <a:endParaRPr lang="en-US" sz="1000" b="1" dirty="0"/>
          </a:p>
          <a:p>
            <a:pPr marL="228600" indent="-228600" algn="just">
              <a:buFont typeface="+mj-lt"/>
              <a:buAutoNum type="arabicPeriod"/>
            </a:pPr>
            <a:r>
              <a:rPr lang="en-US" sz="1000" b="1" dirty="0"/>
              <a:t>Ask the participants how they feel about the facts they just discovered.</a:t>
            </a:r>
          </a:p>
          <a:p>
            <a:pPr marL="628650" lvl="1" indent="-171450" algn="just">
              <a:buFont typeface="Arial" panose="020B0604020202020204" pitchFamily="34" charset="0"/>
              <a:buChar char="•"/>
            </a:pPr>
            <a:r>
              <a:rPr lang="en-US" sz="1000" dirty="0"/>
              <a:t>Are they shocked?</a:t>
            </a:r>
          </a:p>
          <a:p>
            <a:pPr marL="628650" lvl="1" indent="-171450" algn="just">
              <a:buFont typeface="Arial" panose="020B0604020202020204" pitchFamily="34" charset="0"/>
              <a:buChar char="•"/>
            </a:pPr>
            <a:r>
              <a:rPr lang="en-US" sz="1000" dirty="0"/>
              <a:t>Did they expect the numbers to be so high/low?</a:t>
            </a: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a:lstStyle/>
          <a:p>
            <a:fld id="{FA0F50D1-371A-6F4D-9A53-62A1718E28EA}" type="slidenum">
              <a:rPr lang="fr-FR" sz="1000"/>
              <a:t>9</a:t>
            </a:fld>
            <a:endParaRPr lang="fr-FR" sz="1000"/>
          </a:p>
        </p:txBody>
      </p:sp>
      <p:sp>
        <p:nvSpPr>
          <p:cNvPr id="5" name="Rectangle 4">
            <a:extLst>
              <a:ext uri="{FF2B5EF4-FFF2-40B4-BE49-F238E27FC236}">
                <a16:creationId xmlns:a16="http://schemas.microsoft.com/office/drawing/2014/main" id="{7CA52B4A-1ADC-0D46-9929-CDE976CB51AF}"/>
              </a:ext>
            </a:extLst>
          </p:cNvPr>
          <p:cNvSpPr/>
          <p:nvPr/>
        </p:nvSpPr>
        <p:spPr>
          <a:xfrm>
            <a:off x="185528" y="173782"/>
            <a:ext cx="6482558"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pic>
        <p:nvPicPr>
          <p:cNvPr id="6" name="Image 5">
            <a:extLst>
              <a:ext uri="{FF2B5EF4-FFF2-40B4-BE49-F238E27FC236}">
                <a16:creationId xmlns:a16="http://schemas.microsoft.com/office/drawing/2014/main" id="{39AA9DA6-F87B-4F4B-A5D5-793C9C46244D}"/>
              </a:ext>
            </a:extLst>
          </p:cNvPr>
          <p:cNvPicPr>
            <a:picLocks noChangeAspect="1"/>
          </p:cNvPicPr>
          <p:nvPr/>
        </p:nvPicPr>
        <p:blipFill>
          <a:blip r:embed="rId3"/>
          <a:stretch>
            <a:fillRect/>
          </a:stretch>
        </p:blipFill>
        <p:spPr>
          <a:xfrm>
            <a:off x="5791200" y="-13252"/>
            <a:ext cx="964717" cy="682012"/>
          </a:xfrm>
          <a:prstGeom prst="rect">
            <a:avLst/>
          </a:prstGeom>
        </p:spPr>
      </p:pic>
      <p:sp>
        <p:nvSpPr>
          <p:cNvPr id="8" name="TextBox 5">
            <a:extLst>
              <a:ext uri="{FF2B5EF4-FFF2-40B4-BE49-F238E27FC236}">
                <a16:creationId xmlns:a16="http://schemas.microsoft.com/office/drawing/2014/main" id="{B4573D2B-F924-D241-A875-30ECFDEBDF11}"/>
              </a:ext>
            </a:extLst>
          </p:cNvPr>
          <p:cNvSpPr txBox="1"/>
          <p:nvPr/>
        </p:nvSpPr>
        <p:spPr>
          <a:xfrm>
            <a:off x="185531" y="142770"/>
            <a:ext cx="4346712" cy="325345"/>
          </a:xfrm>
          <a:prstGeom prst="rect">
            <a:avLst/>
          </a:prstGeom>
          <a:noFill/>
        </p:spPr>
        <p:txBody>
          <a:bodyPr wrap="square" rtlCol="0">
            <a:spAutoFit/>
          </a:bodyPr>
          <a:lstStyle/>
          <a:p>
            <a:pPr>
              <a:lnSpc>
                <a:spcPts val="2000"/>
              </a:lnSpc>
            </a:pPr>
            <a:r>
              <a:rPr lang="en-US" sz="1000" b="1">
                <a:solidFill>
                  <a:schemeClr val="bg1"/>
                </a:solidFill>
                <a:latin typeface="Corbel" panose="020B0503020204020204" pitchFamily="34" charset="0"/>
                <a:ea typeface="Roboto" panose="02000000000000000000" pitchFamily="2" charset="0"/>
                <a:cs typeface="Gill Sans" panose="020B0502020104020203" pitchFamily="34" charset="-79"/>
              </a:rPr>
              <a:t>SAYING NO TO SEXUAL MISCONDUCT | FACILITATOR’S GUIDE</a:t>
            </a:r>
          </a:p>
        </p:txBody>
      </p:sp>
      <p:sp>
        <p:nvSpPr>
          <p:cNvPr id="9" name="Rectangle 8">
            <a:extLst>
              <a:ext uri="{FF2B5EF4-FFF2-40B4-BE49-F238E27FC236}">
                <a16:creationId xmlns:a16="http://schemas.microsoft.com/office/drawing/2014/main" id="{33B4B9B9-FA22-9E4B-825B-103D2DB7FC1D}"/>
              </a:ext>
            </a:extLst>
          </p:cNvPr>
          <p:cNvSpPr/>
          <p:nvPr/>
        </p:nvSpPr>
        <p:spPr>
          <a:xfrm>
            <a:off x="192154" y="702365"/>
            <a:ext cx="6482558" cy="2637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2" name="Espace réservé de l'image des diapositives 1"/>
          <p:cNvSpPr>
            <a:spLocks noGrp="1" noRot="1" noChangeAspect="1"/>
          </p:cNvSpPr>
          <p:nvPr>
            <p:ph type="sldImg"/>
          </p:nvPr>
        </p:nvSpPr>
        <p:spPr>
          <a:xfrm>
            <a:off x="1081088" y="703263"/>
            <a:ext cx="4678362" cy="2632075"/>
          </a:xfrm>
          <a:prstGeom prst="rect">
            <a:avLst/>
          </a:prstGeom>
        </p:spPr>
      </p:sp>
    </p:spTree>
    <p:extLst>
      <p:ext uri="{BB962C8B-B14F-4D97-AF65-F5344CB8AC3E}">
        <p14:creationId xmlns:p14="http://schemas.microsoft.com/office/powerpoint/2010/main" val="145346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9596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95C07-DA9D-CD48-8188-00E8B0715A3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A8410-1047-6A45-9266-0542DF39A95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152649A-F69A-2943-9A4A-63863E00D1E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F1410797-31D8-B947-A24A-92343DBDD493}"/>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5BD3F10D-469A-374B-9AA0-A2C72EC49B8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A3B34A44-3A37-F64D-9F93-A212D01390D0}"/>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332410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E52E2-2173-5A48-A279-E5B2C990492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C98E0A2-228F-7D4D-9867-F358800F5572}"/>
              </a:ext>
            </a:extLst>
          </p:cNvPr>
          <p:cNvSpPr>
            <a:spLocks noGrp="1"/>
          </p:cNvSpPr>
          <p:nvPr>
            <p:ph type="body" orient="vert" idx="1"/>
          </p:nvPr>
        </p:nvSpPr>
        <p:spPr>
          <a:xfrm>
            <a:off x="838200" y="1825625"/>
            <a:ext cx="10515600" cy="4351338"/>
          </a:xfrm>
          <a:prstGeom prst="rect">
            <a:avLst/>
          </a:prstGeo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B8742563-30A1-7E42-96FC-D80ED2104853}"/>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7678EAF3-0B17-CB48-A209-5EDAF67AB3D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15CB8DDE-7B08-D64C-A699-A73D1AC94B0A}"/>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3895245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1A15929-C530-014B-9DA9-9C9318A497C0}"/>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3B6077-E2FB-2341-9791-A1AF80836543}"/>
              </a:ext>
            </a:extLst>
          </p:cNvPr>
          <p:cNvSpPr>
            <a:spLocks noGrp="1"/>
          </p:cNvSpPr>
          <p:nvPr>
            <p:ph type="body" orient="vert" idx="1"/>
          </p:nvPr>
        </p:nvSpPr>
        <p:spPr>
          <a:xfrm>
            <a:off x="838200" y="365125"/>
            <a:ext cx="7734300" cy="5811838"/>
          </a:xfrm>
          <a:prstGeom prst="rect">
            <a:avLst/>
          </a:prstGeo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62168E3A-8927-3A4B-8293-7BC59D840536}"/>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a:extLst>
              <a:ext uri="{FF2B5EF4-FFF2-40B4-BE49-F238E27FC236}">
                <a16:creationId xmlns:a16="http://schemas.microsoft.com/office/drawing/2014/main" id="{01CDA238-9B1D-0A44-804B-60513FA9E2BA}"/>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DADB545C-F942-CD47-95F7-F9CEC8F7B1C0}"/>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400385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19F24C-5B6D-9B44-8511-551BEE0D3BCC}"/>
              </a:ext>
            </a:extLst>
          </p:cNvPr>
          <p:cNvSpPr/>
          <p:nvPr userDrawn="1"/>
        </p:nvSpPr>
        <p:spPr>
          <a:xfrm>
            <a:off x="278293" y="6309539"/>
            <a:ext cx="11648664" cy="303295"/>
          </a:xfrm>
          <a:prstGeom prst="rect">
            <a:avLst/>
          </a:prstGeom>
          <a:solidFill>
            <a:srgbClr val="02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11" name="TextBox 5">
            <a:extLst>
              <a:ext uri="{FF2B5EF4-FFF2-40B4-BE49-F238E27FC236}">
                <a16:creationId xmlns:a16="http://schemas.microsoft.com/office/drawing/2014/main" id="{61C60270-2172-1C43-9351-1CF51FAE9108}"/>
              </a:ext>
            </a:extLst>
          </p:cNvPr>
          <p:cNvSpPr txBox="1"/>
          <p:nvPr userDrawn="1"/>
        </p:nvSpPr>
        <p:spPr>
          <a:xfrm>
            <a:off x="11409278" y="6270370"/>
            <a:ext cx="517677" cy="325282"/>
          </a:xfrm>
          <a:prstGeom prst="rect">
            <a:avLst/>
          </a:prstGeom>
          <a:noFill/>
        </p:spPr>
        <p:txBody>
          <a:bodyPr wrap="square" rtlCol="0">
            <a:spAutoFit/>
          </a:bodyPr>
          <a:lstStyle/>
          <a:p>
            <a:pPr algn="ctr">
              <a:lnSpc>
                <a:spcPts val="2000"/>
              </a:lnSpc>
            </a:pPr>
            <a:fld id="{815F24D2-AA4C-8040-8827-FAEA32F3A4C5}" type="slidenum">
              <a:rPr lang="en-US" sz="1200" b="0" dirty="0">
                <a:solidFill>
                  <a:schemeClr val="bg1"/>
                </a:solidFill>
                <a:ea typeface="Roboto" panose="02000000000000000000" pitchFamily="2" charset="0"/>
                <a:cs typeface="Gill Sans" panose="020B0502020104020203" pitchFamily="34" charset="-79"/>
              </a:rPr>
              <a:pPr algn="ctr">
                <a:lnSpc>
                  <a:spcPts val="2000"/>
                </a:lnSpc>
              </a:pPr>
              <a:t>‹#›</a:t>
            </a:fld>
            <a:endParaRPr lang="en-US" sz="1200" b="0">
              <a:solidFill>
                <a:schemeClr val="bg1"/>
              </a:solidFill>
              <a:ea typeface="Roboto" panose="02000000000000000000" pitchFamily="2" charset="0"/>
              <a:cs typeface="Gill Sans" panose="020B0502020104020203" pitchFamily="34" charset="-79"/>
            </a:endParaRPr>
          </a:p>
        </p:txBody>
      </p:sp>
      <p:cxnSp>
        <p:nvCxnSpPr>
          <p:cNvPr id="12" name="Connecteur droit 11">
            <a:extLst>
              <a:ext uri="{FF2B5EF4-FFF2-40B4-BE49-F238E27FC236}">
                <a16:creationId xmlns:a16="http://schemas.microsoft.com/office/drawing/2014/main" id="{7479188A-6FB2-F949-9078-C8D496276741}"/>
              </a:ext>
            </a:extLst>
          </p:cNvPr>
          <p:cNvCxnSpPr>
            <a:cxnSpLocks/>
          </p:cNvCxnSpPr>
          <p:nvPr userDrawn="1"/>
        </p:nvCxnSpPr>
        <p:spPr>
          <a:xfrm>
            <a:off x="11409279" y="6309539"/>
            <a:ext cx="0" cy="3032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a16="http://schemas.microsoft.com/office/drawing/2014/main" id="{0B56D1F7-A7CF-AC41-B9B7-AB21AB116507}"/>
              </a:ext>
            </a:extLst>
          </p:cNvPr>
          <p:cNvSpPr txBox="1"/>
          <p:nvPr userDrawn="1"/>
        </p:nvSpPr>
        <p:spPr>
          <a:xfrm>
            <a:off x="315258" y="6270660"/>
            <a:ext cx="7135113" cy="318549"/>
          </a:xfrm>
          <a:prstGeom prst="rect">
            <a:avLst/>
          </a:prstGeom>
          <a:noFill/>
        </p:spPr>
        <p:txBody>
          <a:bodyPr wrap="square" rtlCol="0">
            <a:spAutoFit/>
          </a:bodyPr>
          <a:lstStyle/>
          <a:p>
            <a:pPr algn="l">
              <a:lnSpc>
                <a:spcPts val="2000"/>
              </a:lnSpc>
            </a:pPr>
            <a:r>
              <a:rPr lang="en-US" sz="1000" b="1" spc="300">
                <a:solidFill>
                  <a:schemeClr val="bg1"/>
                </a:solidFill>
                <a:latin typeface="Corbel" panose="020B0503020204020204" pitchFamily="34" charset="0"/>
                <a:ea typeface="Roboto" panose="02000000000000000000" pitchFamily="2" charset="0"/>
                <a:cs typeface="Gill Sans" panose="020B0502020104020203" pitchFamily="34" charset="-79"/>
              </a:rPr>
              <a:t>SAYING </a:t>
            </a:r>
            <a:r>
              <a:rPr lang="en-US" sz="1000" b="1" i="1" spc="300">
                <a:solidFill>
                  <a:schemeClr val="bg1"/>
                </a:solidFill>
                <a:latin typeface="Corbel" panose="020B0503020204020204" pitchFamily="34" charset="0"/>
                <a:ea typeface="Roboto" panose="02000000000000000000" pitchFamily="2" charset="0"/>
                <a:cs typeface="Gill Sans" panose="020B0502020104020203" pitchFamily="34" charset="-79"/>
              </a:rPr>
              <a:t>NO</a:t>
            </a:r>
            <a:r>
              <a:rPr lang="en-US" sz="1000" b="1" spc="300">
                <a:solidFill>
                  <a:schemeClr val="bg1"/>
                </a:solidFill>
                <a:latin typeface="Corbel" panose="020B0503020204020204" pitchFamily="34" charset="0"/>
                <a:ea typeface="Roboto" panose="02000000000000000000" pitchFamily="2" charset="0"/>
                <a:cs typeface="Gill Sans" panose="020B0502020104020203" pitchFamily="34" charset="-79"/>
              </a:rPr>
              <a:t> TO SEXUAL MISCONDUCT</a:t>
            </a:r>
          </a:p>
        </p:txBody>
      </p:sp>
      <p:pic>
        <p:nvPicPr>
          <p:cNvPr id="3" name="Image 2">
            <a:extLst>
              <a:ext uri="{FF2B5EF4-FFF2-40B4-BE49-F238E27FC236}">
                <a16:creationId xmlns:a16="http://schemas.microsoft.com/office/drawing/2014/main" id="{1C25AE10-5D36-FB44-933C-5928E3394B8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2833" y="5839020"/>
            <a:ext cx="1760127" cy="1244331"/>
          </a:xfrm>
          <a:prstGeom prst="rect">
            <a:avLst/>
          </a:prstGeom>
        </p:spPr>
      </p:pic>
      <p:pic>
        <p:nvPicPr>
          <p:cNvPr id="4" name="Image 3" descr="Une image contenant homme, blanc, debout, champ&#10;&#10;Description générée automatiquement">
            <a:extLst>
              <a:ext uri="{FF2B5EF4-FFF2-40B4-BE49-F238E27FC236}">
                <a16:creationId xmlns:a16="http://schemas.microsoft.com/office/drawing/2014/main" id="{DE704CA4-9AA9-884B-8B9A-7371AE6814F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692" y="238125"/>
            <a:ext cx="11653783" cy="5651123"/>
          </a:xfrm>
          <a:prstGeom prst="rect">
            <a:avLst/>
          </a:prstGeom>
        </p:spPr>
      </p:pic>
      <p:cxnSp>
        <p:nvCxnSpPr>
          <p:cNvPr id="7" name="Connecteur droit 6">
            <a:extLst>
              <a:ext uri="{FF2B5EF4-FFF2-40B4-BE49-F238E27FC236}">
                <a16:creationId xmlns:a16="http://schemas.microsoft.com/office/drawing/2014/main" id="{A4DFEAE6-2BA6-BB4A-BE33-6F181E1A695B}"/>
              </a:ext>
            </a:extLst>
          </p:cNvPr>
          <p:cNvCxnSpPr/>
          <p:nvPr userDrawn="1"/>
        </p:nvCxnSpPr>
        <p:spPr>
          <a:xfrm>
            <a:off x="1144988" y="6535972"/>
            <a:ext cx="19083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45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FF2FC1-DE2B-8E4A-BAEE-9F14DB7BFBDC}"/>
              </a:ext>
            </a:extLst>
          </p:cNvPr>
          <p:cNvSpPr/>
          <p:nvPr userDrawn="1"/>
        </p:nvSpPr>
        <p:spPr>
          <a:xfrm>
            <a:off x="278293" y="6309539"/>
            <a:ext cx="11648664" cy="3032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spc="300"/>
          </a:p>
        </p:txBody>
      </p:sp>
      <p:sp>
        <p:nvSpPr>
          <p:cNvPr id="7" name="TextBox 5">
            <a:extLst>
              <a:ext uri="{FF2B5EF4-FFF2-40B4-BE49-F238E27FC236}">
                <a16:creationId xmlns:a16="http://schemas.microsoft.com/office/drawing/2014/main" id="{0E2B3DC4-A950-9249-A2B0-6C5F4B0B8C65}"/>
              </a:ext>
            </a:extLst>
          </p:cNvPr>
          <p:cNvSpPr txBox="1"/>
          <p:nvPr userDrawn="1"/>
        </p:nvSpPr>
        <p:spPr>
          <a:xfrm>
            <a:off x="11409278" y="6270370"/>
            <a:ext cx="517677" cy="325282"/>
          </a:xfrm>
          <a:prstGeom prst="rect">
            <a:avLst/>
          </a:prstGeom>
          <a:noFill/>
        </p:spPr>
        <p:txBody>
          <a:bodyPr wrap="square" rtlCol="0">
            <a:spAutoFit/>
          </a:bodyPr>
          <a:lstStyle/>
          <a:p>
            <a:pPr algn="ctr">
              <a:lnSpc>
                <a:spcPts val="2000"/>
              </a:lnSpc>
            </a:pPr>
            <a:fld id="{815F24D2-AA4C-8040-8827-FAEA32F3A4C5}" type="slidenum">
              <a:rPr lang="en-US" sz="1200" b="0" dirty="0">
                <a:solidFill>
                  <a:schemeClr val="bg1"/>
                </a:solidFill>
                <a:ea typeface="Roboto" panose="02000000000000000000" pitchFamily="2" charset="0"/>
                <a:cs typeface="Gill Sans" panose="020B0502020104020203" pitchFamily="34" charset="-79"/>
              </a:rPr>
              <a:pPr algn="ctr">
                <a:lnSpc>
                  <a:spcPts val="2000"/>
                </a:lnSpc>
              </a:pPr>
              <a:t>‹#›</a:t>
            </a:fld>
            <a:endParaRPr lang="en-US" sz="1200" b="0">
              <a:solidFill>
                <a:schemeClr val="bg1"/>
              </a:solidFill>
              <a:ea typeface="Roboto" panose="02000000000000000000" pitchFamily="2" charset="0"/>
              <a:cs typeface="Gill Sans" panose="020B0502020104020203" pitchFamily="34" charset="-79"/>
            </a:endParaRPr>
          </a:p>
        </p:txBody>
      </p:sp>
      <p:cxnSp>
        <p:nvCxnSpPr>
          <p:cNvPr id="8" name="Connecteur droit 7">
            <a:extLst>
              <a:ext uri="{FF2B5EF4-FFF2-40B4-BE49-F238E27FC236}">
                <a16:creationId xmlns:a16="http://schemas.microsoft.com/office/drawing/2014/main" id="{74C629C2-3DCA-A449-91AE-0811767CE8E5}"/>
              </a:ext>
            </a:extLst>
          </p:cNvPr>
          <p:cNvCxnSpPr>
            <a:cxnSpLocks/>
          </p:cNvCxnSpPr>
          <p:nvPr userDrawn="1"/>
        </p:nvCxnSpPr>
        <p:spPr>
          <a:xfrm>
            <a:off x="11409279" y="6309539"/>
            <a:ext cx="0" cy="3032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E73412E7-024C-DB46-BA09-A8BC7792F83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2833" y="5839020"/>
            <a:ext cx="1760127" cy="1244331"/>
          </a:xfrm>
          <a:prstGeom prst="rect">
            <a:avLst/>
          </a:prstGeom>
        </p:spPr>
      </p:pic>
      <p:pic>
        <p:nvPicPr>
          <p:cNvPr id="3" name="Image 2" descr="Une image contenant plage, blanc, homme, debout&#10;&#10;Description générée automatiquement">
            <a:extLst>
              <a:ext uri="{FF2B5EF4-FFF2-40B4-BE49-F238E27FC236}">
                <a16:creationId xmlns:a16="http://schemas.microsoft.com/office/drawing/2014/main" id="{0B624F3F-3EC0-1A40-B8B7-456D32E5FDC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8316" y="255777"/>
            <a:ext cx="11647249" cy="5633471"/>
          </a:xfrm>
          <a:prstGeom prst="rect">
            <a:avLst/>
          </a:prstGeom>
        </p:spPr>
      </p:pic>
      <p:sp>
        <p:nvSpPr>
          <p:cNvPr id="9" name="TextBox 5">
            <a:extLst>
              <a:ext uri="{FF2B5EF4-FFF2-40B4-BE49-F238E27FC236}">
                <a16:creationId xmlns:a16="http://schemas.microsoft.com/office/drawing/2014/main" id="{88235ECD-4F1A-504A-A201-E30A10D7C821}"/>
              </a:ext>
            </a:extLst>
          </p:cNvPr>
          <p:cNvSpPr txBox="1"/>
          <p:nvPr userDrawn="1"/>
        </p:nvSpPr>
        <p:spPr>
          <a:xfrm>
            <a:off x="315258" y="6270660"/>
            <a:ext cx="7135113" cy="318549"/>
          </a:xfrm>
          <a:prstGeom prst="rect">
            <a:avLst/>
          </a:prstGeom>
          <a:noFill/>
        </p:spPr>
        <p:txBody>
          <a:bodyPr wrap="square" rtlCol="0">
            <a:spAutoFit/>
          </a:bodyPr>
          <a:lstStyle/>
          <a:p>
            <a:pPr algn="l">
              <a:lnSpc>
                <a:spcPts val="2000"/>
              </a:lnSpc>
            </a:pPr>
            <a:r>
              <a:rPr lang="en-US" sz="1000" b="1" spc="300">
                <a:solidFill>
                  <a:schemeClr val="bg1"/>
                </a:solidFill>
                <a:latin typeface="Corbel" panose="020B0503020204020204" pitchFamily="34" charset="0"/>
                <a:ea typeface="Roboto" panose="02000000000000000000" pitchFamily="2" charset="0"/>
                <a:cs typeface="Gill Sans" panose="020B0502020104020203" pitchFamily="34" charset="-79"/>
              </a:rPr>
              <a:t>SAYING </a:t>
            </a:r>
            <a:r>
              <a:rPr lang="en-US" sz="1000" b="1" i="1" spc="300">
                <a:solidFill>
                  <a:schemeClr val="bg1"/>
                </a:solidFill>
                <a:latin typeface="Corbel" panose="020B0503020204020204" pitchFamily="34" charset="0"/>
                <a:ea typeface="Roboto" panose="02000000000000000000" pitchFamily="2" charset="0"/>
                <a:cs typeface="Gill Sans" panose="020B0502020104020203" pitchFamily="34" charset="-79"/>
              </a:rPr>
              <a:t>NO</a:t>
            </a:r>
            <a:r>
              <a:rPr lang="en-US" sz="1000" b="1" spc="300">
                <a:solidFill>
                  <a:schemeClr val="bg1"/>
                </a:solidFill>
                <a:latin typeface="Corbel" panose="020B0503020204020204" pitchFamily="34" charset="0"/>
                <a:ea typeface="Roboto" panose="02000000000000000000" pitchFamily="2" charset="0"/>
                <a:cs typeface="Gill Sans" panose="020B0502020104020203" pitchFamily="34" charset="-79"/>
              </a:rPr>
              <a:t> TO SEXUAL MISCONDUCT</a:t>
            </a:r>
          </a:p>
        </p:txBody>
      </p:sp>
      <p:cxnSp>
        <p:nvCxnSpPr>
          <p:cNvPr id="12" name="Connecteur droit 11">
            <a:extLst>
              <a:ext uri="{FF2B5EF4-FFF2-40B4-BE49-F238E27FC236}">
                <a16:creationId xmlns:a16="http://schemas.microsoft.com/office/drawing/2014/main" id="{5DEB4758-E673-1F43-8D52-3A3875082538}"/>
              </a:ext>
            </a:extLst>
          </p:cNvPr>
          <p:cNvCxnSpPr/>
          <p:nvPr userDrawn="1"/>
        </p:nvCxnSpPr>
        <p:spPr>
          <a:xfrm>
            <a:off x="1144988" y="6535972"/>
            <a:ext cx="19083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C369E48-7D84-A444-AE22-009131AED6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138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3A451AA-D031-3541-AB9C-72202136225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82600" cy="6858000"/>
          </a:xfrm>
          <a:prstGeom prst="rect">
            <a:avLst/>
          </a:prstGeom>
        </p:spPr>
      </p:pic>
    </p:spTree>
    <p:extLst>
      <p:ext uri="{BB962C8B-B14F-4D97-AF65-F5344CB8AC3E}">
        <p14:creationId xmlns:p14="http://schemas.microsoft.com/office/powerpoint/2010/main" val="142801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4393D6-0612-D44E-8EBB-AE2DEFF19EFD}"/>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82DA5D7D-7DE8-1942-A6E8-46BC7996AC0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432ED6AE-243D-A242-AC9B-DB97F40A50A5}"/>
              </a:ext>
            </a:extLst>
          </p:cNvPr>
          <p:cNvSpPr>
            <a:spLocks noGrp="1"/>
          </p:cNvSpPr>
          <p:nvPr>
            <p:ph sz="half" idx="2"/>
          </p:nvPr>
        </p:nvSpPr>
        <p:spPr>
          <a:xfrm>
            <a:off x="839788" y="2505075"/>
            <a:ext cx="5157787" cy="3684588"/>
          </a:xfrm>
          <a:prstGeom prst="rect">
            <a:avLst/>
          </a:prstGeo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E82891D1-BCBF-104A-8BCF-AAD8CF8FA97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34F86D21-5FDC-9343-84B4-9F8B1A49F2D3}"/>
              </a:ext>
            </a:extLst>
          </p:cNvPr>
          <p:cNvSpPr>
            <a:spLocks noGrp="1"/>
          </p:cNvSpPr>
          <p:nvPr>
            <p:ph sz="quarter" idx="4"/>
          </p:nvPr>
        </p:nvSpPr>
        <p:spPr>
          <a:xfrm>
            <a:off x="6172200" y="2505075"/>
            <a:ext cx="5183188" cy="3684588"/>
          </a:xfrm>
          <a:prstGeom prst="rect">
            <a:avLst/>
          </a:prstGeo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D364D71B-981A-3147-8440-EEAF44FB449C}"/>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8" name="Espace réservé du pied de page 7">
            <a:extLst>
              <a:ext uri="{FF2B5EF4-FFF2-40B4-BE49-F238E27FC236}">
                <a16:creationId xmlns:a16="http://schemas.microsoft.com/office/drawing/2014/main" id="{1452536A-A536-D545-AB58-CE8205929D7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C297A6E9-116B-3E48-9007-7BDD1BF500CB}"/>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317490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F22D9-74BA-1640-AB13-B8C28943AED3}"/>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6D7B8E03-43CD-554E-A965-51D6D12656B5}"/>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4" name="Espace réservé du pied de page 3">
            <a:extLst>
              <a:ext uri="{FF2B5EF4-FFF2-40B4-BE49-F238E27FC236}">
                <a16:creationId xmlns:a16="http://schemas.microsoft.com/office/drawing/2014/main" id="{9CC414E6-C3F0-4549-8770-91BF2AEBF07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532EF53E-0FD0-5240-96DD-109DF404C56F}"/>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384033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D62925C-984A-714A-9D99-7EEA4F81E097}"/>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3" name="Espace réservé du pied de page 2">
            <a:extLst>
              <a:ext uri="{FF2B5EF4-FFF2-40B4-BE49-F238E27FC236}">
                <a16:creationId xmlns:a16="http://schemas.microsoft.com/office/drawing/2014/main" id="{2AB4071E-589F-0A4C-B366-6D275E5A4BEB}"/>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D1A85ED5-0A4D-EE46-A037-94DE349F8447}"/>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292919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086E10-0D08-7A42-A95A-27DC551AE54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50B285A-C118-064F-8BA8-C8748EBBDA1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83C2910A-34B3-E34B-A914-DB7B7B4E13A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CFA3B531-0513-C642-B29F-545BBF3EF078}"/>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a:extLst>
              <a:ext uri="{FF2B5EF4-FFF2-40B4-BE49-F238E27FC236}">
                <a16:creationId xmlns:a16="http://schemas.microsoft.com/office/drawing/2014/main" id="{463E1E2D-9817-3D4B-B342-6DE89905F4BB}"/>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04604730-D846-B549-ABD6-BFF8C52E74C3}"/>
              </a:ext>
            </a:extLst>
          </p:cNvPr>
          <p:cNvSpPr>
            <a:spLocks noGrp="1"/>
          </p:cNvSpPr>
          <p:nvPr>
            <p:ph type="sldNum" sz="quarter" idx="12"/>
          </p:nvPr>
        </p:nvSpPr>
        <p:spPr>
          <a:xfrm>
            <a:off x="8610600" y="6356350"/>
            <a:ext cx="2743200" cy="365125"/>
          </a:xfrm>
          <a:prstGeom prst="rect">
            <a:avLst/>
          </a:prstGeom>
        </p:spPr>
        <p:txBody>
          <a:bodyPr/>
          <a:lstStyle/>
          <a:p>
            <a:fld id="{D9DD63DC-679E-8B49-853A-7FE0799B98FD}" type="slidenum">
              <a:t>‹#›</a:t>
            </a:fld>
            <a:endParaRPr lang="fr-FR"/>
          </a:p>
        </p:txBody>
      </p:sp>
    </p:spTree>
    <p:extLst>
      <p:ext uri="{BB962C8B-B14F-4D97-AF65-F5344CB8AC3E}">
        <p14:creationId xmlns:p14="http://schemas.microsoft.com/office/powerpoint/2010/main" val="163902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638802"/>
      </p:ext>
    </p:extLst>
  </p:cSld>
  <p:clrMap bg1="lt1" tx1="dk1" bg2="lt2" tx2="dk2" accent1="accent1" accent2="accent2" accent3="accent3" accent4="accent4" accent5="accent5" accent6="accent6" hlink="hlink" folHlink="folHlink"/>
  <p:sldLayoutIdLst>
    <p:sldLayoutId id="2147483688" r:id="rId1"/>
    <p:sldLayoutId id="2147483685" r:id="rId2"/>
    <p:sldLayoutId id="2147483696" r:id="rId3"/>
    <p:sldLayoutId id="2147483686" r:id="rId4"/>
    <p:sldLayoutId id="2147483687" r:id="rId5"/>
    <p:sldLayoutId id="2147483689" r:id="rId6"/>
    <p:sldLayoutId id="2147483690" r:id="rId7"/>
    <p:sldLayoutId id="2147483691" r:id="rId8"/>
    <p:sldLayoutId id="2147483692" r:id="rId9"/>
    <p:sldLayoutId id="2147483693" r:id="rId10"/>
    <p:sldLayoutId id="2147483694" r:id="rId11"/>
    <p:sldLayoutId id="214748369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interagencystandingcommittee.org/iasc-train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2.png"/><Relationship Id="rId4" Type="http://schemas.openxmlformats.org/officeDocument/2006/relationships/hyperlink" Target="https://interagencystandingcommittee.org/iasc-train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bin"/><Relationship Id="rId1" Type="http://schemas.microsoft.com/office/2007/relationships/media" Target="../media/media1.bin"/><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wdp"/><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youtube.com/watch?v=ubNF9QNEQL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youtube.com/watch?v=xNSgmm9FX2s" TargetMode="External"/><Relationship Id="rId4" Type="http://schemas.openxmlformats.org/officeDocument/2006/relationships/hyperlink" Target="https://www.youtube.com/watch?v=MYEAQG62pYA" TargetMode="Externa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dg.iisd.org/news/survey-finds-one-third-of-un-workers-experienced-sexual-harassment-in-last-two-years/" TargetMode="External"/><Relationship Id="rId4" Type="http://schemas.openxmlformats.org/officeDocument/2006/relationships/hyperlink" Target="https://www.un.org/preventing-sexual-exploitation-and-abuse/content/data-allegations-un-system-w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homme, blanc, debout, volant&#10;&#10;Description générée automatiquement">
            <a:extLst>
              <a:ext uri="{FF2B5EF4-FFF2-40B4-BE49-F238E27FC236}">
                <a16:creationId xmlns:a16="http://schemas.microsoft.com/office/drawing/2014/main" id="{CA60B7FE-E7B1-AB45-B32A-A470372AA8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926" y="261730"/>
            <a:ext cx="11653781" cy="6311279"/>
          </a:xfrm>
          <a:prstGeom prst="rect">
            <a:avLst/>
          </a:prstGeom>
        </p:spPr>
      </p:pic>
      <p:cxnSp>
        <p:nvCxnSpPr>
          <p:cNvPr id="19" name="Connecteur droit 18">
            <a:extLst>
              <a:ext uri="{FF2B5EF4-FFF2-40B4-BE49-F238E27FC236}">
                <a16:creationId xmlns:a16="http://schemas.microsoft.com/office/drawing/2014/main" id="{90E21899-60C4-5641-87B5-9ECCF598616D}"/>
              </a:ext>
            </a:extLst>
          </p:cNvPr>
          <p:cNvCxnSpPr>
            <a:cxnSpLocks/>
          </p:cNvCxnSpPr>
          <p:nvPr/>
        </p:nvCxnSpPr>
        <p:spPr>
          <a:xfrm>
            <a:off x="278293" y="6585226"/>
            <a:ext cx="11648663" cy="0"/>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9B8107DF-4E34-5C49-9F5A-BCA7BE99BE1A}"/>
              </a:ext>
            </a:extLst>
          </p:cNvPr>
          <p:cNvSpPr txBox="1"/>
          <p:nvPr/>
        </p:nvSpPr>
        <p:spPr>
          <a:xfrm>
            <a:off x="7522840" y="1922123"/>
            <a:ext cx="3935896" cy="1630126"/>
          </a:xfrm>
          <a:prstGeom prst="rect">
            <a:avLst/>
          </a:prstGeom>
          <a:noFill/>
        </p:spPr>
        <p:txBody>
          <a:bodyPr wrap="square" lIns="0" tIns="0" rIns="0" bIns="0" rtlCol="0">
            <a:spAutoFit/>
          </a:bodyPr>
          <a:lstStyle/>
          <a:p>
            <a:pPr>
              <a:lnSpc>
                <a:spcPts val="4180"/>
              </a:lnSpc>
            </a:pPr>
            <a:r>
              <a:rPr lang="en-CA" sz="4400" b="1">
                <a:latin typeface="Corbel" panose="020B0503020204020204" pitchFamily="34" charset="0"/>
                <a:cs typeface="Arial" panose="020B0604020202020204" pitchFamily="34" charset="0"/>
              </a:rPr>
              <a:t>SAYING </a:t>
            </a:r>
            <a:r>
              <a:rPr lang="en-CA" sz="4400" b="1" i="1">
                <a:solidFill>
                  <a:srgbClr val="CA6F16"/>
                </a:solidFill>
                <a:latin typeface="Corbel" panose="020B0503020204020204" pitchFamily="34" charset="0"/>
                <a:cs typeface="Arial" panose="020B0604020202020204" pitchFamily="34" charset="0"/>
              </a:rPr>
              <a:t>NO</a:t>
            </a:r>
          </a:p>
          <a:p>
            <a:pPr>
              <a:lnSpc>
                <a:spcPts val="4180"/>
              </a:lnSpc>
            </a:pPr>
            <a:r>
              <a:rPr lang="en-CA" sz="4400" b="1">
                <a:latin typeface="Corbel" panose="020B0503020204020204" pitchFamily="34" charset="0"/>
                <a:cs typeface="Arial" panose="020B0604020202020204" pitchFamily="34" charset="0"/>
              </a:rPr>
              <a:t>TO SEXUAL MISCONDUCT</a:t>
            </a:r>
            <a:endParaRPr lang="fr-FR" sz="4400" b="1">
              <a:latin typeface="Corbel" panose="020B0503020204020204" pitchFamily="34" charset="0"/>
              <a:cs typeface="Arial" panose="020B0604020202020204" pitchFamily="34" charset="0"/>
            </a:endParaRPr>
          </a:p>
        </p:txBody>
      </p:sp>
      <p:sp>
        <p:nvSpPr>
          <p:cNvPr id="17" name="ZoneTexte 16">
            <a:extLst>
              <a:ext uri="{FF2B5EF4-FFF2-40B4-BE49-F238E27FC236}">
                <a16:creationId xmlns:a16="http://schemas.microsoft.com/office/drawing/2014/main" id="{45C0EF67-B69E-3343-AAAF-662C35558C87}"/>
              </a:ext>
            </a:extLst>
          </p:cNvPr>
          <p:cNvSpPr txBox="1"/>
          <p:nvPr/>
        </p:nvSpPr>
        <p:spPr>
          <a:xfrm>
            <a:off x="7563181" y="3737011"/>
            <a:ext cx="4101382" cy="861774"/>
          </a:xfrm>
          <a:prstGeom prst="rect">
            <a:avLst/>
          </a:prstGeom>
          <a:noFill/>
        </p:spPr>
        <p:txBody>
          <a:bodyPr wrap="square" lIns="0" tIns="0" rIns="0" bIns="0" rtlCol="0">
            <a:spAutoFit/>
          </a:bodyPr>
          <a:lstStyle/>
          <a:p>
            <a:r>
              <a:rPr lang="en-CA" sz="1400" b="1">
                <a:latin typeface="Corbel" panose="020B0503020204020204" pitchFamily="34" charset="0"/>
                <a:cs typeface="Arial" panose="020B0604020202020204" pitchFamily="34" charset="0"/>
              </a:rPr>
              <a:t>An Interagency Training on</a:t>
            </a:r>
          </a:p>
          <a:p>
            <a:r>
              <a:rPr lang="en-CA" sz="1400" b="1">
                <a:latin typeface="Corbel" panose="020B0503020204020204" pitchFamily="34" charset="0"/>
                <a:cs typeface="Arial" panose="020B0604020202020204" pitchFamily="34" charset="0"/>
              </a:rPr>
              <a:t>Protection from Sexual Exploitation and Abuse (SEA) </a:t>
            </a:r>
            <a:br>
              <a:rPr lang="en-CA" sz="1400" b="1">
                <a:latin typeface="Corbel" panose="020B0503020204020204" pitchFamily="34" charset="0"/>
                <a:cs typeface="Arial" panose="020B0604020202020204" pitchFamily="34" charset="0"/>
              </a:rPr>
            </a:br>
            <a:r>
              <a:rPr lang="en-CA" sz="1400" b="1">
                <a:latin typeface="Corbel" panose="020B0503020204020204" pitchFamily="34" charset="0"/>
                <a:cs typeface="Arial" panose="020B0604020202020204" pitchFamily="34" charset="0"/>
              </a:rPr>
              <a:t>and Sexual Harassment (SH) for partners providing humanitarian assistance and protection </a:t>
            </a:r>
          </a:p>
        </p:txBody>
      </p:sp>
      <p:sp>
        <p:nvSpPr>
          <p:cNvPr id="4" name="Rectangle 3">
            <a:extLst>
              <a:ext uri="{FF2B5EF4-FFF2-40B4-BE49-F238E27FC236}">
                <a16:creationId xmlns:a16="http://schemas.microsoft.com/office/drawing/2014/main" id="{F3CEF6CF-ADC0-FB48-BE34-AF02796133F6}"/>
              </a:ext>
            </a:extLst>
          </p:cNvPr>
          <p:cNvSpPr/>
          <p:nvPr/>
        </p:nvSpPr>
        <p:spPr>
          <a:xfrm>
            <a:off x="10088367" y="4860379"/>
            <a:ext cx="2103633" cy="406565"/>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54DCD6D8-BDF0-EF43-8D0D-5F1684549137}"/>
              </a:ext>
            </a:extLst>
          </p:cNvPr>
          <p:cNvCxnSpPr>
            <a:cxnSpLocks/>
          </p:cNvCxnSpPr>
          <p:nvPr/>
        </p:nvCxnSpPr>
        <p:spPr>
          <a:xfrm>
            <a:off x="1622066" y="261730"/>
            <a:ext cx="10304890" cy="0"/>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1EB03063-21B7-8A46-9F77-76CF922B9467}"/>
              </a:ext>
            </a:extLst>
          </p:cNvPr>
          <p:cNvCxnSpPr/>
          <p:nvPr/>
        </p:nvCxnSpPr>
        <p:spPr>
          <a:xfrm>
            <a:off x="9594376" y="2388358"/>
            <a:ext cx="709684" cy="0"/>
          </a:xfrm>
          <a:prstGeom prst="line">
            <a:avLst/>
          </a:prstGeom>
          <a:ln w="38100">
            <a:solidFill>
              <a:srgbClr val="CA6F16"/>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jouet&#10;&#10;Description générée automatiquement">
            <a:extLst>
              <a:ext uri="{FF2B5EF4-FFF2-40B4-BE49-F238E27FC236}">
                <a16:creationId xmlns:a16="http://schemas.microsoft.com/office/drawing/2014/main" id="{D00ED6E4-2B9D-6F4F-89C0-3969EEFB89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03633" y="1421746"/>
            <a:ext cx="6264391" cy="364191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1EC21440-A421-4474-B9CE-414DD26A44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86237" y="4764640"/>
            <a:ext cx="2735009" cy="571803"/>
          </a:xfrm>
          <a:prstGeom prst="rect">
            <a:avLst/>
          </a:prstGeom>
        </p:spPr>
      </p:pic>
      <p:sp>
        <p:nvSpPr>
          <p:cNvPr id="18" name="ZoneTexte 14">
            <a:extLst>
              <a:ext uri="{FF2B5EF4-FFF2-40B4-BE49-F238E27FC236}">
                <a16:creationId xmlns:a16="http://schemas.microsoft.com/office/drawing/2014/main" id="{25FAA3A8-4CF2-4944-88D5-6AE9F0B409AC}"/>
              </a:ext>
            </a:extLst>
          </p:cNvPr>
          <p:cNvSpPr txBox="1"/>
          <p:nvPr/>
        </p:nvSpPr>
        <p:spPr>
          <a:xfrm>
            <a:off x="529483" y="-65063"/>
            <a:ext cx="1137036" cy="485197"/>
          </a:xfrm>
          <a:prstGeom prst="rect">
            <a:avLst/>
          </a:prstGeom>
          <a:noFill/>
        </p:spPr>
        <p:txBody>
          <a:bodyPr wrap="square" lIns="0" tIns="0" rIns="0" bIns="0" rtlCol="0">
            <a:spAutoFit/>
          </a:bodyPr>
          <a:lstStyle/>
          <a:p>
            <a:pPr>
              <a:lnSpc>
                <a:spcPts val="4180"/>
              </a:lnSpc>
            </a:pPr>
            <a:r>
              <a:rPr lang="en-CA" sz="2000" b="1">
                <a:solidFill>
                  <a:srgbClr val="006CB6"/>
                </a:solidFill>
                <a:latin typeface="Corbel" panose="020B0503020204020204" pitchFamily="34" charset="0"/>
                <a:cs typeface="Arial" panose="020B0604020202020204" pitchFamily="34" charset="0"/>
              </a:rPr>
              <a:t>ENGLISH</a:t>
            </a:r>
            <a:endParaRPr lang="fr-FR" sz="2000" b="1">
              <a:solidFill>
                <a:srgbClr val="006CB6"/>
              </a:solidFill>
              <a:latin typeface="Corbel" panose="020B0503020204020204" pitchFamily="34" charset="0"/>
              <a:cs typeface="Arial" panose="020B0604020202020204" pitchFamily="34" charset="0"/>
            </a:endParaRPr>
          </a:p>
        </p:txBody>
      </p:sp>
      <p:cxnSp>
        <p:nvCxnSpPr>
          <p:cNvPr id="21" name="Connecteur droit 19">
            <a:extLst>
              <a:ext uri="{FF2B5EF4-FFF2-40B4-BE49-F238E27FC236}">
                <a16:creationId xmlns:a16="http://schemas.microsoft.com/office/drawing/2014/main" id="{C2F47F0C-3A91-41B1-9977-A8E40E5760C1}"/>
              </a:ext>
            </a:extLst>
          </p:cNvPr>
          <p:cNvCxnSpPr>
            <a:cxnSpLocks/>
          </p:cNvCxnSpPr>
          <p:nvPr/>
        </p:nvCxnSpPr>
        <p:spPr>
          <a:xfrm>
            <a:off x="263459" y="261730"/>
            <a:ext cx="206737" cy="0"/>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07305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6810F3C-FA23-E146-B6D3-30F0F0DC6738}"/>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7" name="Rectangle 26">
            <a:extLst>
              <a:ext uri="{FF2B5EF4-FFF2-40B4-BE49-F238E27FC236}">
                <a16:creationId xmlns:a16="http://schemas.microsoft.com/office/drawing/2014/main" id="{D816CBA8-C098-7441-BAE1-22A6F3CD36D1}"/>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9" name="Rectangle 28">
            <a:extLst>
              <a:ext uri="{FF2B5EF4-FFF2-40B4-BE49-F238E27FC236}">
                <a16:creationId xmlns:a16="http://schemas.microsoft.com/office/drawing/2014/main" id="{8D8969C2-68AA-F14B-90E9-1D1DD2BB4C16}"/>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0" name="Rectangle 29">
            <a:extLst>
              <a:ext uri="{FF2B5EF4-FFF2-40B4-BE49-F238E27FC236}">
                <a16:creationId xmlns:a16="http://schemas.microsoft.com/office/drawing/2014/main" id="{82D6A9AE-A8B2-2346-8562-6BEFACEC3E1A}"/>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1" name="Rectangle 30">
            <a:extLst>
              <a:ext uri="{FF2B5EF4-FFF2-40B4-BE49-F238E27FC236}">
                <a16:creationId xmlns:a16="http://schemas.microsoft.com/office/drawing/2014/main" id="{5553E6A1-FC93-4F45-AC84-83B1A01639FE}"/>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2" name="Rectangle 31">
            <a:extLst>
              <a:ext uri="{FF2B5EF4-FFF2-40B4-BE49-F238E27FC236}">
                <a16:creationId xmlns:a16="http://schemas.microsoft.com/office/drawing/2014/main" id="{4EDB1396-46DA-174B-B03E-524335E059A5}"/>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6" name="Rectangle 35">
            <a:extLst>
              <a:ext uri="{FF2B5EF4-FFF2-40B4-BE49-F238E27FC236}">
                <a16:creationId xmlns:a16="http://schemas.microsoft.com/office/drawing/2014/main" id="{25A7B7FF-9115-4B40-BD5D-4F7A2ECD4A69}"/>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grpSp>
        <p:nvGrpSpPr>
          <p:cNvPr id="47" name="Groupe 46">
            <a:extLst>
              <a:ext uri="{FF2B5EF4-FFF2-40B4-BE49-F238E27FC236}">
                <a16:creationId xmlns:a16="http://schemas.microsoft.com/office/drawing/2014/main" id="{8EF7E078-9420-DA41-85FE-0D2FFE038EC1}"/>
              </a:ext>
            </a:extLst>
          </p:cNvPr>
          <p:cNvGrpSpPr/>
          <p:nvPr/>
        </p:nvGrpSpPr>
        <p:grpSpPr>
          <a:xfrm>
            <a:off x="-458986" y="4967679"/>
            <a:ext cx="2628772" cy="1859833"/>
            <a:chOff x="-458986" y="4962450"/>
            <a:chExt cx="2628772" cy="1859833"/>
          </a:xfrm>
        </p:grpSpPr>
        <p:pic>
          <p:nvPicPr>
            <p:cNvPr id="48" name="Image 47">
              <a:extLst>
                <a:ext uri="{FF2B5EF4-FFF2-40B4-BE49-F238E27FC236}">
                  <a16:creationId xmlns:a16="http://schemas.microsoft.com/office/drawing/2014/main" id="{C0E7552E-9753-6844-90EE-B1CE4B2716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49" name="Rectangle 48">
              <a:extLst>
                <a:ext uri="{FF2B5EF4-FFF2-40B4-BE49-F238E27FC236}">
                  <a16:creationId xmlns:a16="http://schemas.microsoft.com/office/drawing/2014/main" id="{8D0CA8D8-A1E4-DF44-A623-21DC191C6619}"/>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
        <p:nvSpPr>
          <p:cNvPr id="13" name="ZoneTexte 12">
            <a:extLst>
              <a:ext uri="{FF2B5EF4-FFF2-40B4-BE49-F238E27FC236}">
                <a16:creationId xmlns:a16="http://schemas.microsoft.com/office/drawing/2014/main" id="{FC2981AB-318F-B848-911A-AFBA3D711A92}"/>
              </a:ext>
            </a:extLst>
          </p:cNvPr>
          <p:cNvSpPr txBox="1"/>
          <p:nvPr/>
        </p:nvSpPr>
        <p:spPr>
          <a:xfrm>
            <a:off x="1133068" y="2091829"/>
            <a:ext cx="2526438" cy="1169551"/>
          </a:xfrm>
          <a:prstGeom prst="rect">
            <a:avLst/>
          </a:prstGeom>
          <a:noFill/>
        </p:spPr>
        <p:txBody>
          <a:bodyPr wrap="square" lIns="0" tIns="0" rIns="0" bIns="0" rtlCol="0">
            <a:spAutoFit/>
          </a:bodyPr>
          <a:lstStyle/>
          <a:p>
            <a:r>
              <a:rPr lang="en-CA" sz="1900" b="1">
                <a:latin typeface="Corbel" panose="020B0503020204020204" pitchFamily="34" charset="0"/>
                <a:cs typeface="Arial" panose="020B0604020202020204" pitchFamily="34" charset="0"/>
              </a:rPr>
              <a:t>To learn how</a:t>
            </a:r>
          </a:p>
          <a:p>
            <a:r>
              <a:rPr lang="en-CA" sz="1900" b="1">
                <a:latin typeface="Corbel" panose="020B0503020204020204" pitchFamily="34" charset="0"/>
                <a:cs typeface="Arial" panose="020B0604020202020204" pitchFamily="34" charset="0"/>
              </a:rPr>
              <a:t>to define</a:t>
            </a:r>
          </a:p>
          <a:p>
            <a:r>
              <a:rPr lang="en-CA" sz="1900" b="1">
                <a:latin typeface="Corbel" panose="020B0503020204020204" pitchFamily="34" charset="0"/>
                <a:cs typeface="Arial" panose="020B0604020202020204" pitchFamily="34" charset="0"/>
              </a:rPr>
              <a:t>and detect sexual</a:t>
            </a:r>
          </a:p>
          <a:p>
            <a:r>
              <a:rPr lang="en-CA" sz="1900" b="1">
                <a:latin typeface="Corbel" panose="020B0503020204020204" pitchFamily="34" charset="0"/>
                <a:cs typeface="Arial" panose="020B0604020202020204" pitchFamily="34" charset="0"/>
              </a:rPr>
              <a:t>misconduct</a:t>
            </a:r>
          </a:p>
        </p:txBody>
      </p:sp>
      <p:sp>
        <p:nvSpPr>
          <p:cNvPr id="21" name="ZoneTexte 20">
            <a:extLst>
              <a:ext uri="{FF2B5EF4-FFF2-40B4-BE49-F238E27FC236}">
                <a16:creationId xmlns:a16="http://schemas.microsoft.com/office/drawing/2014/main" id="{DC575DD6-34C3-984D-9024-50215C72859F}"/>
              </a:ext>
            </a:extLst>
          </p:cNvPr>
          <p:cNvSpPr txBox="1"/>
          <p:nvPr/>
        </p:nvSpPr>
        <p:spPr>
          <a:xfrm>
            <a:off x="3320776" y="2091829"/>
            <a:ext cx="2526438" cy="1169551"/>
          </a:xfrm>
          <a:prstGeom prst="rect">
            <a:avLst/>
          </a:prstGeom>
          <a:noFill/>
        </p:spPr>
        <p:txBody>
          <a:bodyPr wrap="square" lIns="0" tIns="0" rIns="0" bIns="0" rtlCol="0">
            <a:spAutoFit/>
          </a:bodyPr>
          <a:lstStyle/>
          <a:p>
            <a:r>
              <a:rPr lang="en-CA" sz="1900" b="1">
                <a:latin typeface="Corbel" panose="020B0503020204020204" pitchFamily="34" charset="0"/>
                <a:cs typeface="Arial" panose="020B0604020202020204" pitchFamily="34" charset="0"/>
              </a:rPr>
              <a:t>To know what is acceptable vs unacceptable behaviour and behave accordingly</a:t>
            </a:r>
          </a:p>
        </p:txBody>
      </p:sp>
      <p:sp>
        <p:nvSpPr>
          <p:cNvPr id="22" name="ZoneTexte 21">
            <a:extLst>
              <a:ext uri="{FF2B5EF4-FFF2-40B4-BE49-F238E27FC236}">
                <a16:creationId xmlns:a16="http://schemas.microsoft.com/office/drawing/2014/main" id="{474252E2-535F-EB4D-8F12-C91251DCB30E}"/>
              </a:ext>
            </a:extLst>
          </p:cNvPr>
          <p:cNvSpPr txBox="1"/>
          <p:nvPr/>
        </p:nvSpPr>
        <p:spPr>
          <a:xfrm>
            <a:off x="6176598" y="2091829"/>
            <a:ext cx="1558083" cy="1169551"/>
          </a:xfrm>
          <a:prstGeom prst="rect">
            <a:avLst/>
          </a:prstGeom>
          <a:noFill/>
        </p:spPr>
        <p:txBody>
          <a:bodyPr wrap="square" lIns="0" tIns="0" rIns="0" bIns="0" rtlCol="0">
            <a:spAutoFit/>
          </a:bodyPr>
          <a:lstStyle/>
          <a:p>
            <a:r>
              <a:rPr lang="en-CA" sz="1900" b="1">
                <a:latin typeface="Corbel" panose="020B0503020204020204" pitchFamily="34" charset="0"/>
                <a:cs typeface="Arial" panose="020B0604020202020204" pitchFamily="34" charset="0"/>
              </a:rPr>
              <a:t>To empathize with victims </a:t>
            </a:r>
            <a:br>
              <a:rPr lang="en-CA" sz="1900" b="1">
                <a:latin typeface="Corbel" panose="020B0503020204020204" pitchFamily="34" charset="0"/>
                <a:cs typeface="Arial" panose="020B0604020202020204" pitchFamily="34" charset="0"/>
              </a:rPr>
            </a:br>
            <a:r>
              <a:rPr lang="en-CA" sz="1900" b="1">
                <a:latin typeface="Corbel" panose="020B0503020204020204" pitchFamily="34" charset="0"/>
                <a:cs typeface="Arial" panose="020B0604020202020204" pitchFamily="34" charset="0"/>
              </a:rPr>
              <a:t>and put their</a:t>
            </a:r>
          </a:p>
          <a:p>
            <a:r>
              <a:rPr lang="en-CA" sz="1900" b="1">
                <a:latin typeface="Corbel" panose="020B0503020204020204" pitchFamily="34" charset="0"/>
                <a:cs typeface="Arial" panose="020B0604020202020204" pitchFamily="34" charset="0"/>
              </a:rPr>
              <a:t>needs first</a:t>
            </a:r>
          </a:p>
        </p:txBody>
      </p:sp>
      <p:sp>
        <p:nvSpPr>
          <p:cNvPr id="26" name="ZoneTexte 25">
            <a:extLst>
              <a:ext uri="{FF2B5EF4-FFF2-40B4-BE49-F238E27FC236}">
                <a16:creationId xmlns:a16="http://schemas.microsoft.com/office/drawing/2014/main" id="{934C8A55-9A87-AF42-A5D0-FD86798D87EF}"/>
              </a:ext>
            </a:extLst>
          </p:cNvPr>
          <p:cNvSpPr txBox="1"/>
          <p:nvPr/>
        </p:nvSpPr>
        <p:spPr>
          <a:xfrm>
            <a:off x="7977809" y="2091829"/>
            <a:ext cx="2915478" cy="1169551"/>
          </a:xfrm>
          <a:prstGeom prst="rect">
            <a:avLst/>
          </a:prstGeom>
          <a:noFill/>
        </p:spPr>
        <p:txBody>
          <a:bodyPr wrap="square" lIns="0" tIns="0" rIns="0" bIns="0" rtlCol="0">
            <a:spAutoFit/>
          </a:bodyPr>
          <a:lstStyle/>
          <a:p>
            <a:r>
              <a:rPr lang="en-CA" sz="1900" b="1">
                <a:latin typeface="Corbel" panose="020B0503020204020204" pitchFamily="34" charset="0"/>
                <a:cs typeface="Arial" panose="020B0604020202020204" pitchFamily="34" charset="0"/>
              </a:rPr>
              <a:t>To clarify your role, responsibilities and options for action when sexual misconduct occurs</a:t>
            </a:r>
          </a:p>
        </p:txBody>
      </p:sp>
      <p:grpSp>
        <p:nvGrpSpPr>
          <p:cNvPr id="2" name="Groupe 1">
            <a:extLst>
              <a:ext uri="{FF2B5EF4-FFF2-40B4-BE49-F238E27FC236}">
                <a16:creationId xmlns:a16="http://schemas.microsoft.com/office/drawing/2014/main" id="{732716A2-9A05-494E-B32C-6EEBA02B0F76}"/>
              </a:ext>
            </a:extLst>
          </p:cNvPr>
          <p:cNvGrpSpPr/>
          <p:nvPr/>
        </p:nvGrpSpPr>
        <p:grpSpPr>
          <a:xfrm>
            <a:off x="406880" y="3531875"/>
            <a:ext cx="11648662" cy="1148046"/>
            <a:chOff x="406880" y="3531875"/>
            <a:chExt cx="11648662" cy="1148046"/>
          </a:xfrm>
        </p:grpSpPr>
        <p:cxnSp>
          <p:nvCxnSpPr>
            <p:cNvPr id="11" name="Connecteur droit 10">
              <a:extLst>
                <a:ext uri="{FF2B5EF4-FFF2-40B4-BE49-F238E27FC236}">
                  <a16:creationId xmlns:a16="http://schemas.microsoft.com/office/drawing/2014/main" id="{7363F100-5BC1-E245-BFC9-DF4F745E664D}"/>
                </a:ext>
              </a:extLst>
            </p:cNvPr>
            <p:cNvCxnSpPr>
              <a:cxnSpLocks/>
            </p:cNvCxnSpPr>
            <p:nvPr/>
          </p:nvCxnSpPr>
          <p:spPr>
            <a:xfrm>
              <a:off x="1133068" y="3531875"/>
              <a:ext cx="97635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D8F20525-4FAF-D746-83AC-07599F8B5DF7}"/>
                </a:ext>
              </a:extLst>
            </p:cNvPr>
            <p:cNvSpPr txBox="1"/>
            <p:nvPr/>
          </p:nvSpPr>
          <p:spPr>
            <a:xfrm>
              <a:off x="406880" y="4218256"/>
              <a:ext cx="11648662" cy="461665"/>
            </a:xfrm>
            <a:prstGeom prst="rect">
              <a:avLst/>
            </a:prstGeom>
            <a:noFill/>
          </p:spPr>
          <p:txBody>
            <a:bodyPr wrap="square" lIns="0" tIns="0" rIns="0" bIns="0" rtlCol="0">
              <a:spAutoFit/>
            </a:bodyPr>
            <a:lstStyle/>
            <a:p>
              <a:r>
                <a:rPr lang="en-CA" sz="3000" b="1" i="1">
                  <a:solidFill>
                    <a:srgbClr val="006CB6"/>
                  </a:solidFill>
                  <a:latin typeface="Times New Roman" panose="02020603050405020304" pitchFamily="18" charset="0"/>
                  <a:cs typeface="Times New Roman" panose="02020603050405020304" pitchFamily="18" charset="0"/>
                </a:rPr>
                <a:t>To understand how all of us can contribute to ending sexual misconduct</a:t>
              </a:r>
            </a:p>
          </p:txBody>
        </p:sp>
      </p:grpSp>
      <p:sp>
        <p:nvSpPr>
          <p:cNvPr id="37" name="TextBox 5">
            <a:extLst>
              <a:ext uri="{FF2B5EF4-FFF2-40B4-BE49-F238E27FC236}">
                <a16:creationId xmlns:a16="http://schemas.microsoft.com/office/drawing/2014/main" id="{0B7C8CD3-6629-DD41-ABD9-3328655BA2A2}"/>
              </a:ext>
            </a:extLst>
          </p:cNvPr>
          <p:cNvSpPr txBox="1"/>
          <p:nvPr/>
        </p:nvSpPr>
        <p:spPr>
          <a:xfrm>
            <a:off x="306441" y="980371"/>
            <a:ext cx="3452759"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A SAFE LEARNING ENVIRONMENT</a:t>
            </a:r>
          </a:p>
        </p:txBody>
      </p:sp>
      <p:sp>
        <p:nvSpPr>
          <p:cNvPr id="38" name="ZoneTexte 37">
            <a:extLst>
              <a:ext uri="{FF2B5EF4-FFF2-40B4-BE49-F238E27FC236}">
                <a16:creationId xmlns:a16="http://schemas.microsoft.com/office/drawing/2014/main" id="{72D549C4-A136-3F4D-96C3-EF725E9DA2DC}"/>
              </a:ext>
            </a:extLst>
          </p:cNvPr>
          <p:cNvSpPr txBox="1"/>
          <p:nvPr/>
        </p:nvSpPr>
        <p:spPr>
          <a:xfrm>
            <a:off x="523313" y="370824"/>
            <a:ext cx="401526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WHY ARE YOU HERE TODAY?</a:t>
            </a:r>
          </a:p>
        </p:txBody>
      </p:sp>
      <p:sp>
        <p:nvSpPr>
          <p:cNvPr id="39" name="Rectangle 38">
            <a:extLst>
              <a:ext uri="{FF2B5EF4-FFF2-40B4-BE49-F238E27FC236}">
                <a16:creationId xmlns:a16="http://schemas.microsoft.com/office/drawing/2014/main" id="{6A03940C-BC8C-5646-9185-7FA67B9243B1}"/>
              </a:ext>
            </a:extLst>
          </p:cNvPr>
          <p:cNvSpPr/>
          <p:nvPr/>
        </p:nvSpPr>
        <p:spPr>
          <a:xfrm>
            <a:off x="406880" y="400405"/>
            <a:ext cx="4118380" cy="52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Tree>
    <p:extLst>
      <p:ext uri="{BB962C8B-B14F-4D97-AF65-F5344CB8AC3E}">
        <p14:creationId xmlns:p14="http://schemas.microsoft.com/office/powerpoint/2010/main" val="2073263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2"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74C7764-55FB-D14A-872E-54E735AFA439}"/>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2" name="Rectangle 21">
            <a:extLst>
              <a:ext uri="{FF2B5EF4-FFF2-40B4-BE49-F238E27FC236}">
                <a16:creationId xmlns:a16="http://schemas.microsoft.com/office/drawing/2014/main" id="{8DED024F-8327-5540-9A0D-2029F1FAD21E}"/>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3" name="Rectangle 22">
            <a:extLst>
              <a:ext uri="{FF2B5EF4-FFF2-40B4-BE49-F238E27FC236}">
                <a16:creationId xmlns:a16="http://schemas.microsoft.com/office/drawing/2014/main" id="{564D6774-9873-624A-B83F-D3BDF4129525}"/>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4" name="Rectangle 23">
            <a:extLst>
              <a:ext uri="{FF2B5EF4-FFF2-40B4-BE49-F238E27FC236}">
                <a16:creationId xmlns:a16="http://schemas.microsoft.com/office/drawing/2014/main" id="{5280E333-3AA7-8D4B-8327-277D2AA7AE47}"/>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5" name="Rectangle 24">
            <a:extLst>
              <a:ext uri="{FF2B5EF4-FFF2-40B4-BE49-F238E27FC236}">
                <a16:creationId xmlns:a16="http://schemas.microsoft.com/office/drawing/2014/main" id="{A6F1494A-62CE-A442-B026-B839B7858A5E}"/>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4" name="Rectangle 33">
            <a:extLst>
              <a:ext uri="{FF2B5EF4-FFF2-40B4-BE49-F238E27FC236}">
                <a16:creationId xmlns:a16="http://schemas.microsoft.com/office/drawing/2014/main" id="{3B9192FD-D6F6-964A-A959-E970E3C78A9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4D64BCDF-43D8-6B4A-BAB9-E8389440E5B2}"/>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grpSp>
        <p:nvGrpSpPr>
          <p:cNvPr id="44" name="Groupe 43">
            <a:extLst>
              <a:ext uri="{FF2B5EF4-FFF2-40B4-BE49-F238E27FC236}">
                <a16:creationId xmlns:a16="http://schemas.microsoft.com/office/drawing/2014/main" id="{E0E88401-2F68-5647-83DD-1B3BE98B9D6A}"/>
              </a:ext>
            </a:extLst>
          </p:cNvPr>
          <p:cNvGrpSpPr/>
          <p:nvPr/>
        </p:nvGrpSpPr>
        <p:grpSpPr>
          <a:xfrm>
            <a:off x="-458986" y="4967679"/>
            <a:ext cx="2628772" cy="1859833"/>
            <a:chOff x="-458986" y="4962450"/>
            <a:chExt cx="2628772" cy="1859833"/>
          </a:xfrm>
        </p:grpSpPr>
        <p:pic>
          <p:nvPicPr>
            <p:cNvPr id="45" name="Image 44">
              <a:extLst>
                <a:ext uri="{FF2B5EF4-FFF2-40B4-BE49-F238E27FC236}">
                  <a16:creationId xmlns:a16="http://schemas.microsoft.com/office/drawing/2014/main" id="{79416B8C-782A-CC44-AF18-FCBFE55EFB7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46" name="Rectangle 45">
              <a:extLst>
                <a:ext uri="{FF2B5EF4-FFF2-40B4-BE49-F238E27FC236}">
                  <a16:creationId xmlns:a16="http://schemas.microsoft.com/office/drawing/2014/main" id="{9102C704-88A6-BD4B-8488-566DD6E640FB}"/>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
        <p:nvSpPr>
          <p:cNvPr id="27" name="Rectangle 26">
            <a:extLst>
              <a:ext uri="{FF2B5EF4-FFF2-40B4-BE49-F238E27FC236}">
                <a16:creationId xmlns:a16="http://schemas.microsoft.com/office/drawing/2014/main" id="{3B642BA6-DEE8-3E49-8C01-832462A9CE7F}"/>
              </a:ext>
            </a:extLst>
          </p:cNvPr>
          <p:cNvSpPr/>
          <p:nvPr/>
        </p:nvSpPr>
        <p:spPr>
          <a:xfrm>
            <a:off x="2882184" y="2149621"/>
            <a:ext cx="3801113" cy="2569934"/>
          </a:xfrm>
          <a:prstGeom prst="rect">
            <a:avLst/>
          </a:prstGeom>
        </p:spPr>
        <p:txBody>
          <a:bodyPr wrap="square" lIns="0" rIns="0">
            <a:spAutoFit/>
          </a:bodyPr>
          <a:lstStyle/>
          <a:p>
            <a:pPr>
              <a:lnSpc>
                <a:spcPts val="2100"/>
              </a:lnSpc>
            </a:pPr>
            <a:r>
              <a:rPr lang="en-US" sz="3200" b="1">
                <a:latin typeface="Corbel" panose="020B0503020204020204" pitchFamily="34" charset="0"/>
                <a:ea typeface="Roboto Condensed Light" panose="02000000000000000000" pitchFamily="2" charset="0"/>
                <a:cs typeface="Calibri Light" panose="020F0302020204030204" pitchFamily="34" charset="0"/>
              </a:rPr>
              <a:t>TOPICS</a:t>
            </a:r>
          </a:p>
          <a:p>
            <a:pPr>
              <a:lnSpc>
                <a:spcPts val="2100"/>
              </a:lnSpc>
            </a:pPr>
            <a:r>
              <a:rPr lang="en-US" sz="1600" b="1">
                <a:latin typeface="Corbel" panose="020B0503020204020204" pitchFamily="34" charset="0"/>
                <a:ea typeface="Roboto Condensed Light" panose="02000000000000000000" pitchFamily="2" charset="0"/>
                <a:cs typeface="Calibri Light" panose="020F0302020204030204" pitchFamily="34" charset="0"/>
              </a:rPr>
              <a:t>—</a:t>
            </a:r>
          </a:p>
          <a:p>
            <a:r>
              <a:rPr lang="en-US" b="1">
                <a:latin typeface="Corbel" panose="020B0503020204020204" pitchFamily="34" charset="0"/>
                <a:ea typeface="Roboto Condensed Light" panose="02000000000000000000" pitchFamily="2" charset="0"/>
                <a:cs typeface="Calibri Light" panose="020F0302020204030204" pitchFamily="34" charset="0"/>
              </a:rPr>
              <a:t>DECONSTRUCTING A CASE STUDY</a:t>
            </a:r>
          </a:p>
          <a:p>
            <a:r>
              <a:rPr lang="en-US" b="1">
                <a:latin typeface="Corbel" panose="020B0503020204020204" pitchFamily="34" charset="0"/>
                <a:ea typeface="Roboto Condensed Light" panose="02000000000000000000" pitchFamily="2" charset="0"/>
                <a:cs typeface="Calibri Light" panose="020F0302020204030204" pitchFamily="34" charset="0"/>
              </a:rPr>
              <a:t>DEMYSTIFYING POWER RELATIONS</a:t>
            </a:r>
          </a:p>
          <a:p>
            <a:r>
              <a:rPr lang="en-US" b="1">
                <a:latin typeface="Corbel" panose="020B0503020204020204" pitchFamily="34" charset="0"/>
                <a:ea typeface="Roboto Condensed Light" panose="02000000000000000000" pitchFamily="2" charset="0"/>
                <a:cs typeface="Calibri Light" panose="020F0302020204030204" pitchFamily="34" charset="0"/>
              </a:rPr>
              <a:t>DEFINING SEXUAL MISCONDUCT</a:t>
            </a:r>
          </a:p>
          <a:p>
            <a:r>
              <a:rPr lang="en-US" b="1">
                <a:latin typeface="Corbel" panose="020B0503020204020204" pitchFamily="34" charset="0"/>
                <a:ea typeface="Roboto Condensed Light" panose="02000000000000000000" pitchFamily="2" charset="0"/>
                <a:cs typeface="Calibri Light" panose="020F0302020204030204" pitchFamily="34" charset="0"/>
              </a:rPr>
              <a:t>LEADING BY EXAMPLE</a:t>
            </a:r>
          </a:p>
          <a:p>
            <a:r>
              <a:rPr lang="en-US" b="1">
                <a:latin typeface="Corbel" panose="020B0503020204020204" pitchFamily="34" charset="0"/>
                <a:ea typeface="Roboto Condensed Light" panose="02000000000000000000" pitchFamily="2" charset="0"/>
                <a:cs typeface="Calibri Light" panose="020F0302020204030204" pitchFamily="34" charset="0"/>
              </a:rPr>
              <a:t>THROUGH THE VICTIM’S EYES</a:t>
            </a:r>
          </a:p>
          <a:p>
            <a:r>
              <a:rPr lang="en-US" b="1">
                <a:latin typeface="Corbel" panose="020B0503020204020204" pitchFamily="34" charset="0"/>
                <a:ea typeface="Roboto Condensed Light" panose="02000000000000000000" pitchFamily="2" charset="0"/>
                <a:cs typeface="Calibri Light" panose="020F0302020204030204" pitchFamily="34" charset="0"/>
              </a:rPr>
              <a:t>REPORTING ALLEGATIONS</a:t>
            </a:r>
          </a:p>
          <a:p>
            <a:r>
              <a:rPr lang="en-US" b="1">
                <a:latin typeface="Corbel" panose="020B0503020204020204" pitchFamily="34" charset="0"/>
                <a:ea typeface="Roboto Condensed Light" panose="02000000000000000000" pitchFamily="2" charset="0"/>
                <a:cs typeface="Calibri Light" panose="020F0302020204030204" pitchFamily="34" charset="0"/>
              </a:rPr>
              <a:t>WRAP-UP</a:t>
            </a:r>
          </a:p>
        </p:txBody>
      </p:sp>
      <p:sp>
        <p:nvSpPr>
          <p:cNvPr id="29" name="Rectangle 28">
            <a:extLst>
              <a:ext uri="{FF2B5EF4-FFF2-40B4-BE49-F238E27FC236}">
                <a16:creationId xmlns:a16="http://schemas.microsoft.com/office/drawing/2014/main" id="{C2FE7630-05B1-B542-A346-AFADA91D1E73}"/>
              </a:ext>
            </a:extLst>
          </p:cNvPr>
          <p:cNvSpPr/>
          <p:nvPr/>
        </p:nvSpPr>
        <p:spPr>
          <a:xfrm>
            <a:off x="2391531" y="2688230"/>
            <a:ext cx="4902591" cy="2031325"/>
          </a:xfrm>
          <a:prstGeom prst="rect">
            <a:avLst/>
          </a:prstGeom>
        </p:spPr>
        <p:txBody>
          <a:bodyPr wrap="square" lIns="0" rIns="0">
            <a:spAutoFit/>
          </a:bodyPr>
          <a:lstStyle/>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01</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02</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03</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04</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05</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06</a:t>
            </a:r>
          </a:p>
          <a:p>
            <a:r>
              <a:rPr lang="en-US" b="1">
                <a:solidFill>
                  <a:srgbClr val="006CB6"/>
                </a:solidFill>
                <a:latin typeface="Calibri" panose="020F0502020204030204" pitchFamily="34" charset="0"/>
                <a:ea typeface="Roboto Condensed Light" panose="02000000000000000000" pitchFamily="2" charset="0"/>
                <a:cs typeface="Calibri" panose="020F0502020204030204" pitchFamily="34" charset="0"/>
              </a:rPr>
              <a:t>07</a:t>
            </a:r>
          </a:p>
        </p:txBody>
      </p:sp>
      <p:cxnSp>
        <p:nvCxnSpPr>
          <p:cNvPr id="30" name="Connecteur droit 29">
            <a:extLst>
              <a:ext uri="{FF2B5EF4-FFF2-40B4-BE49-F238E27FC236}">
                <a16:creationId xmlns:a16="http://schemas.microsoft.com/office/drawing/2014/main" id="{6A6EF608-1772-E441-B715-4A5E4D9A2D1A}"/>
              </a:ext>
            </a:extLst>
          </p:cNvPr>
          <p:cNvCxnSpPr/>
          <p:nvPr/>
        </p:nvCxnSpPr>
        <p:spPr>
          <a:xfrm>
            <a:off x="2491892" y="2116168"/>
            <a:ext cx="0" cy="459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4901CE0-BCA7-D44D-B792-89CA6F264324}"/>
              </a:ext>
            </a:extLst>
          </p:cNvPr>
          <p:cNvCxnSpPr>
            <a:cxnSpLocks/>
          </p:cNvCxnSpPr>
          <p:nvPr/>
        </p:nvCxnSpPr>
        <p:spPr>
          <a:xfrm>
            <a:off x="6839208" y="2138470"/>
            <a:ext cx="0" cy="225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5D86166-C39A-4E48-A238-EFDA63F7F356}"/>
              </a:ext>
            </a:extLst>
          </p:cNvPr>
          <p:cNvSpPr/>
          <p:nvPr/>
        </p:nvSpPr>
        <p:spPr>
          <a:xfrm>
            <a:off x="7232928" y="2149621"/>
            <a:ext cx="3071961" cy="2015936"/>
          </a:xfrm>
          <a:prstGeom prst="rect">
            <a:avLst/>
          </a:prstGeom>
        </p:spPr>
        <p:txBody>
          <a:bodyPr wrap="square" lIns="0" rIns="0">
            <a:spAutoFit/>
          </a:bodyPr>
          <a:lstStyle/>
          <a:p>
            <a:pPr>
              <a:lnSpc>
                <a:spcPts val="2100"/>
              </a:lnSpc>
            </a:pPr>
            <a:r>
              <a:rPr lang="en-US" sz="3200" b="1">
                <a:solidFill>
                  <a:srgbClr val="006CB6"/>
                </a:solidFill>
                <a:latin typeface="Corbel" panose="020B0503020204020204" pitchFamily="34" charset="0"/>
                <a:ea typeface="Roboto Condensed Light" panose="02000000000000000000" pitchFamily="2" charset="0"/>
                <a:cs typeface="Calibri" panose="020F0502020204030204" pitchFamily="34" charset="0"/>
              </a:rPr>
              <a:t>ACTIVITIES</a:t>
            </a:r>
          </a:p>
          <a:p>
            <a:pPr>
              <a:lnSpc>
                <a:spcPts val="2100"/>
              </a:lnSpc>
            </a:pPr>
            <a:r>
              <a:rPr lang="en-US" sz="1600" b="1">
                <a:solidFill>
                  <a:srgbClr val="006CB6"/>
                </a:solidFill>
                <a:latin typeface="Corbel" panose="020B0503020204020204" pitchFamily="34" charset="0"/>
                <a:ea typeface="Roboto Condensed Light" panose="02000000000000000000" pitchFamily="2" charset="0"/>
                <a:cs typeface="Calibri" panose="020F0502020204030204" pitchFamily="34" charset="0"/>
              </a:rPr>
              <a:t>—</a:t>
            </a:r>
          </a:p>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 Group discussions</a:t>
            </a:r>
          </a:p>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 Team activities</a:t>
            </a:r>
          </a:p>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 Videos</a:t>
            </a:r>
          </a:p>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 Instructor-led presentations</a:t>
            </a:r>
          </a:p>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 Role-plays</a:t>
            </a:r>
          </a:p>
        </p:txBody>
      </p:sp>
      <p:sp>
        <p:nvSpPr>
          <p:cNvPr id="36" name="ZoneTexte 35">
            <a:extLst>
              <a:ext uri="{FF2B5EF4-FFF2-40B4-BE49-F238E27FC236}">
                <a16:creationId xmlns:a16="http://schemas.microsoft.com/office/drawing/2014/main" id="{489068C8-6BC4-634E-A985-B9DFFEFCB619}"/>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WHAT WILL HAPPEN TODAY</a:t>
            </a:r>
          </a:p>
        </p:txBody>
      </p:sp>
      <p:sp>
        <p:nvSpPr>
          <p:cNvPr id="37" name="Rectangle 36">
            <a:extLst>
              <a:ext uri="{FF2B5EF4-FFF2-40B4-BE49-F238E27FC236}">
                <a16:creationId xmlns:a16="http://schemas.microsoft.com/office/drawing/2014/main" id="{E21F50EF-9EDB-1446-97C6-DADD7695035B}"/>
              </a:ext>
            </a:extLst>
          </p:cNvPr>
          <p:cNvSpPr/>
          <p:nvPr/>
        </p:nvSpPr>
        <p:spPr>
          <a:xfrm>
            <a:off x="406880" y="400405"/>
            <a:ext cx="4025420" cy="52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Tree>
    <p:extLst>
      <p:ext uri="{BB962C8B-B14F-4D97-AF65-F5344CB8AC3E}">
        <p14:creationId xmlns:p14="http://schemas.microsoft.com/office/powerpoint/2010/main" val="3849269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up)">
                                      <p:cBhvr>
                                        <p:cTn id="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jouet&#10;&#10;Description générée automatiquement">
            <a:extLst>
              <a:ext uri="{FF2B5EF4-FFF2-40B4-BE49-F238E27FC236}">
                <a16:creationId xmlns:a16="http://schemas.microsoft.com/office/drawing/2014/main" id="{C2948F1A-3CD4-A947-91E1-C72A955D4A7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95400" y="429495"/>
            <a:ext cx="7616742" cy="5856135"/>
          </a:xfrm>
          <a:prstGeom prst="rect">
            <a:avLst/>
          </a:prstGeom>
        </p:spPr>
      </p:pic>
      <p:sp>
        <p:nvSpPr>
          <p:cNvPr id="44" name="Rectangle 43">
            <a:extLst>
              <a:ext uri="{FF2B5EF4-FFF2-40B4-BE49-F238E27FC236}">
                <a16:creationId xmlns:a16="http://schemas.microsoft.com/office/drawing/2014/main" id="{B516A4D5-AFCB-E249-9B9D-187E3E893AF9}"/>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4EC2EE1-BFF9-F949-905C-BA31553387FD}"/>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01</a:t>
            </a:r>
          </a:p>
        </p:txBody>
      </p:sp>
      <p:sp>
        <p:nvSpPr>
          <p:cNvPr id="9" name="TextBox 5">
            <a:extLst>
              <a:ext uri="{FF2B5EF4-FFF2-40B4-BE49-F238E27FC236}">
                <a16:creationId xmlns:a16="http://schemas.microsoft.com/office/drawing/2014/main" id="{7A13977C-3C7D-E444-A891-50383D4957EB}"/>
              </a:ext>
            </a:extLst>
          </p:cNvPr>
          <p:cNvSpPr txBox="1"/>
          <p:nvPr/>
        </p:nvSpPr>
        <p:spPr>
          <a:xfrm>
            <a:off x="8181218" y="3237098"/>
            <a:ext cx="2863284" cy="86177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DECONSTRUCTING</a:t>
            </a:r>
          </a:p>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A CASE STUDY</a:t>
            </a:r>
          </a:p>
        </p:txBody>
      </p:sp>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8" name="Rectangle 47">
            <a:extLst>
              <a:ext uri="{FF2B5EF4-FFF2-40B4-BE49-F238E27FC236}">
                <a16:creationId xmlns:a16="http://schemas.microsoft.com/office/drawing/2014/main" id="{485D9263-6307-744C-8E52-EAF137B5200F}"/>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728044" y="4968889"/>
            <a:ext cx="3018456" cy="1859833"/>
            <a:chOff x="728044"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2000" b="1">
                  <a:solidFill>
                    <a:schemeClr val="bg1"/>
                  </a:solidFill>
                </a:rPr>
                <a:t>01</a:t>
              </a:r>
            </a:p>
          </p:txBody>
        </p:sp>
      </p:grpSp>
      <p:sp>
        <p:nvSpPr>
          <p:cNvPr id="62" name="Rectangle 61">
            <a:extLst>
              <a:ext uri="{FF2B5EF4-FFF2-40B4-BE49-F238E27FC236}">
                <a16:creationId xmlns:a16="http://schemas.microsoft.com/office/drawing/2014/main" id="{46861E9A-D366-F843-9E59-215067FC4D46}"/>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7CEB6AD1-0D21-E04E-8A80-FFD90FA919DC}"/>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5" name="Rectangle 24">
            <a:extLst>
              <a:ext uri="{FF2B5EF4-FFF2-40B4-BE49-F238E27FC236}">
                <a16:creationId xmlns:a16="http://schemas.microsoft.com/office/drawing/2014/main" id="{10E33580-B067-6A4F-AA26-34878067B18D}"/>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6" name="Rectangle 25">
            <a:extLst>
              <a:ext uri="{FF2B5EF4-FFF2-40B4-BE49-F238E27FC236}">
                <a16:creationId xmlns:a16="http://schemas.microsoft.com/office/drawing/2014/main" id="{A61536A0-C280-2E48-B36F-EBB6CBA3991B}"/>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8D4D61B0-E13C-704E-8300-1A8DBCEFEB54}"/>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5C5AB3D8-3ECC-564F-9D92-30E7FA5E09E2}"/>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9" name="Rectangle 28">
            <a:extLst>
              <a:ext uri="{FF2B5EF4-FFF2-40B4-BE49-F238E27FC236}">
                <a16:creationId xmlns:a16="http://schemas.microsoft.com/office/drawing/2014/main" id="{EF758781-3BF4-E64A-A38B-ADF0197C8CD1}"/>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Tree>
    <p:extLst>
      <p:ext uri="{BB962C8B-B14F-4D97-AF65-F5344CB8AC3E}">
        <p14:creationId xmlns:p14="http://schemas.microsoft.com/office/powerpoint/2010/main" val="1966994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6" name="Rectangle 25">
            <a:extLst>
              <a:ext uri="{FF2B5EF4-FFF2-40B4-BE49-F238E27FC236}">
                <a16:creationId xmlns:a16="http://schemas.microsoft.com/office/drawing/2014/main" id="{041DB2D1-4605-FC4F-9EEB-5CDBB74794BB}"/>
              </a:ext>
            </a:extLst>
          </p:cNvPr>
          <p:cNvSpPr/>
          <p:nvPr/>
        </p:nvSpPr>
        <p:spPr>
          <a:xfrm>
            <a:off x="10634037" y="592953"/>
            <a:ext cx="493808" cy="2509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5">
            <a:extLst>
              <a:ext uri="{FF2B5EF4-FFF2-40B4-BE49-F238E27FC236}">
                <a16:creationId xmlns:a16="http://schemas.microsoft.com/office/drawing/2014/main" id="{73740E48-E9EB-9F46-A85B-0B229F904D08}"/>
              </a:ext>
            </a:extLst>
          </p:cNvPr>
          <p:cNvSpPr txBox="1"/>
          <p:nvPr/>
        </p:nvSpPr>
        <p:spPr>
          <a:xfrm>
            <a:off x="10673039" y="583340"/>
            <a:ext cx="401111" cy="233013"/>
          </a:xfrm>
          <a:prstGeom prst="rect">
            <a:avLst/>
          </a:prstGeom>
          <a:noFill/>
        </p:spPr>
        <p:txBody>
          <a:bodyPr wrap="square" lIns="0" tIns="0" rIns="0" bIns="0" rtlCol="0">
            <a:spAutoFit/>
          </a:bodyPr>
          <a:lstStyle/>
          <a:p>
            <a:pPr algn="r">
              <a:lnSpc>
                <a:spcPts val="2000"/>
              </a:lnSpc>
            </a:pPr>
            <a:r>
              <a:rPr lang="en-US" sz="1200" b="1">
                <a:solidFill>
                  <a:schemeClr val="bg1"/>
                </a:solidFill>
                <a:latin typeface="Corbel" panose="020B0503020204020204" pitchFamily="34" charset="0"/>
                <a:ea typeface="Roboto" panose="02000000000000000000" pitchFamily="2" charset="0"/>
                <a:cs typeface="Calibri" panose="020F0502020204030204" pitchFamily="34" charset="0"/>
              </a:rPr>
              <a:t>CASE</a:t>
            </a:r>
          </a:p>
        </p:txBody>
      </p:sp>
      <p:grpSp>
        <p:nvGrpSpPr>
          <p:cNvPr id="28" name="Groupe 27">
            <a:extLst>
              <a:ext uri="{FF2B5EF4-FFF2-40B4-BE49-F238E27FC236}">
                <a16:creationId xmlns:a16="http://schemas.microsoft.com/office/drawing/2014/main" id="{B6CFFDB1-4A5F-5642-907D-B8810DF0B6A8}"/>
              </a:ext>
            </a:extLst>
          </p:cNvPr>
          <p:cNvGrpSpPr/>
          <p:nvPr/>
        </p:nvGrpSpPr>
        <p:grpSpPr>
          <a:xfrm>
            <a:off x="10541680" y="835984"/>
            <a:ext cx="731213" cy="511495"/>
            <a:chOff x="10821918" y="1286307"/>
            <a:chExt cx="731213" cy="511495"/>
          </a:xfrm>
        </p:grpSpPr>
        <p:sp>
          <p:nvSpPr>
            <p:cNvPr id="29" name="Rectangle 28">
              <a:extLst>
                <a:ext uri="{FF2B5EF4-FFF2-40B4-BE49-F238E27FC236}">
                  <a16:creationId xmlns:a16="http://schemas.microsoft.com/office/drawing/2014/main" id="{13989A70-C793-DA47-9D27-26C5664044D3}"/>
                </a:ext>
              </a:extLst>
            </p:cNvPr>
            <p:cNvSpPr/>
            <p:nvPr/>
          </p:nvSpPr>
          <p:spPr>
            <a:xfrm>
              <a:off x="10913024" y="1295920"/>
              <a:ext cx="596010" cy="2509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extBox 5">
              <a:extLst>
                <a:ext uri="{FF2B5EF4-FFF2-40B4-BE49-F238E27FC236}">
                  <a16:creationId xmlns:a16="http://schemas.microsoft.com/office/drawing/2014/main" id="{E112C7E0-24A5-7941-ABE2-0CB0A50FA648}"/>
                </a:ext>
              </a:extLst>
            </p:cNvPr>
            <p:cNvSpPr txBox="1"/>
            <p:nvPr/>
          </p:nvSpPr>
          <p:spPr>
            <a:xfrm>
              <a:off x="10821918" y="1286307"/>
              <a:ext cx="633422" cy="232949"/>
            </a:xfrm>
            <a:prstGeom prst="rect">
              <a:avLst/>
            </a:prstGeom>
            <a:noFill/>
          </p:spPr>
          <p:txBody>
            <a:bodyPr wrap="square" lIns="0" tIns="0" rIns="0" bIns="0" rtlCol="0">
              <a:spAutoFit/>
            </a:bodyPr>
            <a:lstStyle/>
            <a:p>
              <a:pPr algn="r">
                <a:lnSpc>
                  <a:spcPts val="2000"/>
                </a:lnSpc>
              </a:pPr>
              <a:r>
                <a:rPr lang="en-US" sz="1200" b="1">
                  <a:solidFill>
                    <a:schemeClr val="bg1"/>
                  </a:solidFill>
                  <a:latin typeface="Corbel" panose="020B0503020204020204" pitchFamily="34" charset="0"/>
                  <a:ea typeface="Roboto" panose="02000000000000000000" pitchFamily="2" charset="0"/>
                  <a:cs typeface="Calibri" panose="020F0502020204030204" pitchFamily="34" charset="0"/>
                </a:rPr>
                <a:t>STUDY</a:t>
              </a:r>
            </a:p>
          </p:txBody>
        </p:sp>
        <p:sp>
          <p:nvSpPr>
            <p:cNvPr id="31" name="Rectangle 30">
              <a:extLst>
                <a:ext uri="{FF2B5EF4-FFF2-40B4-BE49-F238E27FC236}">
                  <a16:creationId xmlns:a16="http://schemas.microsoft.com/office/drawing/2014/main" id="{8BBD8797-78BE-DA4D-BDF4-7F8B0DACA40E}"/>
                </a:ext>
              </a:extLst>
            </p:cNvPr>
            <p:cNvSpPr/>
            <p:nvPr/>
          </p:nvSpPr>
          <p:spPr>
            <a:xfrm>
              <a:off x="10914275" y="1546861"/>
              <a:ext cx="638856" cy="2509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5">
              <a:extLst>
                <a:ext uri="{FF2B5EF4-FFF2-40B4-BE49-F238E27FC236}">
                  <a16:creationId xmlns:a16="http://schemas.microsoft.com/office/drawing/2014/main" id="{E6BE02DA-F06E-684E-86B9-5DDC7972E5FF}"/>
                </a:ext>
              </a:extLst>
            </p:cNvPr>
            <p:cNvSpPr txBox="1"/>
            <p:nvPr/>
          </p:nvSpPr>
          <p:spPr>
            <a:xfrm>
              <a:off x="10883353" y="1528991"/>
              <a:ext cx="609760" cy="233013"/>
            </a:xfrm>
            <a:prstGeom prst="rect">
              <a:avLst/>
            </a:prstGeom>
            <a:noFill/>
          </p:spPr>
          <p:txBody>
            <a:bodyPr wrap="square" lIns="0" tIns="0" rIns="0" bIns="0" rtlCol="0">
              <a:spAutoFit/>
            </a:bodyPr>
            <a:lstStyle/>
            <a:p>
              <a:pPr algn="r">
                <a:lnSpc>
                  <a:spcPts val="2000"/>
                </a:lnSpc>
              </a:pPr>
              <a:r>
                <a:rPr lang="en-US" sz="1200" b="1">
                  <a:solidFill>
                    <a:schemeClr val="bg1"/>
                  </a:solidFill>
                  <a:latin typeface="Corbel" panose="020B0503020204020204" pitchFamily="34" charset="0"/>
                  <a:ea typeface="Roboto" panose="02000000000000000000" pitchFamily="2" charset="0"/>
                  <a:cs typeface="Calibri" panose="020F0502020204030204" pitchFamily="34" charset="0"/>
                </a:rPr>
                <a:t>AFRIDA</a:t>
              </a:r>
            </a:p>
          </p:txBody>
        </p:sp>
      </p:grpSp>
      <p:sp>
        <p:nvSpPr>
          <p:cNvPr id="33" name="Rectangle 32">
            <a:extLst>
              <a:ext uri="{FF2B5EF4-FFF2-40B4-BE49-F238E27FC236}">
                <a16:creationId xmlns:a16="http://schemas.microsoft.com/office/drawing/2014/main" id="{B92FCF05-9516-1144-8F9A-86B9F440B833}"/>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grpSp>
        <p:nvGrpSpPr>
          <p:cNvPr id="34" name="Groupe 33">
            <a:extLst>
              <a:ext uri="{FF2B5EF4-FFF2-40B4-BE49-F238E27FC236}">
                <a16:creationId xmlns:a16="http://schemas.microsoft.com/office/drawing/2014/main" id="{89C22912-91F0-F042-A134-738527F39684}"/>
              </a:ext>
            </a:extLst>
          </p:cNvPr>
          <p:cNvGrpSpPr/>
          <p:nvPr/>
        </p:nvGrpSpPr>
        <p:grpSpPr>
          <a:xfrm>
            <a:off x="728044" y="5246127"/>
            <a:ext cx="3018456" cy="1158081"/>
            <a:chOff x="728044" y="4968889"/>
            <a:chExt cx="3018456" cy="1158081"/>
          </a:xfrm>
        </p:grpSpPr>
        <p:pic>
          <p:nvPicPr>
            <p:cNvPr id="36" name="Image 35">
              <a:extLst>
                <a:ext uri="{FF2B5EF4-FFF2-40B4-BE49-F238E27FC236}">
                  <a16:creationId xmlns:a16="http://schemas.microsoft.com/office/drawing/2014/main" id="{9B140ECC-C535-F441-ABD4-FBBC1CCCDC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8044" y="4968889"/>
              <a:ext cx="3018456" cy="1052533"/>
            </a:xfrm>
            <a:prstGeom prst="rect">
              <a:avLst/>
            </a:prstGeom>
          </p:spPr>
        </p:pic>
        <p:sp>
          <p:nvSpPr>
            <p:cNvPr id="37" name="Rectangle 36">
              <a:extLst>
                <a:ext uri="{FF2B5EF4-FFF2-40B4-BE49-F238E27FC236}">
                  <a16:creationId xmlns:a16="http://schemas.microsoft.com/office/drawing/2014/main" id="{D4D14A81-F414-A240-95F3-14B595CEC5A9}"/>
                </a:ext>
              </a:extLst>
            </p:cNvPr>
            <p:cNvSpPr/>
            <p:nvPr/>
          </p:nvSpPr>
          <p:spPr>
            <a:xfrm>
              <a:off x="1577904" y="5500980"/>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2000" b="1">
                  <a:solidFill>
                    <a:schemeClr val="bg1"/>
                  </a:solidFill>
                </a:rPr>
                <a:t>01</a:t>
              </a:r>
            </a:p>
          </p:txBody>
        </p:sp>
      </p:grpSp>
      <p:sp>
        <p:nvSpPr>
          <p:cNvPr id="38" name="Rectangle 37">
            <a:extLst>
              <a:ext uri="{FF2B5EF4-FFF2-40B4-BE49-F238E27FC236}">
                <a16:creationId xmlns:a16="http://schemas.microsoft.com/office/drawing/2014/main" id="{09EBD995-DA96-3847-B1FF-A2F44D595FBD}"/>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sp>
        <p:nvSpPr>
          <p:cNvPr id="39" name="Rectangle 38">
            <a:extLst>
              <a:ext uri="{FF2B5EF4-FFF2-40B4-BE49-F238E27FC236}">
                <a16:creationId xmlns:a16="http://schemas.microsoft.com/office/drawing/2014/main" id="{E0745E2B-AF54-9A4E-BFBF-6B770B1A887D}"/>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40" name="Rectangle 39">
            <a:extLst>
              <a:ext uri="{FF2B5EF4-FFF2-40B4-BE49-F238E27FC236}">
                <a16:creationId xmlns:a16="http://schemas.microsoft.com/office/drawing/2014/main" id="{C58FD2DB-B180-2C43-9D75-3E120585F46C}"/>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41" name="Rectangle 40">
            <a:extLst>
              <a:ext uri="{FF2B5EF4-FFF2-40B4-BE49-F238E27FC236}">
                <a16:creationId xmlns:a16="http://schemas.microsoft.com/office/drawing/2014/main" id="{6AA40296-7548-3E48-BE01-37CA37968986}"/>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42" name="Rectangle 41">
            <a:extLst>
              <a:ext uri="{FF2B5EF4-FFF2-40B4-BE49-F238E27FC236}">
                <a16:creationId xmlns:a16="http://schemas.microsoft.com/office/drawing/2014/main" id="{382FBE3D-195C-BD49-87FE-AE751D5EDF3D}"/>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43" name="Rectangle 42">
            <a:extLst>
              <a:ext uri="{FF2B5EF4-FFF2-40B4-BE49-F238E27FC236}">
                <a16:creationId xmlns:a16="http://schemas.microsoft.com/office/drawing/2014/main" id="{FCDA78B7-9726-9F43-AE43-18F40D585D8A}"/>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23" name="Rectangle 22">
            <a:extLst>
              <a:ext uri="{FF2B5EF4-FFF2-40B4-BE49-F238E27FC236}">
                <a16:creationId xmlns:a16="http://schemas.microsoft.com/office/drawing/2014/main" id="{CC8A3D30-7909-124F-B1B0-A784AB0F5F65}"/>
              </a:ext>
            </a:extLst>
          </p:cNvPr>
          <p:cNvSpPr/>
          <p:nvPr/>
        </p:nvSpPr>
        <p:spPr>
          <a:xfrm>
            <a:off x="10163548" y="1943451"/>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01</a:t>
            </a:r>
          </a:p>
        </p:txBody>
      </p:sp>
      <p:pic>
        <p:nvPicPr>
          <p:cNvPr id="4" name="Picture 3" descr="A picture containing man&#10;&#10;Description automatically generated">
            <a:hlinkClick r:id="rId4"/>
            <a:extLst>
              <a:ext uri="{FF2B5EF4-FFF2-40B4-BE49-F238E27FC236}">
                <a16:creationId xmlns:a16="http://schemas.microsoft.com/office/drawing/2014/main" id="{C90D83EE-26F4-49FB-985D-7828A84509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8294" y="240317"/>
            <a:ext cx="10180013" cy="5666229"/>
          </a:xfrm>
          <a:prstGeom prst="rect">
            <a:avLst/>
          </a:prstGeom>
        </p:spPr>
      </p:pic>
      <p:pic>
        <p:nvPicPr>
          <p:cNvPr id="6" name="Picture 5" descr="A picture containing clock&#10;&#10;Description automatically generated">
            <a:hlinkClick r:id="rId4"/>
            <a:extLst>
              <a:ext uri="{FF2B5EF4-FFF2-40B4-BE49-F238E27FC236}">
                <a16:creationId xmlns:a16="http://schemas.microsoft.com/office/drawing/2014/main" id="{FFE4C22E-E9E6-4207-B677-12DEDF352D71}"/>
              </a:ext>
            </a:extLst>
          </p:cNvPr>
          <p:cNvPicPr>
            <a:picLocks noChangeAspect="1"/>
          </p:cNvPicPr>
          <p:nvPr/>
        </p:nvPicPr>
        <p:blipFill>
          <a:blip r:embed="rId6" cstate="print">
            <a:alphaModFix amt="70000"/>
            <a:extLst>
              <a:ext uri="{28A0092B-C50C-407E-A947-70E740481C1C}">
                <a14:useLocalDpi xmlns:a14="http://schemas.microsoft.com/office/drawing/2010/main"/>
              </a:ext>
            </a:extLst>
          </a:blip>
          <a:stretch>
            <a:fillRect/>
          </a:stretch>
        </p:blipFill>
        <p:spPr>
          <a:xfrm>
            <a:off x="4203183" y="1719755"/>
            <a:ext cx="2180525" cy="2180525"/>
          </a:xfrm>
          <a:prstGeom prst="rect">
            <a:avLst/>
          </a:prstGeom>
        </p:spPr>
      </p:pic>
      <p:sp>
        <p:nvSpPr>
          <p:cNvPr id="7" name="TextBox 6">
            <a:extLst>
              <a:ext uri="{FF2B5EF4-FFF2-40B4-BE49-F238E27FC236}">
                <a16:creationId xmlns:a16="http://schemas.microsoft.com/office/drawing/2014/main" id="{66A53FA9-D1C0-409C-B73E-0FE9AD93C4B7}"/>
              </a:ext>
            </a:extLst>
          </p:cNvPr>
          <p:cNvSpPr txBox="1"/>
          <p:nvPr/>
        </p:nvSpPr>
        <p:spPr>
          <a:xfrm>
            <a:off x="3529445" y="3484782"/>
            <a:ext cx="3459184" cy="830997"/>
          </a:xfrm>
          <a:prstGeom prst="rect">
            <a:avLst/>
          </a:prstGeom>
          <a:noFill/>
        </p:spPr>
        <p:txBody>
          <a:bodyPr wrap="square" rtlCol="0">
            <a:spAutoFit/>
          </a:bodyPr>
          <a:lstStyle/>
          <a:p>
            <a:pPr algn="ctr"/>
            <a:r>
              <a:rPr lang="en-US" sz="2400">
                <a:solidFill>
                  <a:srgbClr val="CA6F16"/>
                </a:solidFill>
                <a:latin typeface="Gill Sans Nova Light" panose="020B0302020104020203" pitchFamily="34" charset="0"/>
              </a:rPr>
              <a:t>Click on the arrow to pre-download the video</a:t>
            </a:r>
            <a:endParaRPr lang="x-none" sz="2400">
              <a:solidFill>
                <a:srgbClr val="CA6F16"/>
              </a:solidFill>
              <a:latin typeface="Gill Sans Nova Light" panose="020B0302020104020203" pitchFamily="34" charset="0"/>
            </a:endParaRPr>
          </a:p>
        </p:txBody>
      </p:sp>
    </p:spTree>
    <p:extLst>
      <p:ext uri="{BB962C8B-B14F-4D97-AF65-F5344CB8AC3E}">
        <p14:creationId xmlns:p14="http://schemas.microsoft.com/office/powerpoint/2010/main" val="9826666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jouet, signe&#10;&#10;Description générée automatiquement">
            <a:extLst>
              <a:ext uri="{FF2B5EF4-FFF2-40B4-BE49-F238E27FC236}">
                <a16:creationId xmlns:a16="http://schemas.microsoft.com/office/drawing/2014/main" id="{23947E6D-5C74-854D-A3E2-C92E626F3B5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51709" y="92467"/>
            <a:ext cx="7997616" cy="5981248"/>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2218465" y="4967851"/>
            <a:ext cx="3022876" cy="1859833"/>
            <a:chOff x="728044"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22" name="Rectangle 21">
            <a:extLst>
              <a:ext uri="{FF2B5EF4-FFF2-40B4-BE49-F238E27FC236}">
                <a16:creationId xmlns:a16="http://schemas.microsoft.com/office/drawing/2014/main" id="{78019902-7703-BF47-93C1-7F615EE99FBA}"/>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530D707-1FB4-8140-A342-4D44CC242E1F}"/>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p>
        </p:txBody>
      </p:sp>
      <p:sp>
        <p:nvSpPr>
          <p:cNvPr id="24" name="TextBox 5">
            <a:extLst>
              <a:ext uri="{FF2B5EF4-FFF2-40B4-BE49-F238E27FC236}">
                <a16:creationId xmlns:a16="http://schemas.microsoft.com/office/drawing/2014/main" id="{3FA6357C-9C9B-AE41-9BCA-58C9062B81BC}"/>
              </a:ext>
            </a:extLst>
          </p:cNvPr>
          <p:cNvSpPr txBox="1"/>
          <p:nvPr/>
        </p:nvSpPr>
        <p:spPr>
          <a:xfrm>
            <a:off x="8181218" y="3237098"/>
            <a:ext cx="2921377" cy="86177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DEMYSTIFYING</a:t>
            </a:r>
          </a:p>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POWER RELATIONS</a:t>
            </a:r>
          </a:p>
        </p:txBody>
      </p:sp>
      <p:sp>
        <p:nvSpPr>
          <p:cNvPr id="25" name="Rectangle 24">
            <a:extLst>
              <a:ext uri="{FF2B5EF4-FFF2-40B4-BE49-F238E27FC236}">
                <a16:creationId xmlns:a16="http://schemas.microsoft.com/office/drawing/2014/main" id="{18FE80EB-6B52-8D4A-88D9-D889D54E3164}"/>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6AB1FA8C-4B6A-004B-AE72-71ED4F958B8D}"/>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D65EAC7D-4AF4-CF4B-A79D-21BF6F925B0C}"/>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8" name="Rectangle 27">
            <a:extLst>
              <a:ext uri="{FF2B5EF4-FFF2-40B4-BE49-F238E27FC236}">
                <a16:creationId xmlns:a16="http://schemas.microsoft.com/office/drawing/2014/main" id="{3D784B4B-08F2-2347-8991-0FF2A2AB83AF}"/>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9" name="Rectangle 28">
            <a:extLst>
              <a:ext uri="{FF2B5EF4-FFF2-40B4-BE49-F238E27FC236}">
                <a16:creationId xmlns:a16="http://schemas.microsoft.com/office/drawing/2014/main" id="{0E75431E-7187-CA44-A355-F22222BD7CDD}"/>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0" name="Rectangle 29">
            <a:extLst>
              <a:ext uri="{FF2B5EF4-FFF2-40B4-BE49-F238E27FC236}">
                <a16:creationId xmlns:a16="http://schemas.microsoft.com/office/drawing/2014/main" id="{BA513E31-A7BA-7345-9DCB-1D01AD0A65C8}"/>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1" name="Rectangle 30">
            <a:extLst>
              <a:ext uri="{FF2B5EF4-FFF2-40B4-BE49-F238E27FC236}">
                <a16:creationId xmlns:a16="http://schemas.microsoft.com/office/drawing/2014/main" id="{BF9E1594-320D-D340-8784-8ADD0F7EF957}"/>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2" name="Rectangle 31">
            <a:extLst>
              <a:ext uri="{FF2B5EF4-FFF2-40B4-BE49-F238E27FC236}">
                <a16:creationId xmlns:a16="http://schemas.microsoft.com/office/drawing/2014/main" id="{01916494-0C30-5A46-84E0-141E2912CF08}"/>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Tree>
    <p:extLst>
      <p:ext uri="{BB962C8B-B14F-4D97-AF65-F5344CB8AC3E}">
        <p14:creationId xmlns:p14="http://schemas.microsoft.com/office/powerpoint/2010/main" val="25148364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9" name="ZoneTexte 38">
            <a:extLst>
              <a:ext uri="{FF2B5EF4-FFF2-40B4-BE49-F238E27FC236}">
                <a16:creationId xmlns:a16="http://schemas.microsoft.com/office/drawing/2014/main" id="{DA5E74B4-8433-9B41-B3E4-94CD8E81E1C2}"/>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0" name="Rectangle 39">
            <a:extLst>
              <a:ext uri="{FF2B5EF4-FFF2-40B4-BE49-F238E27FC236}">
                <a16:creationId xmlns:a16="http://schemas.microsoft.com/office/drawing/2014/main" id="{4F91BEA7-D1F0-B649-8BE5-738C94EFD191}"/>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grpSp>
        <p:nvGrpSpPr>
          <p:cNvPr id="18" name="Groupe 17">
            <a:extLst>
              <a:ext uri="{FF2B5EF4-FFF2-40B4-BE49-F238E27FC236}">
                <a16:creationId xmlns:a16="http://schemas.microsoft.com/office/drawing/2014/main" id="{9A777D30-EB02-8945-A4DE-D284681F4140}"/>
              </a:ext>
            </a:extLst>
          </p:cNvPr>
          <p:cNvGrpSpPr/>
          <p:nvPr/>
        </p:nvGrpSpPr>
        <p:grpSpPr>
          <a:xfrm>
            <a:off x="2218465" y="4967851"/>
            <a:ext cx="3022876" cy="1859833"/>
            <a:chOff x="728044" y="4968889"/>
            <a:chExt cx="3018456" cy="1859833"/>
          </a:xfrm>
        </p:grpSpPr>
        <p:pic>
          <p:nvPicPr>
            <p:cNvPr id="19" name="Image 18">
              <a:extLst>
                <a:ext uri="{FF2B5EF4-FFF2-40B4-BE49-F238E27FC236}">
                  <a16:creationId xmlns:a16="http://schemas.microsoft.com/office/drawing/2014/main" id="{B000259B-2B92-2C46-8E5C-5CC82C628A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20" name="Rectangle 19">
              <a:extLst>
                <a:ext uri="{FF2B5EF4-FFF2-40B4-BE49-F238E27FC236}">
                  <a16:creationId xmlns:a16="http://schemas.microsoft.com/office/drawing/2014/main" id="{081D2907-CEAE-1749-83AF-AC745C79EAD2}"/>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22" name="Rectangle 21">
            <a:extLst>
              <a:ext uri="{FF2B5EF4-FFF2-40B4-BE49-F238E27FC236}">
                <a16:creationId xmlns:a16="http://schemas.microsoft.com/office/drawing/2014/main" id="{6089AA23-4656-A643-B86D-6E83BBDF58FF}"/>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C762BD6-51CE-B348-8D2F-D71E11F2648B}"/>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24" name="Rectangle 23">
            <a:extLst>
              <a:ext uri="{FF2B5EF4-FFF2-40B4-BE49-F238E27FC236}">
                <a16:creationId xmlns:a16="http://schemas.microsoft.com/office/drawing/2014/main" id="{4924C740-2889-A646-9B5A-C058CA05C713}"/>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35" name="Rectangle 34">
            <a:extLst>
              <a:ext uri="{FF2B5EF4-FFF2-40B4-BE49-F238E27FC236}">
                <a16:creationId xmlns:a16="http://schemas.microsoft.com/office/drawing/2014/main" id="{AC46B648-27BD-C14C-AA46-83E8A589CD12}"/>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41" name="Rectangle 40">
            <a:extLst>
              <a:ext uri="{FF2B5EF4-FFF2-40B4-BE49-F238E27FC236}">
                <a16:creationId xmlns:a16="http://schemas.microsoft.com/office/drawing/2014/main" id="{4EFEC4CF-D8A7-1944-B253-BB07A141C4C5}"/>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42" name="Rectangle 41">
            <a:extLst>
              <a:ext uri="{FF2B5EF4-FFF2-40B4-BE49-F238E27FC236}">
                <a16:creationId xmlns:a16="http://schemas.microsoft.com/office/drawing/2014/main" id="{A2599628-D7A6-434E-9008-66461413F917}"/>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43" name="Rectangle 42">
            <a:extLst>
              <a:ext uri="{FF2B5EF4-FFF2-40B4-BE49-F238E27FC236}">
                <a16:creationId xmlns:a16="http://schemas.microsoft.com/office/drawing/2014/main" id="{D8351754-FA67-4F47-93A2-B98A244E35CA}"/>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17" name="Rectangle 16">
            <a:extLst>
              <a:ext uri="{FF2B5EF4-FFF2-40B4-BE49-F238E27FC236}">
                <a16:creationId xmlns:a16="http://schemas.microsoft.com/office/drawing/2014/main" id="{ECCD3E0D-94EC-D141-9B42-D89A5BF10A3B}"/>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
        <p:nvSpPr>
          <p:cNvPr id="21" name="TextBox 5">
            <a:extLst>
              <a:ext uri="{FF2B5EF4-FFF2-40B4-BE49-F238E27FC236}">
                <a16:creationId xmlns:a16="http://schemas.microsoft.com/office/drawing/2014/main" id="{CB385E72-69A9-3443-B62F-7CCB77273124}"/>
              </a:ext>
            </a:extLst>
          </p:cNvPr>
          <p:cNvSpPr txBox="1"/>
          <p:nvPr/>
        </p:nvSpPr>
        <p:spPr>
          <a:xfrm>
            <a:off x="1071287" y="1442775"/>
            <a:ext cx="6912470" cy="1754326"/>
          </a:xfrm>
          <a:prstGeom prst="rect">
            <a:avLst/>
          </a:prstGeom>
          <a:noFill/>
        </p:spPr>
        <p:txBody>
          <a:bodyPr wrap="none" rtlCol="0">
            <a:spAutoFit/>
          </a:bodyPr>
          <a:lstStyle/>
          <a:p>
            <a:r>
              <a:rPr lang="en-US" sz="3600" b="1">
                <a:solidFill>
                  <a:srgbClr val="006CB6"/>
                </a:solidFill>
                <a:latin typeface="Corbel" panose="020B0503020204020204" pitchFamily="34" charset="0"/>
                <a:cs typeface="Calibri" panose="020F0502020204030204" pitchFamily="34" charset="0"/>
              </a:rPr>
              <a:t>Question </a:t>
            </a:r>
            <a:r>
              <a:rPr lang="en-US" sz="3600" b="1">
                <a:solidFill>
                  <a:srgbClr val="006CB6"/>
                </a:solidFill>
                <a:cs typeface="Calibri" panose="020F0502020204030204" pitchFamily="34" charset="0"/>
              </a:rPr>
              <a:t>1</a:t>
            </a:r>
            <a:r>
              <a:rPr lang="en-US" sz="3600" b="1">
                <a:solidFill>
                  <a:srgbClr val="006CB6"/>
                </a:solidFill>
                <a:latin typeface="Corbel" panose="020B0503020204020204" pitchFamily="34" charset="0"/>
                <a:cs typeface="Calibri" panose="020F0502020204030204" pitchFamily="34" charset="0"/>
              </a:rPr>
              <a:t> </a:t>
            </a:r>
          </a:p>
          <a:p>
            <a:r>
              <a:rPr lang="en-US" sz="3600" b="1">
                <a:latin typeface="Corbel" panose="020B0503020204020204" pitchFamily="34" charset="0"/>
                <a:ea typeface="Roboto Condensed Light" panose="02000000000000000000" pitchFamily="2" charset="0"/>
                <a:cs typeface="Calibri" panose="020F0502020204030204" pitchFamily="34" charset="0"/>
              </a:rPr>
              <a:t>Who holds power over the victim?</a:t>
            </a:r>
          </a:p>
          <a:p>
            <a:r>
              <a:rPr lang="en-US" sz="3600" b="1">
                <a:latin typeface="Corbel" panose="020B0503020204020204" pitchFamily="34" charset="0"/>
                <a:ea typeface="Roboto Condensed Light" panose="02000000000000000000" pitchFamily="2" charset="0"/>
                <a:cs typeface="Calibri" panose="020F0502020204030204" pitchFamily="34" charset="0"/>
              </a:rPr>
              <a:t>Why? How?</a:t>
            </a:r>
          </a:p>
        </p:txBody>
      </p:sp>
    </p:spTree>
    <p:extLst>
      <p:ext uri="{BB962C8B-B14F-4D97-AF65-F5344CB8AC3E}">
        <p14:creationId xmlns:p14="http://schemas.microsoft.com/office/powerpoint/2010/main" val="115842715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4" name="Rectangle 23">
            <a:extLst>
              <a:ext uri="{FF2B5EF4-FFF2-40B4-BE49-F238E27FC236}">
                <a16:creationId xmlns:a16="http://schemas.microsoft.com/office/drawing/2014/main" id="{4126C688-4EB0-B442-A8B6-51C5254AD079}"/>
              </a:ext>
            </a:extLst>
          </p:cNvPr>
          <p:cNvSpPr/>
          <p:nvPr/>
        </p:nvSpPr>
        <p:spPr>
          <a:xfrm>
            <a:off x="2922027" y="3427685"/>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ABEL</a:t>
            </a:r>
          </a:p>
        </p:txBody>
      </p:sp>
      <p:sp>
        <p:nvSpPr>
          <p:cNvPr id="35" name="Rectangle 34">
            <a:extLst>
              <a:ext uri="{FF2B5EF4-FFF2-40B4-BE49-F238E27FC236}">
                <a16:creationId xmlns:a16="http://schemas.microsoft.com/office/drawing/2014/main" id="{B45E8EE3-85FC-3048-B623-9A9CACB09B89}"/>
              </a:ext>
            </a:extLst>
          </p:cNvPr>
          <p:cNvSpPr/>
          <p:nvPr/>
        </p:nvSpPr>
        <p:spPr>
          <a:xfrm>
            <a:off x="2838095" y="3944260"/>
            <a:ext cx="2430384" cy="1323439"/>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POWER</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Position of power</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Status as a relief worker</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Has the power to say no</a:t>
            </a:r>
          </a:p>
        </p:txBody>
      </p:sp>
      <p:sp>
        <p:nvSpPr>
          <p:cNvPr id="41" name="Rectangle 40">
            <a:extLst>
              <a:ext uri="{FF2B5EF4-FFF2-40B4-BE49-F238E27FC236}">
                <a16:creationId xmlns:a16="http://schemas.microsoft.com/office/drawing/2014/main" id="{22914C5B-9B20-5542-9017-C801D81F93CC}"/>
              </a:ext>
            </a:extLst>
          </p:cNvPr>
          <p:cNvSpPr/>
          <p:nvPr/>
        </p:nvSpPr>
        <p:spPr>
          <a:xfrm>
            <a:off x="5401385" y="3448401"/>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LARA</a:t>
            </a:r>
          </a:p>
        </p:txBody>
      </p:sp>
      <p:sp>
        <p:nvSpPr>
          <p:cNvPr id="42" name="Rectangle 41">
            <a:extLst>
              <a:ext uri="{FF2B5EF4-FFF2-40B4-BE49-F238E27FC236}">
                <a16:creationId xmlns:a16="http://schemas.microsoft.com/office/drawing/2014/main" id="{01393D57-7549-4F46-A3BB-8FB121223E55}"/>
              </a:ext>
            </a:extLst>
          </p:cNvPr>
          <p:cNvSpPr/>
          <p:nvPr/>
        </p:nvSpPr>
        <p:spPr>
          <a:xfrm>
            <a:off x="5401385" y="3945450"/>
            <a:ext cx="1916226" cy="830997"/>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POWER</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Has peer influence</a:t>
            </a:r>
          </a:p>
        </p:txBody>
      </p:sp>
      <p:sp>
        <p:nvSpPr>
          <p:cNvPr id="43" name="Rectangle 42">
            <a:extLst>
              <a:ext uri="{FF2B5EF4-FFF2-40B4-BE49-F238E27FC236}">
                <a16:creationId xmlns:a16="http://schemas.microsoft.com/office/drawing/2014/main" id="{3D53B32D-8C43-084F-988D-B49CCE2DC91A}"/>
              </a:ext>
            </a:extLst>
          </p:cNvPr>
          <p:cNvSpPr/>
          <p:nvPr/>
        </p:nvSpPr>
        <p:spPr>
          <a:xfrm>
            <a:off x="7836142" y="3425454"/>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FAUSTIN</a:t>
            </a:r>
          </a:p>
        </p:txBody>
      </p:sp>
      <p:sp>
        <p:nvSpPr>
          <p:cNvPr id="44" name="Rectangle 43">
            <a:extLst>
              <a:ext uri="{FF2B5EF4-FFF2-40B4-BE49-F238E27FC236}">
                <a16:creationId xmlns:a16="http://schemas.microsoft.com/office/drawing/2014/main" id="{CB752C12-15B7-D641-B8BF-4CA248B99D62}"/>
              </a:ext>
            </a:extLst>
          </p:cNvPr>
          <p:cNvSpPr/>
          <p:nvPr/>
        </p:nvSpPr>
        <p:spPr>
          <a:xfrm>
            <a:off x="7883776" y="3944260"/>
            <a:ext cx="2427151" cy="1569660"/>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POWER</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Position of power</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Status as a relief worker</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Has the power to report misconduct</a:t>
            </a:r>
          </a:p>
        </p:txBody>
      </p:sp>
      <p:pic>
        <p:nvPicPr>
          <p:cNvPr id="45" name="Picture 13">
            <a:extLst>
              <a:ext uri="{FF2B5EF4-FFF2-40B4-BE49-F238E27FC236}">
                <a16:creationId xmlns:a16="http://schemas.microsoft.com/office/drawing/2014/main" id="{5DB93841-CADD-D74B-AF1A-DE76E56894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597929" y="1650669"/>
            <a:ext cx="1464427" cy="1615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Picture 19">
            <a:extLst>
              <a:ext uri="{FF2B5EF4-FFF2-40B4-BE49-F238E27FC236}">
                <a16:creationId xmlns:a16="http://schemas.microsoft.com/office/drawing/2014/main" id="{B6AB8659-5E09-2848-AE0C-B54EF9252D7C}"/>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459577" y="1687927"/>
            <a:ext cx="2134493" cy="16003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20">
            <a:extLst>
              <a:ext uri="{FF2B5EF4-FFF2-40B4-BE49-F238E27FC236}">
                <a16:creationId xmlns:a16="http://schemas.microsoft.com/office/drawing/2014/main" id="{1D37E894-99B8-0D4D-83CF-15D979F2CDEE}"/>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01833" y="1650669"/>
            <a:ext cx="2229060" cy="16712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ZoneTexte 47">
            <a:extLst>
              <a:ext uri="{FF2B5EF4-FFF2-40B4-BE49-F238E27FC236}">
                <a16:creationId xmlns:a16="http://schemas.microsoft.com/office/drawing/2014/main" id="{EB239F3F-4980-6D4A-8110-A88FECDF2C00}"/>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9" name="Rectangle 48">
            <a:extLst>
              <a:ext uri="{FF2B5EF4-FFF2-40B4-BE49-F238E27FC236}">
                <a16:creationId xmlns:a16="http://schemas.microsoft.com/office/drawing/2014/main" id="{93427D3E-1B36-F646-8058-7888320BB7B5}"/>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50" name="TextBox 5">
            <a:extLst>
              <a:ext uri="{FF2B5EF4-FFF2-40B4-BE49-F238E27FC236}">
                <a16:creationId xmlns:a16="http://schemas.microsoft.com/office/drawing/2014/main" id="{DC1CF1BB-4D4A-7040-9571-19CFB9194DDB}"/>
              </a:ext>
            </a:extLst>
          </p:cNvPr>
          <p:cNvSpPr txBox="1"/>
          <p:nvPr/>
        </p:nvSpPr>
        <p:spPr>
          <a:xfrm>
            <a:off x="314222" y="1036526"/>
            <a:ext cx="7928078" cy="352404"/>
          </a:xfrm>
          <a:prstGeom prst="rect">
            <a:avLst/>
          </a:prstGeom>
          <a:noFill/>
        </p:spPr>
        <p:txBody>
          <a:bodyPr wrap="square" rtlCol="0">
            <a:spAutoFit/>
          </a:bodyPr>
          <a:lstStyle/>
          <a:p>
            <a:pPr>
              <a:lnSpc>
                <a:spcPts val="2000"/>
              </a:lnSpc>
            </a:pP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Question</a:t>
            </a:r>
            <a:r>
              <a:rPr lang="en-US" sz="2000" b="1">
                <a:solidFill>
                  <a:srgbClr val="006CB6"/>
                </a:solidFill>
                <a:ea typeface="Roboto" panose="02000000000000000000" pitchFamily="2" charset="0"/>
                <a:cs typeface="Calibri Light" panose="020F0302020204030204" pitchFamily="34" charset="0"/>
              </a:rPr>
              <a:t> 1</a:t>
            </a: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 </a:t>
            </a:r>
            <a:r>
              <a:rPr lang="en-US" sz="2000" b="1">
                <a:latin typeface="Corbel" panose="020B0503020204020204" pitchFamily="34" charset="0"/>
                <a:ea typeface="Roboto" panose="02000000000000000000" pitchFamily="2" charset="0"/>
                <a:cs typeface="Calibri Light" panose="020F0302020204030204" pitchFamily="34" charset="0"/>
              </a:rPr>
              <a:t>Who holds power over the victim? why? how?</a:t>
            </a:r>
          </a:p>
        </p:txBody>
      </p:sp>
      <p:grpSp>
        <p:nvGrpSpPr>
          <p:cNvPr id="37" name="Groupe 36">
            <a:extLst>
              <a:ext uri="{FF2B5EF4-FFF2-40B4-BE49-F238E27FC236}">
                <a16:creationId xmlns:a16="http://schemas.microsoft.com/office/drawing/2014/main" id="{45F89DF1-5BF2-A449-A5FE-7F0220EF0A22}"/>
              </a:ext>
            </a:extLst>
          </p:cNvPr>
          <p:cNvGrpSpPr/>
          <p:nvPr/>
        </p:nvGrpSpPr>
        <p:grpSpPr>
          <a:xfrm>
            <a:off x="2218465" y="4967851"/>
            <a:ext cx="3022876" cy="1859833"/>
            <a:chOff x="728044" y="4968889"/>
            <a:chExt cx="3018456" cy="1859833"/>
          </a:xfrm>
        </p:grpSpPr>
        <p:pic>
          <p:nvPicPr>
            <p:cNvPr id="38" name="Image 37">
              <a:extLst>
                <a:ext uri="{FF2B5EF4-FFF2-40B4-BE49-F238E27FC236}">
                  <a16:creationId xmlns:a16="http://schemas.microsoft.com/office/drawing/2014/main" id="{8B630851-C783-8C4B-A91C-AB9C5BC44C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9" name="Rectangle 38">
              <a:extLst>
                <a:ext uri="{FF2B5EF4-FFF2-40B4-BE49-F238E27FC236}">
                  <a16:creationId xmlns:a16="http://schemas.microsoft.com/office/drawing/2014/main" id="{6251D6BD-DAF0-7F4A-BE9C-A532D826F9D4}"/>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3B1665B7-90FF-374E-8C4C-F8C57A7665FD}"/>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AF6B2C72-9386-9345-9482-2161638681F1}"/>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52" name="Rectangle 51">
            <a:extLst>
              <a:ext uri="{FF2B5EF4-FFF2-40B4-BE49-F238E27FC236}">
                <a16:creationId xmlns:a16="http://schemas.microsoft.com/office/drawing/2014/main" id="{9BEF57EB-C2BE-BB44-83D6-6436DE74F4E5}"/>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53" name="Rectangle 52">
            <a:extLst>
              <a:ext uri="{FF2B5EF4-FFF2-40B4-BE49-F238E27FC236}">
                <a16:creationId xmlns:a16="http://schemas.microsoft.com/office/drawing/2014/main" id="{8ABE0AC2-AE7C-A545-AF64-57653EEC646B}"/>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54" name="Rectangle 53">
            <a:extLst>
              <a:ext uri="{FF2B5EF4-FFF2-40B4-BE49-F238E27FC236}">
                <a16:creationId xmlns:a16="http://schemas.microsoft.com/office/drawing/2014/main" id="{CE9DD3AF-ACAD-7543-8F16-E99152BD0209}"/>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55" name="Rectangle 54">
            <a:extLst>
              <a:ext uri="{FF2B5EF4-FFF2-40B4-BE49-F238E27FC236}">
                <a16:creationId xmlns:a16="http://schemas.microsoft.com/office/drawing/2014/main" id="{DBE29ADB-6734-0C42-94D1-5672E4E4B19A}"/>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56" name="Rectangle 55">
            <a:extLst>
              <a:ext uri="{FF2B5EF4-FFF2-40B4-BE49-F238E27FC236}">
                <a16:creationId xmlns:a16="http://schemas.microsoft.com/office/drawing/2014/main" id="{657CCE00-CEFF-AF43-A0A8-B374963B3404}"/>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27" name="Rectangle 26">
            <a:extLst>
              <a:ext uri="{FF2B5EF4-FFF2-40B4-BE49-F238E27FC236}">
                <a16:creationId xmlns:a16="http://schemas.microsoft.com/office/drawing/2014/main" id="{BC28ADDD-14C7-5048-917B-FA2DEC513B66}"/>
              </a:ext>
            </a:extLst>
          </p:cNvPr>
          <p:cNvSpPr/>
          <p:nvPr/>
        </p:nvSpPr>
        <p:spPr>
          <a:xfrm>
            <a:off x="609167" y="3448401"/>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AFRIDA</a:t>
            </a:r>
          </a:p>
        </p:txBody>
      </p:sp>
      <p:sp>
        <p:nvSpPr>
          <p:cNvPr id="28" name="Rectangle 27">
            <a:extLst>
              <a:ext uri="{FF2B5EF4-FFF2-40B4-BE49-F238E27FC236}">
                <a16:creationId xmlns:a16="http://schemas.microsoft.com/office/drawing/2014/main" id="{F391FFD3-6A8D-3F43-99B4-21BC0029C551}"/>
              </a:ext>
            </a:extLst>
          </p:cNvPr>
          <p:cNvSpPr/>
          <p:nvPr/>
        </p:nvSpPr>
        <p:spPr>
          <a:xfrm>
            <a:off x="609167" y="3988046"/>
            <a:ext cx="2427151" cy="830997"/>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LIMITED POWER</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Is the victim</a:t>
            </a:r>
          </a:p>
        </p:txBody>
      </p:sp>
      <p:pic>
        <p:nvPicPr>
          <p:cNvPr id="29" name="Picture 19">
            <a:extLst>
              <a:ext uri="{FF2B5EF4-FFF2-40B4-BE49-F238E27FC236}">
                <a16:creationId xmlns:a16="http://schemas.microsoft.com/office/drawing/2014/main" id="{9BCF726D-F825-0D49-9725-00E2C4F11C9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23049" y="1689027"/>
            <a:ext cx="1182951" cy="1488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Rectangle 30">
            <a:extLst>
              <a:ext uri="{FF2B5EF4-FFF2-40B4-BE49-F238E27FC236}">
                <a16:creationId xmlns:a16="http://schemas.microsoft.com/office/drawing/2014/main" id="{587CC74F-A95C-BD44-9279-F71B9E853895}"/>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Tree>
    <p:extLst>
      <p:ext uri="{BB962C8B-B14F-4D97-AF65-F5344CB8AC3E}">
        <p14:creationId xmlns:p14="http://schemas.microsoft.com/office/powerpoint/2010/main" val="53960302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5"/>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nextCondLst>
                <p:cond evt="onClick" delay="0">
                  <p:tgtEl>
                    <p:spTgt spid="45"/>
                  </p:tgtEl>
                </p:cond>
              </p:nextCondLst>
            </p:seq>
            <p:seq concurrent="1" nextAc="seek">
              <p:cTn id="17" restart="whenNotActive" fill="hold" evtFilter="cancelBubble" nodeType="interactiveSeq">
                <p:stCondLst>
                  <p:cond evt="onClick" delay="0">
                    <p:tgtEl>
                      <p:spTgt spid="46"/>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childTnLst>
              </p:cTn>
              <p:nextCondLst>
                <p:cond evt="onClick" delay="0">
                  <p:tgtEl>
                    <p:spTgt spid="46"/>
                  </p:tgtEl>
                </p:cond>
              </p:nextCondLst>
            </p:seq>
            <p:seq concurrent="1" nextAc="seek">
              <p:cTn id="22" restart="whenNotActive" fill="hold" evtFilter="cancelBubble" nodeType="interactiveSeq">
                <p:stCondLst>
                  <p:cond evt="onClick" delay="0">
                    <p:tgtEl>
                      <p:spTgt spid="47"/>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nextCondLst>
                <p:cond evt="onClick" delay="0">
                  <p:tgtEl>
                    <p:spTgt spid="47"/>
                  </p:tgtEl>
                </p:cond>
              </p:nextCondLst>
            </p:seq>
            <p:seq concurrent="1" nextAc="seek">
              <p:cTn id="27" restart="whenNotActive" fill="hold" evtFilter="cancelBubble" nodeType="interactiveSeq">
                <p:stCondLst>
                  <p:cond evt="onClick" delay="0">
                    <p:tgtEl>
                      <p:spTgt spid="29"/>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Click" delay="0">
                  <p:tgtEl>
                    <p:spTgt spid="29"/>
                  </p:tgtEl>
                </p:cond>
              </p:nextCondLst>
            </p:seq>
          </p:childTnLst>
        </p:cTn>
      </p:par>
    </p:tnLst>
    <p:bldLst>
      <p:bldP spid="35" grpId="0"/>
      <p:bldP spid="42" grpId="0"/>
      <p:bldP spid="44" grpId="0"/>
      <p:bldP spid="28"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D5DA11B-778E-47C9-B429-1E1272CD98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6782" y="235195"/>
            <a:ext cx="10453708" cy="5879166"/>
          </a:xfrm>
          <a:prstGeom prst="rect">
            <a:avLst/>
          </a:prstGeom>
        </p:spPr>
      </p:pic>
      <p:sp>
        <p:nvSpPr>
          <p:cNvPr id="31" name="Rectangle 30">
            <a:extLst>
              <a:ext uri="{FF2B5EF4-FFF2-40B4-BE49-F238E27FC236}">
                <a16:creationId xmlns:a16="http://schemas.microsoft.com/office/drawing/2014/main" id="{705960F4-DE22-8749-B4E6-98A22A5A3639}"/>
              </a:ext>
            </a:extLst>
          </p:cNvPr>
          <p:cNvSpPr/>
          <p:nvPr/>
        </p:nvSpPr>
        <p:spPr>
          <a:xfrm>
            <a:off x="278294" y="246212"/>
            <a:ext cx="1286950" cy="56461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4" name="ZoneTexte 23">
            <a:extLst>
              <a:ext uri="{FF2B5EF4-FFF2-40B4-BE49-F238E27FC236}">
                <a16:creationId xmlns:a16="http://schemas.microsoft.com/office/drawing/2014/main" id="{D687694E-050B-B34C-AF06-FF116CA3D101}"/>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POWER RELATIONS</a:t>
            </a:r>
          </a:p>
        </p:txBody>
      </p:sp>
      <p:sp>
        <p:nvSpPr>
          <p:cNvPr id="25" name="Rectangle 24">
            <a:extLst>
              <a:ext uri="{FF2B5EF4-FFF2-40B4-BE49-F238E27FC236}">
                <a16:creationId xmlns:a16="http://schemas.microsoft.com/office/drawing/2014/main" id="{B3FDB7D1-AE7D-E040-BC00-15845C5FDD08}"/>
              </a:ext>
            </a:extLst>
          </p:cNvPr>
          <p:cNvSpPr/>
          <p:nvPr/>
        </p:nvSpPr>
        <p:spPr>
          <a:xfrm>
            <a:off x="1965524" y="592953"/>
            <a:ext cx="2915013"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extBox 5">
            <a:extLst>
              <a:ext uri="{FF2B5EF4-FFF2-40B4-BE49-F238E27FC236}">
                <a16:creationId xmlns:a16="http://schemas.microsoft.com/office/drawing/2014/main" id="{D186ECF4-FF6B-6B47-B6F1-E0A5030F02E6}"/>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ROLE-PLAY ACTIVITY</a:t>
            </a:r>
          </a:p>
        </p:txBody>
      </p:sp>
      <p:grpSp>
        <p:nvGrpSpPr>
          <p:cNvPr id="19" name="Groupe 18">
            <a:extLst>
              <a:ext uri="{FF2B5EF4-FFF2-40B4-BE49-F238E27FC236}">
                <a16:creationId xmlns:a16="http://schemas.microsoft.com/office/drawing/2014/main" id="{6D176FE3-50B1-1B43-8EEB-1EF346A9282E}"/>
              </a:ext>
            </a:extLst>
          </p:cNvPr>
          <p:cNvGrpSpPr/>
          <p:nvPr/>
        </p:nvGrpSpPr>
        <p:grpSpPr>
          <a:xfrm>
            <a:off x="2218465" y="4967851"/>
            <a:ext cx="3022876" cy="1859833"/>
            <a:chOff x="728044" y="4968889"/>
            <a:chExt cx="3018456" cy="1859833"/>
          </a:xfrm>
        </p:grpSpPr>
        <p:pic>
          <p:nvPicPr>
            <p:cNvPr id="22" name="Image 21">
              <a:extLst>
                <a:ext uri="{FF2B5EF4-FFF2-40B4-BE49-F238E27FC236}">
                  <a16:creationId xmlns:a16="http://schemas.microsoft.com/office/drawing/2014/main" id="{4FF442F3-A27E-D840-B850-D61E4D182C4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23" name="Rectangle 22">
              <a:extLst>
                <a:ext uri="{FF2B5EF4-FFF2-40B4-BE49-F238E27FC236}">
                  <a16:creationId xmlns:a16="http://schemas.microsoft.com/office/drawing/2014/main" id="{17DE91D1-25BA-824F-B689-0B98D0E3610E}"/>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27" name="Rectangle 26">
            <a:extLst>
              <a:ext uri="{FF2B5EF4-FFF2-40B4-BE49-F238E27FC236}">
                <a16:creationId xmlns:a16="http://schemas.microsoft.com/office/drawing/2014/main" id="{DA67DFFF-5A24-1645-B4C5-9281E3FB36BA}"/>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C04D4766-708D-2148-9EB6-DFFF31D5E8FC}"/>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9" name="Rectangle 28">
            <a:extLst>
              <a:ext uri="{FF2B5EF4-FFF2-40B4-BE49-F238E27FC236}">
                <a16:creationId xmlns:a16="http://schemas.microsoft.com/office/drawing/2014/main" id="{3587B95D-5F66-0343-B426-43985C580359}"/>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0" name="Rectangle 29">
            <a:extLst>
              <a:ext uri="{FF2B5EF4-FFF2-40B4-BE49-F238E27FC236}">
                <a16:creationId xmlns:a16="http://schemas.microsoft.com/office/drawing/2014/main" id="{0299A937-7F4E-574D-BF5A-EF4538337D1B}"/>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2" name="Rectangle 31">
            <a:extLst>
              <a:ext uri="{FF2B5EF4-FFF2-40B4-BE49-F238E27FC236}">
                <a16:creationId xmlns:a16="http://schemas.microsoft.com/office/drawing/2014/main" id="{372182E0-DBDC-0C40-9E06-7C30CC059A07}"/>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7" name="Rectangle 36">
            <a:extLst>
              <a:ext uri="{FF2B5EF4-FFF2-40B4-BE49-F238E27FC236}">
                <a16:creationId xmlns:a16="http://schemas.microsoft.com/office/drawing/2014/main" id="{2C39CEB4-04DA-8D4C-83D3-E3541B086213}"/>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8" name="Rectangle 37">
            <a:extLst>
              <a:ext uri="{FF2B5EF4-FFF2-40B4-BE49-F238E27FC236}">
                <a16:creationId xmlns:a16="http://schemas.microsoft.com/office/drawing/2014/main" id="{16EC138D-3210-1848-90B4-D69532D80EB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17" name="Rectangle 16">
            <a:extLst>
              <a:ext uri="{FF2B5EF4-FFF2-40B4-BE49-F238E27FC236}">
                <a16:creationId xmlns:a16="http://schemas.microsoft.com/office/drawing/2014/main" id="{4980132B-557E-FE48-8AA3-C9A3E53A50F8}"/>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Tree>
    <p:extLst>
      <p:ext uri="{BB962C8B-B14F-4D97-AF65-F5344CB8AC3E}">
        <p14:creationId xmlns:p14="http://schemas.microsoft.com/office/powerpoint/2010/main" val="9821206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10;&#10;Description automatically generated">
            <a:extLst>
              <a:ext uri="{FF2B5EF4-FFF2-40B4-BE49-F238E27FC236}">
                <a16:creationId xmlns:a16="http://schemas.microsoft.com/office/drawing/2014/main" id="{382EB1B9-4274-4A60-968F-307935900A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73246" y="246212"/>
            <a:ext cx="10453709" cy="5879166"/>
          </a:xfrm>
          <a:prstGeom prst="rect">
            <a:avLst/>
          </a:prstGeom>
        </p:spPr>
      </p:pic>
      <p:sp>
        <p:nvSpPr>
          <p:cNvPr id="21" name="Rectangle 20">
            <a:extLst>
              <a:ext uri="{FF2B5EF4-FFF2-40B4-BE49-F238E27FC236}">
                <a16:creationId xmlns:a16="http://schemas.microsoft.com/office/drawing/2014/main" id="{D2744D54-1FF8-184D-8FD1-D416E0DD59F5}"/>
              </a:ext>
            </a:extLst>
          </p:cNvPr>
          <p:cNvSpPr/>
          <p:nvPr/>
        </p:nvSpPr>
        <p:spPr>
          <a:xfrm>
            <a:off x="278294" y="246212"/>
            <a:ext cx="1286950" cy="56461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55" name="ZoneTexte 54">
            <a:extLst>
              <a:ext uri="{FF2B5EF4-FFF2-40B4-BE49-F238E27FC236}">
                <a16:creationId xmlns:a16="http://schemas.microsoft.com/office/drawing/2014/main" id="{C70AA14F-11B4-D34F-B6F6-2296E17F0E4D}"/>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POWER RELATIONS</a:t>
            </a:r>
          </a:p>
        </p:txBody>
      </p:sp>
      <p:sp>
        <p:nvSpPr>
          <p:cNvPr id="56" name="Rectangle 55">
            <a:extLst>
              <a:ext uri="{FF2B5EF4-FFF2-40B4-BE49-F238E27FC236}">
                <a16:creationId xmlns:a16="http://schemas.microsoft.com/office/drawing/2014/main" id="{14833623-2454-764F-B4F3-3CEC106B445D}"/>
              </a:ext>
            </a:extLst>
          </p:cNvPr>
          <p:cNvSpPr/>
          <p:nvPr/>
        </p:nvSpPr>
        <p:spPr>
          <a:xfrm>
            <a:off x="1965524" y="592953"/>
            <a:ext cx="2915013"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TextBox 5">
            <a:extLst>
              <a:ext uri="{FF2B5EF4-FFF2-40B4-BE49-F238E27FC236}">
                <a16:creationId xmlns:a16="http://schemas.microsoft.com/office/drawing/2014/main" id="{9B3D9CCD-6394-6C44-9858-D80CB498FE1A}"/>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ROLE-PLAY ACTIVITY</a:t>
            </a:r>
          </a:p>
        </p:txBody>
      </p:sp>
      <p:grpSp>
        <p:nvGrpSpPr>
          <p:cNvPr id="19" name="Groupe 18">
            <a:extLst>
              <a:ext uri="{FF2B5EF4-FFF2-40B4-BE49-F238E27FC236}">
                <a16:creationId xmlns:a16="http://schemas.microsoft.com/office/drawing/2014/main" id="{65F6FBDE-5A3E-B64C-8346-D4A93BAE6525}"/>
              </a:ext>
            </a:extLst>
          </p:cNvPr>
          <p:cNvGrpSpPr/>
          <p:nvPr/>
        </p:nvGrpSpPr>
        <p:grpSpPr>
          <a:xfrm>
            <a:off x="2218465" y="4967851"/>
            <a:ext cx="3022876" cy="1859833"/>
            <a:chOff x="728044" y="4968889"/>
            <a:chExt cx="3018456" cy="1859833"/>
          </a:xfrm>
        </p:grpSpPr>
        <p:pic>
          <p:nvPicPr>
            <p:cNvPr id="23" name="Image 22">
              <a:extLst>
                <a:ext uri="{FF2B5EF4-FFF2-40B4-BE49-F238E27FC236}">
                  <a16:creationId xmlns:a16="http://schemas.microsoft.com/office/drawing/2014/main" id="{EF2CE691-3F73-CD46-B977-6687AA52B7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24" name="Rectangle 23">
              <a:extLst>
                <a:ext uri="{FF2B5EF4-FFF2-40B4-BE49-F238E27FC236}">
                  <a16:creationId xmlns:a16="http://schemas.microsoft.com/office/drawing/2014/main" id="{D0219793-A152-9546-A16E-69E3C89EE7F3}"/>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25" name="Rectangle 24">
            <a:extLst>
              <a:ext uri="{FF2B5EF4-FFF2-40B4-BE49-F238E27FC236}">
                <a16:creationId xmlns:a16="http://schemas.microsoft.com/office/drawing/2014/main" id="{5A0CD127-7628-B84F-8F1E-5779E484891A}"/>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D5C09262-14B9-0449-B369-B323C7678300}"/>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7" name="Rectangle 26">
            <a:extLst>
              <a:ext uri="{FF2B5EF4-FFF2-40B4-BE49-F238E27FC236}">
                <a16:creationId xmlns:a16="http://schemas.microsoft.com/office/drawing/2014/main" id="{B036E209-C810-884B-ABBF-BE0245EA8436}"/>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8" name="Rectangle 27">
            <a:extLst>
              <a:ext uri="{FF2B5EF4-FFF2-40B4-BE49-F238E27FC236}">
                <a16:creationId xmlns:a16="http://schemas.microsoft.com/office/drawing/2014/main" id="{DA1F0EFE-1151-F542-8097-12B5AE4D552D}"/>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9" name="Rectangle 28">
            <a:extLst>
              <a:ext uri="{FF2B5EF4-FFF2-40B4-BE49-F238E27FC236}">
                <a16:creationId xmlns:a16="http://schemas.microsoft.com/office/drawing/2014/main" id="{F8FA1BF4-9508-C241-8CD5-E8A1DFD174A7}"/>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0" name="Rectangle 29">
            <a:extLst>
              <a:ext uri="{FF2B5EF4-FFF2-40B4-BE49-F238E27FC236}">
                <a16:creationId xmlns:a16="http://schemas.microsoft.com/office/drawing/2014/main" id="{C625E0B6-07CC-E04C-98AB-CAB9282049EC}"/>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7" name="Rectangle 36">
            <a:extLst>
              <a:ext uri="{FF2B5EF4-FFF2-40B4-BE49-F238E27FC236}">
                <a16:creationId xmlns:a16="http://schemas.microsoft.com/office/drawing/2014/main" id="{3255D63F-AA8E-E24A-8F62-50A1EA64BD5A}"/>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17" name="Rectangle 16">
            <a:extLst>
              <a:ext uri="{FF2B5EF4-FFF2-40B4-BE49-F238E27FC236}">
                <a16:creationId xmlns:a16="http://schemas.microsoft.com/office/drawing/2014/main" id="{29D30D54-5C41-1448-B733-D94AB6F50AE9}"/>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Tree>
    <p:extLst>
      <p:ext uri="{BB962C8B-B14F-4D97-AF65-F5344CB8AC3E}">
        <p14:creationId xmlns:p14="http://schemas.microsoft.com/office/powerpoint/2010/main" val="2856163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969111D-3064-1E47-9DBD-8F07A11506E6}"/>
              </a:ext>
            </a:extLst>
          </p:cNvPr>
          <p:cNvSpPr/>
          <p:nvPr/>
        </p:nvSpPr>
        <p:spPr>
          <a:xfrm>
            <a:off x="278294" y="246212"/>
            <a:ext cx="1286950" cy="56461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76" name="ZoneTexte 75">
            <a:extLst>
              <a:ext uri="{FF2B5EF4-FFF2-40B4-BE49-F238E27FC236}">
                <a16:creationId xmlns:a16="http://schemas.microsoft.com/office/drawing/2014/main" id="{70F3F268-8B23-2D4E-BF9D-3470CCA4F696}"/>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POWER RELATIONS</a:t>
            </a:r>
          </a:p>
        </p:txBody>
      </p:sp>
      <p:sp>
        <p:nvSpPr>
          <p:cNvPr id="77" name="Rectangle 76">
            <a:extLst>
              <a:ext uri="{FF2B5EF4-FFF2-40B4-BE49-F238E27FC236}">
                <a16:creationId xmlns:a16="http://schemas.microsoft.com/office/drawing/2014/main" id="{8AA108AF-6E74-C843-9370-EAF2F3681F98}"/>
              </a:ext>
            </a:extLst>
          </p:cNvPr>
          <p:cNvSpPr/>
          <p:nvPr/>
        </p:nvSpPr>
        <p:spPr>
          <a:xfrm>
            <a:off x="1965524" y="592953"/>
            <a:ext cx="2915013"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extBox 5">
            <a:extLst>
              <a:ext uri="{FF2B5EF4-FFF2-40B4-BE49-F238E27FC236}">
                <a16:creationId xmlns:a16="http://schemas.microsoft.com/office/drawing/2014/main" id="{80E549F4-8AFB-6246-875F-BE017ABB59E7}"/>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ROLE-PLAY ACTIVITY</a:t>
            </a:r>
          </a:p>
        </p:txBody>
      </p:sp>
      <p:grpSp>
        <p:nvGrpSpPr>
          <p:cNvPr id="21" name="Groupe 20">
            <a:extLst>
              <a:ext uri="{FF2B5EF4-FFF2-40B4-BE49-F238E27FC236}">
                <a16:creationId xmlns:a16="http://schemas.microsoft.com/office/drawing/2014/main" id="{201762E9-0221-4D49-8499-DED97877E42B}"/>
              </a:ext>
            </a:extLst>
          </p:cNvPr>
          <p:cNvGrpSpPr/>
          <p:nvPr/>
        </p:nvGrpSpPr>
        <p:grpSpPr>
          <a:xfrm>
            <a:off x="2218465" y="4967851"/>
            <a:ext cx="3022876" cy="1859833"/>
            <a:chOff x="728044" y="4968889"/>
            <a:chExt cx="3018456" cy="1859833"/>
          </a:xfrm>
        </p:grpSpPr>
        <p:pic>
          <p:nvPicPr>
            <p:cNvPr id="22" name="Image 21">
              <a:extLst>
                <a:ext uri="{FF2B5EF4-FFF2-40B4-BE49-F238E27FC236}">
                  <a16:creationId xmlns:a16="http://schemas.microsoft.com/office/drawing/2014/main" id="{D6F37D6B-351A-B247-8890-AA7252D0B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23" name="Rectangle 22">
              <a:extLst>
                <a:ext uri="{FF2B5EF4-FFF2-40B4-BE49-F238E27FC236}">
                  <a16:creationId xmlns:a16="http://schemas.microsoft.com/office/drawing/2014/main" id="{B4A575FF-E256-BF48-99C7-447BC9194CF4}"/>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02</a:t>
              </a:r>
              <a:endParaRPr lang="fr-FR" sz="2000" b="1">
                <a:solidFill>
                  <a:schemeClr val="bg1"/>
                </a:solidFill>
                <a:latin typeface="Calibri" panose="020F0502020204030204" pitchFamily="34" charset="0"/>
                <a:cs typeface="Calibri" panose="020F0502020204030204" pitchFamily="34" charset="0"/>
              </a:endParaRPr>
            </a:p>
          </p:txBody>
        </p:sp>
      </p:grpSp>
      <p:sp>
        <p:nvSpPr>
          <p:cNvPr id="24" name="Rectangle 23">
            <a:extLst>
              <a:ext uri="{FF2B5EF4-FFF2-40B4-BE49-F238E27FC236}">
                <a16:creationId xmlns:a16="http://schemas.microsoft.com/office/drawing/2014/main" id="{AFEBCF80-586B-9B4E-BD38-6DA2082777C9}"/>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9CF9B969-CC44-7742-8E21-FE48FEFFCDF4}"/>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6" name="Rectangle 25">
            <a:extLst>
              <a:ext uri="{FF2B5EF4-FFF2-40B4-BE49-F238E27FC236}">
                <a16:creationId xmlns:a16="http://schemas.microsoft.com/office/drawing/2014/main" id="{55EC2BD1-E8CB-F946-8597-F90CC680D341}"/>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22926C97-002D-3B4E-B1A9-95149F1C98A6}"/>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26287652-C3B3-8B4D-9869-F97D5C51AFC8}"/>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9" name="Rectangle 28">
            <a:extLst>
              <a:ext uri="{FF2B5EF4-FFF2-40B4-BE49-F238E27FC236}">
                <a16:creationId xmlns:a16="http://schemas.microsoft.com/office/drawing/2014/main" id="{B892FE83-BDB7-0C45-B3D6-BB5E70D3242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0" name="Rectangle 29">
            <a:extLst>
              <a:ext uri="{FF2B5EF4-FFF2-40B4-BE49-F238E27FC236}">
                <a16:creationId xmlns:a16="http://schemas.microsoft.com/office/drawing/2014/main" id="{97D4144F-BFB0-4F42-8608-86AE72BC7264}"/>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pic>
        <p:nvPicPr>
          <p:cNvPr id="4" name="Image 3" descr="Une image contenant pièce&#10;&#10;Description générée automatiquement">
            <a:extLst>
              <a:ext uri="{FF2B5EF4-FFF2-40B4-BE49-F238E27FC236}">
                <a16:creationId xmlns:a16="http://schemas.microsoft.com/office/drawing/2014/main" id="{1B0072FD-5D68-D047-BF3E-3BBC5C6364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2170" y="-292100"/>
            <a:ext cx="8875059" cy="6858000"/>
          </a:xfrm>
          <a:prstGeom prst="rect">
            <a:avLst/>
          </a:prstGeom>
        </p:spPr>
      </p:pic>
      <p:sp>
        <p:nvSpPr>
          <p:cNvPr id="17" name="Rectangle 16">
            <a:extLst>
              <a:ext uri="{FF2B5EF4-FFF2-40B4-BE49-F238E27FC236}">
                <a16:creationId xmlns:a16="http://schemas.microsoft.com/office/drawing/2014/main" id="{2F5B6FD3-12B4-D64E-8E81-1DB0D4F09225}"/>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Tree>
    <p:extLst>
      <p:ext uri="{BB962C8B-B14F-4D97-AF65-F5344CB8AC3E}">
        <p14:creationId xmlns:p14="http://schemas.microsoft.com/office/powerpoint/2010/main" val="3458372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2B59EC-278A-7E4B-960E-42EB7E66A734}"/>
              </a:ext>
            </a:extLst>
          </p:cNvPr>
          <p:cNvSpPr/>
          <p:nvPr/>
        </p:nvSpPr>
        <p:spPr>
          <a:xfrm>
            <a:off x="6094314" y="261730"/>
            <a:ext cx="5917703" cy="6351104"/>
          </a:xfrm>
          <a:prstGeom prst="rect">
            <a:avLst/>
          </a:prstGeom>
          <a:solidFill>
            <a:srgbClr val="026CB6"/>
          </a:solidFill>
          <a:ln>
            <a:noFill/>
          </a:ln>
          <a:effectLst>
            <a:innerShdw blurRad="469900" dist="152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E22DE46A-357F-0F43-84D0-C8335FEFE5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294" y="261730"/>
            <a:ext cx="5816020" cy="6351104"/>
          </a:xfrm>
          <a:prstGeom prst="rect">
            <a:avLst/>
          </a:prstGeom>
        </p:spPr>
      </p:pic>
      <p:sp>
        <p:nvSpPr>
          <p:cNvPr id="6" name="ZoneTexte 5">
            <a:extLst>
              <a:ext uri="{FF2B5EF4-FFF2-40B4-BE49-F238E27FC236}">
                <a16:creationId xmlns:a16="http://schemas.microsoft.com/office/drawing/2014/main" id="{A173949D-03D2-8541-B9D0-E228D5FCF1BB}"/>
              </a:ext>
            </a:extLst>
          </p:cNvPr>
          <p:cNvSpPr txBox="1"/>
          <p:nvPr/>
        </p:nvSpPr>
        <p:spPr>
          <a:xfrm>
            <a:off x="7618741" y="2782669"/>
            <a:ext cx="4850296" cy="1292662"/>
          </a:xfrm>
          <a:prstGeom prst="rect">
            <a:avLst/>
          </a:prstGeom>
          <a:noFill/>
        </p:spPr>
        <p:txBody>
          <a:bodyPr wrap="square" lIns="0" tIns="0" rIns="0" bIns="0" rtlCol="0">
            <a:spAutoFit/>
          </a:bodyPr>
          <a:lstStyle/>
          <a:p>
            <a:r>
              <a:rPr lang="en-CA" sz="1400">
                <a:solidFill>
                  <a:schemeClr val="bg1"/>
                </a:solidFill>
                <a:latin typeface="Corbel" panose="020B0503020204020204" pitchFamily="34" charset="0"/>
                <a:cs typeface="Arial" panose="020B0604020202020204" pitchFamily="34" charset="0"/>
              </a:rPr>
              <a:t>Please refer to the Notes Page view for</a:t>
            </a:r>
          </a:p>
          <a:p>
            <a:r>
              <a:rPr lang="en-CA" sz="1400" b="1">
                <a:solidFill>
                  <a:schemeClr val="bg1"/>
                </a:solidFill>
                <a:latin typeface="Corbel" panose="020B0503020204020204" pitchFamily="34" charset="0"/>
                <a:cs typeface="Arial" panose="020B0604020202020204" pitchFamily="34" charset="0"/>
              </a:rPr>
              <a:t>GENERAL FACILITATOR INSTRUCTIONS.</a:t>
            </a:r>
          </a:p>
          <a:p>
            <a:endParaRPr lang="en-CA" sz="1400">
              <a:solidFill>
                <a:schemeClr val="bg1"/>
              </a:solidFill>
              <a:latin typeface="Corbel" panose="020B0503020204020204" pitchFamily="34" charset="0"/>
              <a:cs typeface="Arial" panose="020B0604020202020204" pitchFamily="34" charset="0"/>
            </a:endParaRPr>
          </a:p>
          <a:p>
            <a:r>
              <a:rPr lang="en-CA" sz="1400" b="1">
                <a:solidFill>
                  <a:schemeClr val="bg1"/>
                </a:solidFill>
                <a:latin typeface="Corbel" panose="020B0503020204020204" pitchFamily="34" charset="0"/>
                <a:cs typeface="Arial" panose="020B0604020202020204" pitchFamily="34" charset="0"/>
              </a:rPr>
              <a:t>To access the Notes Page view:</a:t>
            </a:r>
          </a:p>
          <a:p>
            <a:r>
              <a:rPr lang="en-CA" sz="1400">
                <a:solidFill>
                  <a:schemeClr val="bg1"/>
                </a:solidFill>
                <a:latin typeface="Corbel" panose="020B0503020204020204" pitchFamily="34" charset="0"/>
                <a:cs typeface="Arial" panose="020B0604020202020204" pitchFamily="34" charset="0"/>
              </a:rPr>
              <a:t>• Select the VIEW tab.</a:t>
            </a:r>
          </a:p>
          <a:p>
            <a:r>
              <a:rPr lang="en-CA" sz="1400">
                <a:solidFill>
                  <a:schemeClr val="bg1"/>
                </a:solidFill>
                <a:latin typeface="Corbel" panose="020B0503020204020204" pitchFamily="34" charset="0"/>
                <a:cs typeface="Arial" panose="020B0604020202020204" pitchFamily="34" charset="0"/>
              </a:rPr>
              <a:t>• Click NOTES PAGE.</a:t>
            </a:r>
          </a:p>
        </p:txBody>
      </p:sp>
      <p:sp>
        <p:nvSpPr>
          <p:cNvPr id="4" name="ZoneTexte 3">
            <a:extLst>
              <a:ext uri="{FF2B5EF4-FFF2-40B4-BE49-F238E27FC236}">
                <a16:creationId xmlns:a16="http://schemas.microsoft.com/office/drawing/2014/main" id="{53489940-695C-DB44-8DAC-23C82530C051}"/>
              </a:ext>
            </a:extLst>
          </p:cNvPr>
          <p:cNvSpPr txBox="1"/>
          <p:nvPr/>
        </p:nvSpPr>
        <p:spPr>
          <a:xfrm>
            <a:off x="885432" y="2721114"/>
            <a:ext cx="5295901" cy="1415772"/>
          </a:xfrm>
          <a:prstGeom prst="rect">
            <a:avLst/>
          </a:prstGeom>
          <a:noFill/>
        </p:spPr>
        <p:txBody>
          <a:bodyPr wrap="square" lIns="0" tIns="0" rIns="0" bIns="0" rtlCol="0">
            <a:spAutoFit/>
          </a:bodyPr>
          <a:lstStyle/>
          <a:p>
            <a:r>
              <a:rPr lang="en-CA" sz="2300" b="1">
                <a:solidFill>
                  <a:srgbClr val="026CB6"/>
                </a:solidFill>
                <a:latin typeface="Corbel" panose="020B0503020204020204" pitchFamily="34" charset="0"/>
                <a:cs typeface="Arial" panose="020B0604020202020204" pitchFamily="34" charset="0"/>
              </a:rPr>
              <a:t>THIS IS A HIDDEN SLIDE.</a:t>
            </a:r>
          </a:p>
          <a:p>
            <a:r>
              <a:rPr lang="en-CA" sz="2300" b="1">
                <a:solidFill>
                  <a:srgbClr val="026CB6"/>
                </a:solidFill>
                <a:latin typeface="Corbel" panose="020B0503020204020204" pitchFamily="34" charset="0"/>
                <a:cs typeface="Arial" panose="020B0604020202020204" pitchFamily="34" charset="0"/>
              </a:rPr>
              <a:t>IT WILL NOT BE DISPLAYED</a:t>
            </a:r>
          </a:p>
          <a:p>
            <a:r>
              <a:rPr lang="en-CA" sz="2300" b="1">
                <a:solidFill>
                  <a:srgbClr val="026CB6"/>
                </a:solidFill>
                <a:latin typeface="Corbel" panose="020B0503020204020204" pitchFamily="34" charset="0"/>
                <a:cs typeface="Arial" panose="020B0604020202020204" pitchFamily="34" charset="0"/>
              </a:rPr>
              <a:t>WHEN YOU PLAY THE SLIDE</a:t>
            </a:r>
          </a:p>
          <a:p>
            <a:r>
              <a:rPr lang="en-CA" sz="2300" b="1">
                <a:solidFill>
                  <a:srgbClr val="026CB6"/>
                </a:solidFill>
                <a:latin typeface="Corbel" panose="020B0503020204020204" pitchFamily="34" charset="0"/>
                <a:cs typeface="Arial" panose="020B0604020202020204" pitchFamily="34" charset="0"/>
              </a:rPr>
              <a:t>SHOW.</a:t>
            </a:r>
          </a:p>
        </p:txBody>
      </p:sp>
      <p:pic>
        <p:nvPicPr>
          <p:cNvPr id="5" name="Image 4" descr="Une image contenant lampe, dessin&#10;&#10;Description générée automatiquement">
            <a:extLst>
              <a:ext uri="{FF2B5EF4-FFF2-40B4-BE49-F238E27FC236}">
                <a16:creationId xmlns:a16="http://schemas.microsoft.com/office/drawing/2014/main" id="{9F9C4FAE-00FB-C746-88DB-2AAFB1F76C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4600" y="2811194"/>
            <a:ext cx="7659879" cy="4453206"/>
          </a:xfrm>
          <a:prstGeom prst="rect">
            <a:avLst/>
          </a:prstGeom>
        </p:spPr>
      </p:pic>
    </p:spTree>
    <p:extLst>
      <p:ext uri="{BB962C8B-B14F-4D97-AF65-F5344CB8AC3E}">
        <p14:creationId xmlns:p14="http://schemas.microsoft.com/office/powerpoint/2010/main" val="163512643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signe&#10;&#10;Description générée automatiquement">
            <a:extLst>
              <a:ext uri="{FF2B5EF4-FFF2-40B4-BE49-F238E27FC236}">
                <a16:creationId xmlns:a16="http://schemas.microsoft.com/office/drawing/2014/main" id="{79C2C5E7-933B-4141-A5B7-E7CCFCCAEC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580786" y="536603"/>
            <a:ext cx="9218604" cy="5359399"/>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2" name="Rectangle 21">
            <a:extLst>
              <a:ext uri="{FF2B5EF4-FFF2-40B4-BE49-F238E27FC236}">
                <a16:creationId xmlns:a16="http://schemas.microsoft.com/office/drawing/2014/main" id="{D5891A78-4C46-7B4D-946F-B91758884D4F}"/>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3EFDAB3A-B150-2640-B336-4A27B1956DB7}"/>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4" name="Rectangle 23">
            <a:extLst>
              <a:ext uri="{FF2B5EF4-FFF2-40B4-BE49-F238E27FC236}">
                <a16:creationId xmlns:a16="http://schemas.microsoft.com/office/drawing/2014/main" id="{E2D5C74B-8036-6A4B-BD15-61695086AAF3}"/>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5" name="Rectangle 24">
            <a:extLst>
              <a:ext uri="{FF2B5EF4-FFF2-40B4-BE49-F238E27FC236}">
                <a16:creationId xmlns:a16="http://schemas.microsoft.com/office/drawing/2014/main" id="{EB58ED41-AAB0-6A49-8D74-E46CE4B5C920}"/>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6" name="Rectangle 25">
            <a:extLst>
              <a:ext uri="{FF2B5EF4-FFF2-40B4-BE49-F238E27FC236}">
                <a16:creationId xmlns:a16="http://schemas.microsoft.com/office/drawing/2014/main" id="{211593A5-7A7E-2C44-9CEC-3C655F01C96C}"/>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7" name="Rectangle 26">
            <a:extLst>
              <a:ext uri="{FF2B5EF4-FFF2-40B4-BE49-F238E27FC236}">
                <a16:creationId xmlns:a16="http://schemas.microsoft.com/office/drawing/2014/main" id="{47D02E59-95B4-894E-96C3-8EA785915DA2}"/>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8" name="Rectangle 27">
            <a:extLst>
              <a:ext uri="{FF2B5EF4-FFF2-40B4-BE49-F238E27FC236}">
                <a16:creationId xmlns:a16="http://schemas.microsoft.com/office/drawing/2014/main" id="{CB2DE8E3-5002-8749-9CEC-8ED684E1E885}"/>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29" name="Groupe 28">
            <a:extLst>
              <a:ext uri="{FF2B5EF4-FFF2-40B4-BE49-F238E27FC236}">
                <a16:creationId xmlns:a16="http://schemas.microsoft.com/office/drawing/2014/main" id="{19370046-154A-3E48-AD6D-5B0F845A4A44}"/>
              </a:ext>
            </a:extLst>
          </p:cNvPr>
          <p:cNvGrpSpPr/>
          <p:nvPr/>
        </p:nvGrpSpPr>
        <p:grpSpPr>
          <a:xfrm>
            <a:off x="3724275" y="4967851"/>
            <a:ext cx="2984500" cy="1859833"/>
            <a:chOff x="728044" y="4968889"/>
            <a:chExt cx="3018456" cy="1859833"/>
          </a:xfrm>
        </p:grpSpPr>
        <p:pic>
          <p:nvPicPr>
            <p:cNvPr id="30" name="Image 29">
              <a:extLst>
                <a:ext uri="{FF2B5EF4-FFF2-40B4-BE49-F238E27FC236}">
                  <a16:creationId xmlns:a16="http://schemas.microsoft.com/office/drawing/2014/main" id="{14586B81-79AE-184B-841F-A0F748EBD8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2" name="Rectangle 31">
              <a:extLst>
                <a:ext uri="{FF2B5EF4-FFF2-40B4-BE49-F238E27FC236}">
                  <a16:creationId xmlns:a16="http://schemas.microsoft.com/office/drawing/2014/main" id="{4D180644-8396-054A-A170-BC226FCD2A11}"/>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3" name="Rectangle 32">
            <a:extLst>
              <a:ext uri="{FF2B5EF4-FFF2-40B4-BE49-F238E27FC236}">
                <a16:creationId xmlns:a16="http://schemas.microsoft.com/office/drawing/2014/main" id="{8D7484AC-1341-704D-964D-187C2194AA93}"/>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266DC242-A5A7-CA46-A105-DAB554EE1D18}"/>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p>
        </p:txBody>
      </p:sp>
      <p:sp>
        <p:nvSpPr>
          <p:cNvPr id="36" name="TextBox 5">
            <a:extLst>
              <a:ext uri="{FF2B5EF4-FFF2-40B4-BE49-F238E27FC236}">
                <a16:creationId xmlns:a16="http://schemas.microsoft.com/office/drawing/2014/main" id="{B5A3CA6A-9288-4B4B-AFB8-21329F3A8E4A}"/>
              </a:ext>
            </a:extLst>
          </p:cNvPr>
          <p:cNvSpPr txBox="1"/>
          <p:nvPr/>
        </p:nvSpPr>
        <p:spPr>
          <a:xfrm>
            <a:off x="8181218" y="3237098"/>
            <a:ext cx="2736839" cy="86177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DEFINING SEXUAL</a:t>
            </a:r>
          </a:p>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MISCONDUCT</a:t>
            </a:r>
          </a:p>
        </p:txBody>
      </p:sp>
      <p:sp>
        <p:nvSpPr>
          <p:cNvPr id="37" name="Rectangle 36">
            <a:extLst>
              <a:ext uri="{FF2B5EF4-FFF2-40B4-BE49-F238E27FC236}">
                <a16:creationId xmlns:a16="http://schemas.microsoft.com/office/drawing/2014/main" id="{C2C5C0D1-5E8A-F942-926D-80B15616AE86}"/>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6706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up)">
                                      <p:cBhvr>
                                        <p:cTn id="8" dur="500"/>
                                        <p:tgtEl>
                                          <p:spTgt spid="2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9" name="ZoneTexte 38">
            <a:extLst>
              <a:ext uri="{FF2B5EF4-FFF2-40B4-BE49-F238E27FC236}">
                <a16:creationId xmlns:a16="http://schemas.microsoft.com/office/drawing/2014/main" id="{DA5E74B4-8433-9B41-B3E4-94CD8E81E1C2}"/>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0" name="Rectangle 39">
            <a:extLst>
              <a:ext uri="{FF2B5EF4-FFF2-40B4-BE49-F238E27FC236}">
                <a16:creationId xmlns:a16="http://schemas.microsoft.com/office/drawing/2014/main" id="{4F91BEA7-D1F0-B649-8BE5-738C94EFD191}"/>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35" name="TextBox 5">
            <a:extLst>
              <a:ext uri="{FF2B5EF4-FFF2-40B4-BE49-F238E27FC236}">
                <a16:creationId xmlns:a16="http://schemas.microsoft.com/office/drawing/2014/main" id="{AA1DEB22-E34F-0C45-99F6-7157738C9690}"/>
              </a:ext>
            </a:extLst>
          </p:cNvPr>
          <p:cNvSpPr txBox="1"/>
          <p:nvPr/>
        </p:nvSpPr>
        <p:spPr>
          <a:xfrm>
            <a:off x="1071287" y="1442775"/>
            <a:ext cx="6753580" cy="1754326"/>
          </a:xfrm>
          <a:prstGeom prst="rect">
            <a:avLst/>
          </a:prstGeom>
          <a:noFill/>
        </p:spPr>
        <p:txBody>
          <a:bodyPr wrap="none" rtlCol="0">
            <a:spAutoFit/>
          </a:bodyPr>
          <a:lstStyle/>
          <a:p>
            <a:r>
              <a:rPr lang="en-US" sz="3600" b="1">
                <a:solidFill>
                  <a:srgbClr val="006CB6"/>
                </a:solidFill>
                <a:latin typeface="Corbel" panose="020B0503020204020204" pitchFamily="34" charset="0"/>
                <a:cs typeface="Calibri" panose="020F0502020204030204" pitchFamily="34" charset="0"/>
              </a:rPr>
              <a:t>Question </a:t>
            </a:r>
            <a:r>
              <a:rPr lang="en-US" sz="3600" b="1">
                <a:solidFill>
                  <a:srgbClr val="006CB6"/>
                </a:solidFill>
                <a:cs typeface="Calibri" panose="020F0502020204030204" pitchFamily="34" charset="0"/>
              </a:rPr>
              <a:t>2</a:t>
            </a:r>
            <a:r>
              <a:rPr lang="en-US" sz="3600" b="1">
                <a:solidFill>
                  <a:srgbClr val="006CB6"/>
                </a:solidFill>
                <a:latin typeface="Corbel" panose="020B0503020204020204" pitchFamily="34" charset="0"/>
                <a:cs typeface="Calibri" panose="020F0502020204030204" pitchFamily="34" charset="0"/>
              </a:rPr>
              <a:t> </a:t>
            </a:r>
          </a:p>
          <a:p>
            <a:r>
              <a:rPr lang="en-US" sz="3600" b="1">
                <a:latin typeface="Corbel" panose="020B0503020204020204" pitchFamily="34" charset="0"/>
                <a:ea typeface="Roboto Condensed Light" panose="02000000000000000000" pitchFamily="2" charset="0"/>
                <a:cs typeface="Calibri" panose="020F0502020204030204" pitchFamily="34" charset="0"/>
              </a:rPr>
              <a:t>Is there any sexual misconduct</a:t>
            </a:r>
          </a:p>
          <a:p>
            <a:r>
              <a:rPr lang="en-US" sz="3600" b="1">
                <a:latin typeface="Corbel" panose="020B0503020204020204" pitchFamily="34" charset="0"/>
                <a:ea typeface="Roboto Condensed Light" panose="02000000000000000000" pitchFamily="2" charset="0"/>
                <a:cs typeface="Calibri" panose="020F0502020204030204" pitchFamily="34" charset="0"/>
              </a:rPr>
              <a:t>involved in the story? What kind?</a:t>
            </a:r>
          </a:p>
        </p:txBody>
      </p:sp>
      <p:sp>
        <p:nvSpPr>
          <p:cNvPr id="41" name="TextBox 5">
            <a:extLst>
              <a:ext uri="{FF2B5EF4-FFF2-40B4-BE49-F238E27FC236}">
                <a16:creationId xmlns:a16="http://schemas.microsoft.com/office/drawing/2014/main" id="{23FFE074-C29E-FE4C-BB1D-F87DDD7329BE}"/>
              </a:ext>
            </a:extLst>
          </p:cNvPr>
          <p:cNvSpPr txBox="1"/>
          <p:nvPr/>
        </p:nvSpPr>
        <p:spPr>
          <a:xfrm>
            <a:off x="1071287" y="3418332"/>
            <a:ext cx="8978947" cy="1754326"/>
          </a:xfrm>
          <a:prstGeom prst="rect">
            <a:avLst/>
          </a:prstGeom>
          <a:noFill/>
        </p:spPr>
        <p:txBody>
          <a:bodyPr wrap="square" rtlCol="0">
            <a:spAutoFit/>
          </a:bodyPr>
          <a:lstStyle/>
          <a:p>
            <a:r>
              <a:rPr lang="en-US" sz="3600" b="1">
                <a:solidFill>
                  <a:srgbClr val="006CB6"/>
                </a:solidFill>
                <a:latin typeface="Corbel" panose="020B0503020204020204" pitchFamily="34" charset="0"/>
                <a:cs typeface="Calibri" panose="020F0502020204030204" pitchFamily="34" charset="0"/>
              </a:rPr>
              <a:t>Question </a:t>
            </a:r>
            <a:r>
              <a:rPr lang="en-US" sz="3600" b="1">
                <a:solidFill>
                  <a:srgbClr val="006CB6"/>
                </a:solidFill>
                <a:cs typeface="Calibri" panose="020F0502020204030204" pitchFamily="34" charset="0"/>
              </a:rPr>
              <a:t>3</a:t>
            </a:r>
            <a:endParaRPr lang="en-US" sz="3600" b="1">
              <a:solidFill>
                <a:srgbClr val="006CB6"/>
              </a:solidFill>
              <a:latin typeface="Corbel" panose="020B0503020204020204" pitchFamily="34" charset="0"/>
              <a:cs typeface="Calibri" panose="020F0502020204030204" pitchFamily="34" charset="0"/>
            </a:endParaRPr>
          </a:p>
          <a:p>
            <a:r>
              <a:rPr lang="en-US" sz="3600" b="1">
                <a:latin typeface="Corbel" panose="020B0503020204020204" pitchFamily="34" charset="0"/>
                <a:ea typeface="Roboto Condensed Light" panose="02000000000000000000" pitchFamily="2" charset="0"/>
                <a:cs typeface="Calibri" panose="020F0502020204030204" pitchFamily="34" charset="0"/>
              </a:rPr>
              <a:t>How would you define Sexual Exploitation, Sexual Abuse and Sexual Harassment?</a:t>
            </a:r>
          </a:p>
        </p:txBody>
      </p:sp>
      <p:sp>
        <p:nvSpPr>
          <p:cNvPr id="19" name="Rectangle 18">
            <a:extLst>
              <a:ext uri="{FF2B5EF4-FFF2-40B4-BE49-F238E27FC236}">
                <a16:creationId xmlns:a16="http://schemas.microsoft.com/office/drawing/2014/main" id="{AC04E4CD-9E02-3647-930B-4A1C1FB04B66}"/>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F9597564-32D6-1C4D-9F63-676736E3CA6F}"/>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21" name="Rectangle 20">
            <a:extLst>
              <a:ext uri="{FF2B5EF4-FFF2-40B4-BE49-F238E27FC236}">
                <a16:creationId xmlns:a16="http://schemas.microsoft.com/office/drawing/2014/main" id="{17ACEA40-55D9-2547-94C1-4C9F4D4EEC0F}"/>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22" name="Rectangle 21">
            <a:extLst>
              <a:ext uri="{FF2B5EF4-FFF2-40B4-BE49-F238E27FC236}">
                <a16:creationId xmlns:a16="http://schemas.microsoft.com/office/drawing/2014/main" id="{7870666E-8567-4E4A-9988-BAB1660C9733}"/>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23" name="Rectangle 22">
            <a:extLst>
              <a:ext uri="{FF2B5EF4-FFF2-40B4-BE49-F238E27FC236}">
                <a16:creationId xmlns:a16="http://schemas.microsoft.com/office/drawing/2014/main" id="{CB3044FF-A847-5840-B63F-E78C5DB605C4}"/>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24" name="Rectangle 23">
            <a:extLst>
              <a:ext uri="{FF2B5EF4-FFF2-40B4-BE49-F238E27FC236}">
                <a16:creationId xmlns:a16="http://schemas.microsoft.com/office/drawing/2014/main" id="{5D56F061-D456-F747-B3B5-8FE7B9804714}"/>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27" name="Rectangle 26">
            <a:extLst>
              <a:ext uri="{FF2B5EF4-FFF2-40B4-BE49-F238E27FC236}">
                <a16:creationId xmlns:a16="http://schemas.microsoft.com/office/drawing/2014/main" id="{B9B1EBCB-AEE1-B645-B236-A60A15AD1CB2}"/>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grpSp>
        <p:nvGrpSpPr>
          <p:cNvPr id="32" name="Groupe 31">
            <a:extLst>
              <a:ext uri="{FF2B5EF4-FFF2-40B4-BE49-F238E27FC236}">
                <a16:creationId xmlns:a16="http://schemas.microsoft.com/office/drawing/2014/main" id="{0EB9C8DA-1B33-7E48-9AE6-999C6166C3E7}"/>
              </a:ext>
            </a:extLst>
          </p:cNvPr>
          <p:cNvGrpSpPr/>
          <p:nvPr/>
        </p:nvGrpSpPr>
        <p:grpSpPr>
          <a:xfrm>
            <a:off x="3724275" y="4967851"/>
            <a:ext cx="2984500" cy="1859833"/>
            <a:chOff x="728044" y="4968889"/>
            <a:chExt cx="3018456" cy="1859833"/>
          </a:xfrm>
        </p:grpSpPr>
        <p:pic>
          <p:nvPicPr>
            <p:cNvPr id="33" name="Image 32">
              <a:extLst>
                <a:ext uri="{FF2B5EF4-FFF2-40B4-BE49-F238E27FC236}">
                  <a16:creationId xmlns:a16="http://schemas.microsoft.com/office/drawing/2014/main" id="{D21EF0A6-A33E-DF42-8E32-DBE2EBB6FA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4" name="Rectangle 33">
              <a:extLst>
                <a:ext uri="{FF2B5EF4-FFF2-40B4-BE49-F238E27FC236}">
                  <a16:creationId xmlns:a16="http://schemas.microsoft.com/office/drawing/2014/main" id="{9EE38770-DC7E-D547-88FA-17DBD6ECE851}"/>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17" name="Rectangle 16">
            <a:extLst>
              <a:ext uri="{FF2B5EF4-FFF2-40B4-BE49-F238E27FC236}">
                <a16:creationId xmlns:a16="http://schemas.microsoft.com/office/drawing/2014/main" id="{CFC03CEC-BE64-FF42-81E9-518D042F5F95}"/>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Tree>
    <p:extLst>
      <p:ext uri="{BB962C8B-B14F-4D97-AF65-F5344CB8AC3E}">
        <p14:creationId xmlns:p14="http://schemas.microsoft.com/office/powerpoint/2010/main" val="31421985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DEFINING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7273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INSPIRED BY REAL-LIFE ALLEGATIONS</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2403068" y="2289642"/>
            <a:ext cx="3591332" cy="1846659"/>
          </a:xfrm>
          <a:prstGeom prst="rect">
            <a:avLst/>
          </a:prstGeom>
          <a:noFill/>
        </p:spPr>
        <p:txBody>
          <a:bodyPr wrap="square" lIns="0" tIns="0" rIns="0" bIns="0" rtlCol="0">
            <a:spAutoFit/>
          </a:bodyPr>
          <a:lstStyle/>
          <a:p>
            <a:r>
              <a:rPr lang="en-CA" sz="2000" b="1">
                <a:latin typeface="Corbel" panose="020B0503020204020204" pitchFamily="34" charset="0"/>
                <a:cs typeface="Arial" panose="020B0604020202020204" pitchFamily="34" charset="0"/>
              </a:rPr>
              <a:t>Knowing that prostitution is legal in the local region, Mr. Shin offers to give money to a beneficiary in exchange for sexual favours. Mr. Shin works for an international NGO. </a:t>
            </a:r>
          </a:p>
        </p:txBody>
      </p:sp>
      <p:cxnSp>
        <p:nvCxnSpPr>
          <p:cNvPr id="43" name="Connecteur droit 42">
            <a:extLst>
              <a:ext uri="{FF2B5EF4-FFF2-40B4-BE49-F238E27FC236}">
                <a16:creationId xmlns:a16="http://schemas.microsoft.com/office/drawing/2014/main" id="{B98FF6A0-6493-B543-A988-8F777B76DCB3}"/>
              </a:ext>
            </a:extLst>
          </p:cNvPr>
          <p:cNvCxnSpPr>
            <a:cxnSpLocks/>
          </p:cNvCxnSpPr>
          <p:nvPr/>
        </p:nvCxnSpPr>
        <p:spPr>
          <a:xfrm>
            <a:off x="6482369" y="2339192"/>
            <a:ext cx="0" cy="225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989BC34-697D-7444-B937-F3449D6D42A2}"/>
              </a:ext>
            </a:extLst>
          </p:cNvPr>
          <p:cNvSpPr txBox="1"/>
          <p:nvPr/>
        </p:nvSpPr>
        <p:spPr>
          <a:xfrm>
            <a:off x="6886168" y="2237736"/>
            <a:ext cx="9763532" cy="738664"/>
          </a:xfrm>
          <a:prstGeom prst="rect">
            <a:avLst/>
          </a:prstGeom>
          <a:noFill/>
        </p:spPr>
        <p:txBody>
          <a:bodyPr wrap="square" lIns="0" tIns="0" rIns="0" bIns="0" rtlCol="0">
            <a:spAutoFit/>
          </a:bodyPr>
          <a:lstStyle/>
          <a:p>
            <a:r>
              <a:rPr lang="en-CA" sz="2400" b="1" i="1">
                <a:solidFill>
                  <a:srgbClr val="006CB6"/>
                </a:solidFill>
                <a:latin typeface="Times New Roman" panose="02020603050405020304" pitchFamily="18" charset="0"/>
                <a:cs typeface="Times New Roman" panose="02020603050405020304" pitchFamily="18" charset="0"/>
              </a:rPr>
              <a:t>Which term</a:t>
            </a:r>
          </a:p>
          <a:p>
            <a:r>
              <a:rPr lang="en-CA" sz="2400" b="1" i="1">
                <a:solidFill>
                  <a:srgbClr val="006CB6"/>
                </a:solidFill>
                <a:latin typeface="Times New Roman" panose="02020603050405020304" pitchFamily="18" charset="0"/>
                <a:cs typeface="Times New Roman" panose="02020603050405020304" pitchFamily="18" charset="0"/>
              </a:rPr>
              <a:t>best describes this situation?</a:t>
            </a:r>
          </a:p>
        </p:txBody>
      </p:sp>
      <p:sp>
        <p:nvSpPr>
          <p:cNvPr id="46" name="ZoneTexte 45">
            <a:extLst>
              <a:ext uri="{FF2B5EF4-FFF2-40B4-BE49-F238E27FC236}">
                <a16:creationId xmlns:a16="http://schemas.microsoft.com/office/drawing/2014/main" id="{F564E93C-4EBA-8340-AC46-493F09851EDE}"/>
              </a:ext>
            </a:extLst>
          </p:cNvPr>
          <p:cNvSpPr txBox="1"/>
          <p:nvPr/>
        </p:nvSpPr>
        <p:spPr>
          <a:xfrm>
            <a:off x="6858000" y="3225800"/>
            <a:ext cx="3302000" cy="369332"/>
          </a:xfrm>
          <a:prstGeom prst="rect">
            <a:avLst/>
          </a:prstGeom>
          <a:noFill/>
          <a:ln>
            <a:noFill/>
          </a:ln>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Exploitation (SE)</a:t>
            </a:r>
          </a:p>
        </p:txBody>
      </p:sp>
      <p:sp>
        <p:nvSpPr>
          <p:cNvPr id="47" name="ZoneTexte 46">
            <a:extLst>
              <a:ext uri="{FF2B5EF4-FFF2-40B4-BE49-F238E27FC236}">
                <a16:creationId xmlns:a16="http://schemas.microsoft.com/office/drawing/2014/main" id="{92A65DFA-D391-D64E-80ED-A020BE2B0233}"/>
              </a:ext>
            </a:extLst>
          </p:cNvPr>
          <p:cNvSpPr txBox="1"/>
          <p:nvPr/>
        </p:nvSpPr>
        <p:spPr>
          <a:xfrm>
            <a:off x="6858000" y="3759200"/>
            <a:ext cx="25019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Abuse (SA)</a:t>
            </a:r>
          </a:p>
        </p:txBody>
      </p:sp>
      <p:sp>
        <p:nvSpPr>
          <p:cNvPr id="49" name="ZoneTexte 48">
            <a:extLst>
              <a:ext uri="{FF2B5EF4-FFF2-40B4-BE49-F238E27FC236}">
                <a16:creationId xmlns:a16="http://schemas.microsoft.com/office/drawing/2014/main" id="{D9687E4B-2A4F-B944-B63D-97C3614377EF}"/>
              </a:ext>
            </a:extLst>
          </p:cNvPr>
          <p:cNvSpPr txBox="1"/>
          <p:nvPr/>
        </p:nvSpPr>
        <p:spPr>
          <a:xfrm>
            <a:off x="6858000" y="42926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Harassment (SH)</a:t>
            </a:r>
          </a:p>
        </p:txBody>
      </p:sp>
      <p:sp>
        <p:nvSpPr>
          <p:cNvPr id="25" name="Rectangle 24">
            <a:extLst>
              <a:ext uri="{FF2B5EF4-FFF2-40B4-BE49-F238E27FC236}">
                <a16:creationId xmlns:a16="http://schemas.microsoft.com/office/drawing/2014/main" id="{6533D7B3-D66A-2A44-98C8-5DC32E8892E1}"/>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E3312BE4-B449-4649-8511-47F91708F716}"/>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E1E65529-E209-BA43-9FCC-EF2DE8B2516D}"/>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53DD12A2-63B2-8D48-B69E-3B85451C989A}"/>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2" name="Rectangle 31">
            <a:extLst>
              <a:ext uri="{FF2B5EF4-FFF2-40B4-BE49-F238E27FC236}">
                <a16:creationId xmlns:a16="http://schemas.microsoft.com/office/drawing/2014/main" id="{A09E841B-8E54-CA4B-A4A0-F51DA06D39BB}"/>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2962711E-CD8A-1A49-8F24-90F2A3E5FC0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6" name="Rectangle 35">
            <a:extLst>
              <a:ext uri="{FF2B5EF4-FFF2-40B4-BE49-F238E27FC236}">
                <a16:creationId xmlns:a16="http://schemas.microsoft.com/office/drawing/2014/main" id="{8357E8CF-4B52-1C4F-A899-D95B3697AC2E}"/>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37" name="Groupe 36">
            <a:extLst>
              <a:ext uri="{FF2B5EF4-FFF2-40B4-BE49-F238E27FC236}">
                <a16:creationId xmlns:a16="http://schemas.microsoft.com/office/drawing/2014/main" id="{CAAE24BA-78B6-C24C-8CD7-7C926208B157}"/>
              </a:ext>
            </a:extLst>
          </p:cNvPr>
          <p:cNvGrpSpPr/>
          <p:nvPr/>
        </p:nvGrpSpPr>
        <p:grpSpPr>
          <a:xfrm>
            <a:off x="3724275" y="4967851"/>
            <a:ext cx="2984500" cy="1859833"/>
            <a:chOff x="728044" y="4968889"/>
            <a:chExt cx="3018456" cy="1859833"/>
          </a:xfrm>
        </p:grpSpPr>
        <p:pic>
          <p:nvPicPr>
            <p:cNvPr id="38" name="Image 37">
              <a:extLst>
                <a:ext uri="{FF2B5EF4-FFF2-40B4-BE49-F238E27FC236}">
                  <a16:creationId xmlns:a16="http://schemas.microsoft.com/office/drawing/2014/main" id="{9D05D13A-1326-374D-9D87-1F67FCE459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9" name="Rectangle 38">
              <a:extLst>
                <a:ext uri="{FF2B5EF4-FFF2-40B4-BE49-F238E27FC236}">
                  <a16:creationId xmlns:a16="http://schemas.microsoft.com/office/drawing/2014/main" id="{25BA21A0-C4F7-B54F-9AEC-DE128BD5A0D3}"/>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019864B0-1449-BF4B-A66F-730358BDEC2C}"/>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Tree>
    <p:extLst>
      <p:ext uri="{BB962C8B-B14F-4D97-AF65-F5344CB8AC3E}">
        <p14:creationId xmlns:p14="http://schemas.microsoft.com/office/powerpoint/2010/main" val="8676962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nodeType="clickEffect">
                                  <p:stCondLst>
                                    <p:cond delay="0"/>
                                  </p:stCondLst>
                                  <p:childTnLst>
                                    <p:animClr clrSpc="rgb" dir="cw">
                                      <p:cBhvr override="childStyle">
                                        <p:cTn id="14" dur="500" fill="hold"/>
                                        <p:tgtEl>
                                          <p:spTgt spid="46">
                                            <p:txEl>
                                              <p:pRg st="0" end="0"/>
                                            </p:txEl>
                                          </p:spTgt>
                                        </p:tgtEl>
                                        <p:attrNameLst>
                                          <p:attrName>style.color</p:attrName>
                                        </p:attrNameLst>
                                      </p:cBhvr>
                                      <p:to>
                                        <a:schemeClr val="accent2"/>
                                      </p:to>
                                    </p:animClr>
                                    <p:animClr clrSpc="rgb" dir="cw">
                                      <p:cBhvr>
                                        <p:cTn id="15" dur="500" fill="hold"/>
                                        <p:tgtEl>
                                          <p:spTgt spid="46">
                                            <p:txEl>
                                              <p:pRg st="0" end="0"/>
                                            </p:txEl>
                                          </p:spTgt>
                                        </p:tgtEl>
                                        <p:attrNameLst>
                                          <p:attrName>fillcolor</p:attrName>
                                        </p:attrNameLst>
                                      </p:cBhvr>
                                      <p:to>
                                        <a:schemeClr val="accent2"/>
                                      </p:to>
                                    </p:animClr>
                                    <p:set>
                                      <p:cBhvr>
                                        <p:cTn id="16" dur="500" fill="hold"/>
                                        <p:tgtEl>
                                          <p:spTgt spid="46">
                                            <p:txEl>
                                              <p:pRg st="0" end="0"/>
                                            </p:txEl>
                                          </p:spTgt>
                                        </p:tgtEl>
                                        <p:attrNameLst>
                                          <p:attrName>fill.type</p:attrName>
                                        </p:attrNameLst>
                                      </p:cBhvr>
                                      <p:to>
                                        <p:strVal val="solid"/>
                                      </p:to>
                                    </p:set>
                                    <p:set>
                                      <p:cBhvr>
                                        <p:cTn id="17" dur="500" fill="hold"/>
                                        <p:tgtEl>
                                          <p:spTgt spid="46">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DEFINING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7273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INSPIRED BY REAL-LIFE ALLEGATIONS</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2403067" y="2264242"/>
            <a:ext cx="3663777" cy="2462213"/>
          </a:xfrm>
          <a:prstGeom prst="rect">
            <a:avLst/>
          </a:prstGeom>
          <a:noFill/>
        </p:spPr>
        <p:txBody>
          <a:bodyPr wrap="square" lIns="0" tIns="0" rIns="0" bIns="0" rtlCol="0">
            <a:spAutoFit/>
          </a:bodyPr>
          <a:lstStyle/>
          <a:p>
            <a:r>
              <a:rPr lang="en-CA" sz="2000" b="1">
                <a:latin typeface="Corbel" panose="020B0503020204020204" pitchFamily="34" charset="0"/>
                <a:cs typeface="Arial" panose="020B0604020202020204" pitchFamily="34" charset="0"/>
              </a:rPr>
              <a:t>Ms. </a:t>
            </a:r>
            <a:r>
              <a:rPr lang="en-CA" sz="2000" b="1" err="1">
                <a:latin typeface="Corbel" panose="020B0503020204020204" pitchFamily="34" charset="0"/>
                <a:cs typeface="Arial" panose="020B0604020202020204" pitchFamily="34" charset="0"/>
              </a:rPr>
              <a:t>Aminatou</a:t>
            </a:r>
            <a:r>
              <a:rPr lang="en-CA" sz="2000" b="1">
                <a:latin typeface="Corbel" panose="020B0503020204020204" pitchFamily="34" charset="0"/>
                <a:cs typeface="Arial" panose="020B0604020202020204" pitchFamily="34" charset="0"/>
              </a:rPr>
              <a:t>, who works in a UN agency, sometimes receives personal emails from her colleague even though she does not want to receive them. More often than not, the emails contain photos of nude or topless women in suggestive poses.</a:t>
            </a:r>
          </a:p>
        </p:txBody>
      </p:sp>
      <p:cxnSp>
        <p:nvCxnSpPr>
          <p:cNvPr id="43" name="Connecteur droit 42">
            <a:extLst>
              <a:ext uri="{FF2B5EF4-FFF2-40B4-BE49-F238E27FC236}">
                <a16:creationId xmlns:a16="http://schemas.microsoft.com/office/drawing/2014/main" id="{B98FF6A0-6493-B543-A988-8F777B76DCB3}"/>
              </a:ext>
            </a:extLst>
          </p:cNvPr>
          <p:cNvCxnSpPr>
            <a:cxnSpLocks/>
          </p:cNvCxnSpPr>
          <p:nvPr/>
        </p:nvCxnSpPr>
        <p:spPr>
          <a:xfrm>
            <a:off x="6482369" y="2339192"/>
            <a:ext cx="0" cy="225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989BC34-697D-7444-B937-F3449D6D42A2}"/>
              </a:ext>
            </a:extLst>
          </p:cNvPr>
          <p:cNvSpPr txBox="1"/>
          <p:nvPr/>
        </p:nvSpPr>
        <p:spPr>
          <a:xfrm>
            <a:off x="6886168" y="2237736"/>
            <a:ext cx="9763532" cy="738664"/>
          </a:xfrm>
          <a:prstGeom prst="rect">
            <a:avLst/>
          </a:prstGeom>
          <a:noFill/>
        </p:spPr>
        <p:txBody>
          <a:bodyPr wrap="square" lIns="0" tIns="0" rIns="0" bIns="0" rtlCol="0">
            <a:spAutoFit/>
          </a:bodyPr>
          <a:lstStyle/>
          <a:p>
            <a:r>
              <a:rPr lang="en-CA" sz="2400" b="1" i="1">
                <a:solidFill>
                  <a:srgbClr val="006CB6"/>
                </a:solidFill>
                <a:latin typeface="Times New Roman" panose="02020603050405020304" pitchFamily="18" charset="0"/>
                <a:cs typeface="Times New Roman" panose="02020603050405020304" pitchFamily="18" charset="0"/>
              </a:rPr>
              <a:t>Which term</a:t>
            </a:r>
          </a:p>
          <a:p>
            <a:r>
              <a:rPr lang="en-CA" sz="2400" b="1" i="1">
                <a:solidFill>
                  <a:srgbClr val="006CB6"/>
                </a:solidFill>
                <a:latin typeface="Times New Roman" panose="02020603050405020304" pitchFamily="18" charset="0"/>
                <a:cs typeface="Times New Roman" panose="02020603050405020304" pitchFamily="18" charset="0"/>
              </a:rPr>
              <a:t>best describes this situation?</a:t>
            </a:r>
          </a:p>
        </p:txBody>
      </p:sp>
      <p:sp>
        <p:nvSpPr>
          <p:cNvPr id="46" name="ZoneTexte 45">
            <a:extLst>
              <a:ext uri="{FF2B5EF4-FFF2-40B4-BE49-F238E27FC236}">
                <a16:creationId xmlns:a16="http://schemas.microsoft.com/office/drawing/2014/main" id="{F564E93C-4EBA-8340-AC46-493F09851EDE}"/>
              </a:ext>
            </a:extLst>
          </p:cNvPr>
          <p:cNvSpPr txBox="1"/>
          <p:nvPr/>
        </p:nvSpPr>
        <p:spPr>
          <a:xfrm>
            <a:off x="6858000" y="32258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Exploitation (SE)</a:t>
            </a:r>
          </a:p>
        </p:txBody>
      </p:sp>
      <p:sp>
        <p:nvSpPr>
          <p:cNvPr id="47" name="ZoneTexte 46">
            <a:extLst>
              <a:ext uri="{FF2B5EF4-FFF2-40B4-BE49-F238E27FC236}">
                <a16:creationId xmlns:a16="http://schemas.microsoft.com/office/drawing/2014/main" id="{92A65DFA-D391-D64E-80ED-A020BE2B0233}"/>
              </a:ext>
            </a:extLst>
          </p:cNvPr>
          <p:cNvSpPr txBox="1"/>
          <p:nvPr/>
        </p:nvSpPr>
        <p:spPr>
          <a:xfrm>
            <a:off x="6858000" y="3759200"/>
            <a:ext cx="25019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Abuse (SA)</a:t>
            </a:r>
          </a:p>
        </p:txBody>
      </p:sp>
      <p:sp>
        <p:nvSpPr>
          <p:cNvPr id="49" name="ZoneTexte 48">
            <a:extLst>
              <a:ext uri="{FF2B5EF4-FFF2-40B4-BE49-F238E27FC236}">
                <a16:creationId xmlns:a16="http://schemas.microsoft.com/office/drawing/2014/main" id="{D9687E4B-2A4F-B944-B63D-97C3614377EF}"/>
              </a:ext>
            </a:extLst>
          </p:cNvPr>
          <p:cNvSpPr txBox="1"/>
          <p:nvPr/>
        </p:nvSpPr>
        <p:spPr>
          <a:xfrm>
            <a:off x="6858000" y="42926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Harassment (SH)</a:t>
            </a:r>
          </a:p>
        </p:txBody>
      </p:sp>
      <p:sp>
        <p:nvSpPr>
          <p:cNvPr id="25" name="Rectangle 24">
            <a:extLst>
              <a:ext uri="{FF2B5EF4-FFF2-40B4-BE49-F238E27FC236}">
                <a16:creationId xmlns:a16="http://schemas.microsoft.com/office/drawing/2014/main" id="{FD5AA388-72EC-E24C-B858-51D12452757A}"/>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53F860A8-AE23-6443-B476-07C54A03D63D}"/>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5A49F945-2CCF-BC4F-A95C-4F83ECAD1DE4}"/>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7176144D-E86B-EA44-9F02-E746C8FDD331}"/>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2" name="Rectangle 31">
            <a:extLst>
              <a:ext uri="{FF2B5EF4-FFF2-40B4-BE49-F238E27FC236}">
                <a16:creationId xmlns:a16="http://schemas.microsoft.com/office/drawing/2014/main" id="{11ADA9A6-6E8A-974A-8065-D56B432DB515}"/>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D5776440-E30C-A745-B147-DF808BFA4C22}"/>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6" name="Rectangle 35">
            <a:extLst>
              <a:ext uri="{FF2B5EF4-FFF2-40B4-BE49-F238E27FC236}">
                <a16:creationId xmlns:a16="http://schemas.microsoft.com/office/drawing/2014/main" id="{B3A9792E-2F33-F940-8A87-3D98D464E1BC}"/>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37" name="Groupe 36">
            <a:extLst>
              <a:ext uri="{FF2B5EF4-FFF2-40B4-BE49-F238E27FC236}">
                <a16:creationId xmlns:a16="http://schemas.microsoft.com/office/drawing/2014/main" id="{0AF470A2-0A4C-3247-BD3E-8705EFF41AFD}"/>
              </a:ext>
            </a:extLst>
          </p:cNvPr>
          <p:cNvGrpSpPr/>
          <p:nvPr/>
        </p:nvGrpSpPr>
        <p:grpSpPr>
          <a:xfrm>
            <a:off x="3724275" y="4967851"/>
            <a:ext cx="2984500" cy="1859833"/>
            <a:chOff x="728044" y="4968889"/>
            <a:chExt cx="3018456" cy="1859833"/>
          </a:xfrm>
        </p:grpSpPr>
        <p:pic>
          <p:nvPicPr>
            <p:cNvPr id="38" name="Image 37">
              <a:extLst>
                <a:ext uri="{FF2B5EF4-FFF2-40B4-BE49-F238E27FC236}">
                  <a16:creationId xmlns:a16="http://schemas.microsoft.com/office/drawing/2014/main" id="{0661F6B7-DB1A-2B49-8C79-FB3B84491F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9" name="Rectangle 38">
              <a:extLst>
                <a:ext uri="{FF2B5EF4-FFF2-40B4-BE49-F238E27FC236}">
                  <a16:creationId xmlns:a16="http://schemas.microsoft.com/office/drawing/2014/main" id="{7680CF35-7F8C-CA47-9C43-4A9212F6919A}"/>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2" name="Rectangle 21">
            <a:extLst>
              <a:ext uri="{FF2B5EF4-FFF2-40B4-BE49-F238E27FC236}">
                <a16:creationId xmlns:a16="http://schemas.microsoft.com/office/drawing/2014/main" id="{0F4C6ACE-1378-1B41-B2F7-721654030600}"/>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Tree>
    <p:extLst>
      <p:ext uri="{BB962C8B-B14F-4D97-AF65-F5344CB8AC3E}">
        <p14:creationId xmlns:p14="http://schemas.microsoft.com/office/powerpoint/2010/main" val="40282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9">
                                            <p:txEl>
                                              <p:pRg st="0" end="0"/>
                                            </p:txEl>
                                          </p:spTgt>
                                        </p:tgtEl>
                                        <p:attrNameLst>
                                          <p:attrName>style.color</p:attrName>
                                        </p:attrNameLst>
                                      </p:cBhvr>
                                      <p:to>
                                        <a:schemeClr val="accent2"/>
                                      </p:to>
                                    </p:animClr>
                                    <p:animClr clrSpc="rgb" dir="cw">
                                      <p:cBhvr>
                                        <p:cTn id="7" dur="500" fill="hold"/>
                                        <p:tgtEl>
                                          <p:spTgt spid="49">
                                            <p:txEl>
                                              <p:pRg st="0" end="0"/>
                                            </p:txEl>
                                          </p:spTgt>
                                        </p:tgtEl>
                                        <p:attrNameLst>
                                          <p:attrName>fillcolor</p:attrName>
                                        </p:attrNameLst>
                                      </p:cBhvr>
                                      <p:to>
                                        <a:schemeClr val="accent2"/>
                                      </p:to>
                                    </p:animClr>
                                    <p:set>
                                      <p:cBhvr>
                                        <p:cTn id="8" dur="500" fill="hold"/>
                                        <p:tgtEl>
                                          <p:spTgt spid="49">
                                            <p:txEl>
                                              <p:pRg st="0" end="0"/>
                                            </p:txEl>
                                          </p:spTgt>
                                        </p:tgtEl>
                                        <p:attrNameLst>
                                          <p:attrName>fill.type</p:attrName>
                                        </p:attrNameLst>
                                      </p:cBhvr>
                                      <p:to>
                                        <p:strVal val="solid"/>
                                      </p:to>
                                    </p:set>
                                    <p:set>
                                      <p:cBhvr>
                                        <p:cTn id="9" dur="500" fill="hold"/>
                                        <p:tgtEl>
                                          <p:spTgt spid="49">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homme, blanc, debout, volant&#10;&#10;Description générée automatiquement">
            <a:extLst>
              <a:ext uri="{FF2B5EF4-FFF2-40B4-BE49-F238E27FC236}">
                <a16:creationId xmlns:a16="http://schemas.microsoft.com/office/drawing/2014/main" id="{954B9712-BCC5-FF4A-BB22-636F0F80C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693" y="249383"/>
            <a:ext cx="11653781" cy="5652653"/>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DEFINING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7273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INSPIRED BY REAL-LIFE ALLEGATIONS</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2403068" y="2264242"/>
            <a:ext cx="3591332" cy="2154436"/>
          </a:xfrm>
          <a:prstGeom prst="rect">
            <a:avLst/>
          </a:prstGeom>
          <a:noFill/>
        </p:spPr>
        <p:txBody>
          <a:bodyPr wrap="square" lIns="0" tIns="0" rIns="0" bIns="0" rtlCol="0">
            <a:spAutoFit/>
          </a:bodyPr>
          <a:lstStyle/>
          <a:p>
            <a:r>
              <a:rPr lang="en-CA" sz="2000" b="1">
                <a:latin typeface="Corbel" panose="020B0503020204020204" pitchFamily="34" charset="0"/>
                <a:cs typeface="Arial" panose="020B0604020202020204" pitchFamily="34" charset="0"/>
              </a:rPr>
              <a:t>Mr. </a:t>
            </a:r>
            <a:r>
              <a:rPr lang="en-CA" sz="2000" b="1" err="1">
                <a:latin typeface="Corbel" panose="020B0503020204020204" pitchFamily="34" charset="0"/>
                <a:cs typeface="Arial" panose="020B0604020202020204" pitchFamily="34" charset="0"/>
              </a:rPr>
              <a:t>Sanjit</a:t>
            </a:r>
            <a:r>
              <a:rPr lang="en-CA" sz="2000" b="1">
                <a:latin typeface="Corbel" panose="020B0503020204020204" pitchFamily="34" charset="0"/>
                <a:cs typeface="Arial" panose="020B0604020202020204" pitchFamily="34" charset="0"/>
              </a:rPr>
              <a:t> is a local driver contracted by a UN agency. He likes to talk about how he had sex with some of the beneficiaries at the distribution site, particularly the young pretty ones.</a:t>
            </a:r>
          </a:p>
        </p:txBody>
      </p:sp>
      <p:cxnSp>
        <p:nvCxnSpPr>
          <p:cNvPr id="43" name="Connecteur droit 42">
            <a:extLst>
              <a:ext uri="{FF2B5EF4-FFF2-40B4-BE49-F238E27FC236}">
                <a16:creationId xmlns:a16="http://schemas.microsoft.com/office/drawing/2014/main" id="{B98FF6A0-6493-B543-A988-8F777B76DCB3}"/>
              </a:ext>
            </a:extLst>
          </p:cNvPr>
          <p:cNvCxnSpPr>
            <a:cxnSpLocks/>
          </p:cNvCxnSpPr>
          <p:nvPr/>
        </p:nvCxnSpPr>
        <p:spPr>
          <a:xfrm>
            <a:off x="6482369" y="2339192"/>
            <a:ext cx="0" cy="225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989BC34-697D-7444-B937-F3449D6D42A2}"/>
              </a:ext>
            </a:extLst>
          </p:cNvPr>
          <p:cNvSpPr txBox="1"/>
          <p:nvPr/>
        </p:nvSpPr>
        <p:spPr>
          <a:xfrm>
            <a:off x="6886168" y="2237736"/>
            <a:ext cx="9763532" cy="738664"/>
          </a:xfrm>
          <a:prstGeom prst="rect">
            <a:avLst/>
          </a:prstGeom>
          <a:noFill/>
        </p:spPr>
        <p:txBody>
          <a:bodyPr wrap="square" lIns="0" tIns="0" rIns="0" bIns="0" rtlCol="0">
            <a:spAutoFit/>
          </a:bodyPr>
          <a:lstStyle/>
          <a:p>
            <a:r>
              <a:rPr lang="en-CA" sz="2400" b="1" i="1">
                <a:solidFill>
                  <a:srgbClr val="006CB6"/>
                </a:solidFill>
                <a:latin typeface="Times New Roman" panose="02020603050405020304" pitchFamily="18" charset="0"/>
                <a:cs typeface="Times New Roman" panose="02020603050405020304" pitchFamily="18" charset="0"/>
              </a:rPr>
              <a:t>Which term</a:t>
            </a:r>
          </a:p>
          <a:p>
            <a:r>
              <a:rPr lang="en-CA" sz="2400" b="1" i="1">
                <a:solidFill>
                  <a:srgbClr val="006CB6"/>
                </a:solidFill>
                <a:latin typeface="Times New Roman" panose="02020603050405020304" pitchFamily="18" charset="0"/>
                <a:cs typeface="Times New Roman" panose="02020603050405020304" pitchFamily="18" charset="0"/>
              </a:rPr>
              <a:t>best describes this situation?</a:t>
            </a:r>
          </a:p>
        </p:txBody>
      </p:sp>
      <p:sp>
        <p:nvSpPr>
          <p:cNvPr id="46" name="ZoneTexte 45">
            <a:extLst>
              <a:ext uri="{FF2B5EF4-FFF2-40B4-BE49-F238E27FC236}">
                <a16:creationId xmlns:a16="http://schemas.microsoft.com/office/drawing/2014/main" id="{F564E93C-4EBA-8340-AC46-493F09851EDE}"/>
              </a:ext>
            </a:extLst>
          </p:cNvPr>
          <p:cNvSpPr txBox="1"/>
          <p:nvPr/>
        </p:nvSpPr>
        <p:spPr>
          <a:xfrm>
            <a:off x="6858000" y="32258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Exploitation (SE)</a:t>
            </a:r>
          </a:p>
        </p:txBody>
      </p:sp>
      <p:sp>
        <p:nvSpPr>
          <p:cNvPr id="47" name="ZoneTexte 46">
            <a:extLst>
              <a:ext uri="{FF2B5EF4-FFF2-40B4-BE49-F238E27FC236}">
                <a16:creationId xmlns:a16="http://schemas.microsoft.com/office/drawing/2014/main" id="{92A65DFA-D391-D64E-80ED-A020BE2B0233}"/>
              </a:ext>
            </a:extLst>
          </p:cNvPr>
          <p:cNvSpPr txBox="1"/>
          <p:nvPr/>
        </p:nvSpPr>
        <p:spPr>
          <a:xfrm>
            <a:off x="6858000" y="3759200"/>
            <a:ext cx="25019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Abuse (SA)</a:t>
            </a:r>
          </a:p>
        </p:txBody>
      </p:sp>
      <p:sp>
        <p:nvSpPr>
          <p:cNvPr id="49" name="ZoneTexte 48">
            <a:extLst>
              <a:ext uri="{FF2B5EF4-FFF2-40B4-BE49-F238E27FC236}">
                <a16:creationId xmlns:a16="http://schemas.microsoft.com/office/drawing/2014/main" id="{D9687E4B-2A4F-B944-B63D-97C3614377EF}"/>
              </a:ext>
            </a:extLst>
          </p:cNvPr>
          <p:cNvSpPr txBox="1"/>
          <p:nvPr/>
        </p:nvSpPr>
        <p:spPr>
          <a:xfrm>
            <a:off x="6858000" y="42926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Harassment (SH)</a:t>
            </a:r>
          </a:p>
        </p:txBody>
      </p:sp>
      <p:sp>
        <p:nvSpPr>
          <p:cNvPr id="25" name="Rectangle 24">
            <a:extLst>
              <a:ext uri="{FF2B5EF4-FFF2-40B4-BE49-F238E27FC236}">
                <a16:creationId xmlns:a16="http://schemas.microsoft.com/office/drawing/2014/main" id="{7F957482-7950-6747-9E9F-69BABEFC15EF}"/>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1D265DF3-339C-0242-B46D-1D3D45E1989B}"/>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5BD84345-0D44-134B-8CE9-38FF770F03DC}"/>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DDE28DB8-6265-C344-ADC7-D2F34EF4BFCB}"/>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2" name="Rectangle 31">
            <a:extLst>
              <a:ext uri="{FF2B5EF4-FFF2-40B4-BE49-F238E27FC236}">
                <a16:creationId xmlns:a16="http://schemas.microsoft.com/office/drawing/2014/main" id="{D004D91D-A02D-754B-A7C6-15C2D37A445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A8CF9568-4B47-CC4C-81EF-F84925C4008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6" name="Rectangle 35">
            <a:extLst>
              <a:ext uri="{FF2B5EF4-FFF2-40B4-BE49-F238E27FC236}">
                <a16:creationId xmlns:a16="http://schemas.microsoft.com/office/drawing/2014/main" id="{585282FE-89F8-654E-A4EA-D67FDE42F83D}"/>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37" name="Groupe 36">
            <a:extLst>
              <a:ext uri="{FF2B5EF4-FFF2-40B4-BE49-F238E27FC236}">
                <a16:creationId xmlns:a16="http://schemas.microsoft.com/office/drawing/2014/main" id="{59E64DFC-3CEF-9044-9A3B-FBBBD0648AD7}"/>
              </a:ext>
            </a:extLst>
          </p:cNvPr>
          <p:cNvGrpSpPr/>
          <p:nvPr/>
        </p:nvGrpSpPr>
        <p:grpSpPr>
          <a:xfrm>
            <a:off x="3724275" y="4967851"/>
            <a:ext cx="2984500" cy="1859833"/>
            <a:chOff x="728044" y="4968889"/>
            <a:chExt cx="3018456" cy="1859833"/>
          </a:xfrm>
        </p:grpSpPr>
        <p:pic>
          <p:nvPicPr>
            <p:cNvPr id="38" name="Image 37">
              <a:extLst>
                <a:ext uri="{FF2B5EF4-FFF2-40B4-BE49-F238E27FC236}">
                  <a16:creationId xmlns:a16="http://schemas.microsoft.com/office/drawing/2014/main" id="{1DD0B18E-DB8B-374E-A0FF-59AD894E07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9" name="Rectangle 38">
              <a:extLst>
                <a:ext uri="{FF2B5EF4-FFF2-40B4-BE49-F238E27FC236}">
                  <a16:creationId xmlns:a16="http://schemas.microsoft.com/office/drawing/2014/main" id="{E35CAA49-1ADE-EC47-B1A1-DB1927741428}"/>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596BA8D1-0690-7D47-9F10-E581600A5C5B}"/>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Tree>
    <p:extLst>
      <p:ext uri="{BB962C8B-B14F-4D97-AF65-F5344CB8AC3E}">
        <p14:creationId xmlns:p14="http://schemas.microsoft.com/office/powerpoint/2010/main" val="149461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7">
                                            <p:txEl>
                                              <p:pRg st="0" end="0"/>
                                            </p:txEl>
                                          </p:spTgt>
                                        </p:tgtEl>
                                        <p:attrNameLst>
                                          <p:attrName>style.color</p:attrName>
                                        </p:attrNameLst>
                                      </p:cBhvr>
                                      <p:to>
                                        <a:schemeClr val="accent2"/>
                                      </p:to>
                                    </p:animClr>
                                    <p:animClr clrSpc="rgb" dir="cw">
                                      <p:cBhvr>
                                        <p:cTn id="7" dur="500" fill="hold"/>
                                        <p:tgtEl>
                                          <p:spTgt spid="47">
                                            <p:txEl>
                                              <p:pRg st="0" end="0"/>
                                            </p:txEl>
                                          </p:spTgt>
                                        </p:tgtEl>
                                        <p:attrNameLst>
                                          <p:attrName>fillcolor</p:attrName>
                                        </p:attrNameLst>
                                      </p:cBhvr>
                                      <p:to>
                                        <a:schemeClr val="accent2"/>
                                      </p:to>
                                    </p:animClr>
                                    <p:set>
                                      <p:cBhvr>
                                        <p:cTn id="8" dur="500" fill="hold"/>
                                        <p:tgtEl>
                                          <p:spTgt spid="47">
                                            <p:txEl>
                                              <p:pRg st="0" end="0"/>
                                            </p:txEl>
                                          </p:spTgt>
                                        </p:tgtEl>
                                        <p:attrNameLst>
                                          <p:attrName>fill.type</p:attrName>
                                        </p:attrNameLst>
                                      </p:cBhvr>
                                      <p:to>
                                        <p:strVal val="solid"/>
                                      </p:to>
                                    </p:set>
                                    <p:set>
                                      <p:cBhvr>
                                        <p:cTn id="9" dur="500" fill="hold"/>
                                        <p:tgtEl>
                                          <p:spTgt spid="4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DEFINING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7273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INSPIRED BY REAL-LIFE ALLEGATIONS</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2403068" y="2289642"/>
            <a:ext cx="3591332" cy="2462213"/>
          </a:xfrm>
          <a:prstGeom prst="rect">
            <a:avLst/>
          </a:prstGeom>
          <a:noFill/>
        </p:spPr>
        <p:txBody>
          <a:bodyPr wrap="square" lIns="0" tIns="0" rIns="0" bIns="0" rtlCol="0">
            <a:spAutoFit/>
          </a:bodyPr>
          <a:lstStyle/>
          <a:p>
            <a:r>
              <a:rPr lang="en-CA" sz="2000" b="1">
                <a:latin typeface="Corbel" panose="020B0503020204020204" pitchFamily="34" charset="0"/>
                <a:cs typeface="Arial" panose="020B0604020202020204" pitchFamily="34" charset="0"/>
              </a:rPr>
              <a:t>Mr. Hasan, who works for a local NGO, develops a serious relationship with a young beneficiary. Whenever he can, he sends her family extra food rations. At one point, he offers to marry her so that he can take care of her in the long term.</a:t>
            </a:r>
          </a:p>
        </p:txBody>
      </p:sp>
      <p:cxnSp>
        <p:nvCxnSpPr>
          <p:cNvPr id="43" name="Connecteur droit 42">
            <a:extLst>
              <a:ext uri="{FF2B5EF4-FFF2-40B4-BE49-F238E27FC236}">
                <a16:creationId xmlns:a16="http://schemas.microsoft.com/office/drawing/2014/main" id="{B98FF6A0-6493-B543-A988-8F777B76DCB3}"/>
              </a:ext>
            </a:extLst>
          </p:cNvPr>
          <p:cNvCxnSpPr>
            <a:cxnSpLocks/>
          </p:cNvCxnSpPr>
          <p:nvPr/>
        </p:nvCxnSpPr>
        <p:spPr>
          <a:xfrm>
            <a:off x="6482369" y="2339192"/>
            <a:ext cx="0" cy="225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989BC34-697D-7444-B937-F3449D6D42A2}"/>
              </a:ext>
            </a:extLst>
          </p:cNvPr>
          <p:cNvSpPr txBox="1"/>
          <p:nvPr/>
        </p:nvSpPr>
        <p:spPr>
          <a:xfrm>
            <a:off x="6886168" y="2237736"/>
            <a:ext cx="9763532" cy="738664"/>
          </a:xfrm>
          <a:prstGeom prst="rect">
            <a:avLst/>
          </a:prstGeom>
          <a:noFill/>
        </p:spPr>
        <p:txBody>
          <a:bodyPr wrap="square" lIns="0" tIns="0" rIns="0" bIns="0" rtlCol="0">
            <a:spAutoFit/>
          </a:bodyPr>
          <a:lstStyle/>
          <a:p>
            <a:r>
              <a:rPr lang="en-CA" sz="2400" b="1" i="1">
                <a:solidFill>
                  <a:srgbClr val="006CB6"/>
                </a:solidFill>
                <a:latin typeface="Times New Roman" panose="02020603050405020304" pitchFamily="18" charset="0"/>
                <a:cs typeface="Times New Roman" panose="02020603050405020304" pitchFamily="18" charset="0"/>
              </a:rPr>
              <a:t>Which term</a:t>
            </a:r>
          </a:p>
          <a:p>
            <a:r>
              <a:rPr lang="en-CA" sz="2400" b="1" i="1">
                <a:solidFill>
                  <a:srgbClr val="006CB6"/>
                </a:solidFill>
                <a:latin typeface="Times New Roman" panose="02020603050405020304" pitchFamily="18" charset="0"/>
                <a:cs typeface="Times New Roman" panose="02020603050405020304" pitchFamily="18" charset="0"/>
              </a:rPr>
              <a:t>best describes this situation?</a:t>
            </a:r>
          </a:p>
        </p:txBody>
      </p:sp>
      <p:sp>
        <p:nvSpPr>
          <p:cNvPr id="46" name="ZoneTexte 45">
            <a:extLst>
              <a:ext uri="{FF2B5EF4-FFF2-40B4-BE49-F238E27FC236}">
                <a16:creationId xmlns:a16="http://schemas.microsoft.com/office/drawing/2014/main" id="{F564E93C-4EBA-8340-AC46-493F09851EDE}"/>
              </a:ext>
            </a:extLst>
          </p:cNvPr>
          <p:cNvSpPr txBox="1"/>
          <p:nvPr/>
        </p:nvSpPr>
        <p:spPr>
          <a:xfrm>
            <a:off x="6858000" y="32258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Exploitation (SE)</a:t>
            </a:r>
          </a:p>
        </p:txBody>
      </p:sp>
      <p:sp>
        <p:nvSpPr>
          <p:cNvPr id="47" name="ZoneTexte 46">
            <a:extLst>
              <a:ext uri="{FF2B5EF4-FFF2-40B4-BE49-F238E27FC236}">
                <a16:creationId xmlns:a16="http://schemas.microsoft.com/office/drawing/2014/main" id="{92A65DFA-D391-D64E-80ED-A020BE2B0233}"/>
              </a:ext>
            </a:extLst>
          </p:cNvPr>
          <p:cNvSpPr txBox="1"/>
          <p:nvPr/>
        </p:nvSpPr>
        <p:spPr>
          <a:xfrm>
            <a:off x="6858000" y="3759200"/>
            <a:ext cx="25019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Abuse (SA)</a:t>
            </a:r>
          </a:p>
        </p:txBody>
      </p:sp>
      <p:sp>
        <p:nvSpPr>
          <p:cNvPr id="49" name="ZoneTexte 48">
            <a:extLst>
              <a:ext uri="{FF2B5EF4-FFF2-40B4-BE49-F238E27FC236}">
                <a16:creationId xmlns:a16="http://schemas.microsoft.com/office/drawing/2014/main" id="{D9687E4B-2A4F-B944-B63D-97C3614377EF}"/>
              </a:ext>
            </a:extLst>
          </p:cNvPr>
          <p:cNvSpPr txBox="1"/>
          <p:nvPr/>
        </p:nvSpPr>
        <p:spPr>
          <a:xfrm>
            <a:off x="6858000" y="4292600"/>
            <a:ext cx="3302000" cy="369332"/>
          </a:xfrm>
          <a:prstGeom prst="rect">
            <a:avLst/>
          </a:prstGeom>
          <a:noFill/>
        </p:spPr>
        <p:txBody>
          <a:bodyPr wrap="square" lIns="0" tIns="0" rIns="0" bIns="0" rtlCol="0">
            <a:spAutoFit/>
          </a:bodyPr>
          <a:lstStyle/>
          <a:p>
            <a:pPr algn="ctr"/>
            <a:r>
              <a:rPr lang="en-CA" sz="2400" b="1">
                <a:latin typeface="Corbel" panose="020B0503020204020204" pitchFamily="34" charset="0"/>
                <a:cs typeface="Arial" panose="020B0604020202020204" pitchFamily="34" charset="0"/>
              </a:rPr>
              <a:t>Sexual Harassment (SH)</a:t>
            </a:r>
          </a:p>
        </p:txBody>
      </p:sp>
      <p:sp>
        <p:nvSpPr>
          <p:cNvPr id="25" name="Rectangle 24">
            <a:extLst>
              <a:ext uri="{FF2B5EF4-FFF2-40B4-BE49-F238E27FC236}">
                <a16:creationId xmlns:a16="http://schemas.microsoft.com/office/drawing/2014/main" id="{AF28FCFD-9A52-0E40-A22F-A26603E33E4D}"/>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8702EA7-6DED-2443-BD6B-0F5A59A94D65}"/>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7" name="Rectangle 26">
            <a:extLst>
              <a:ext uri="{FF2B5EF4-FFF2-40B4-BE49-F238E27FC236}">
                <a16:creationId xmlns:a16="http://schemas.microsoft.com/office/drawing/2014/main" id="{6A503A96-BFCC-4B47-8C53-24FF4CF50671}"/>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8" name="Rectangle 27">
            <a:extLst>
              <a:ext uri="{FF2B5EF4-FFF2-40B4-BE49-F238E27FC236}">
                <a16:creationId xmlns:a16="http://schemas.microsoft.com/office/drawing/2014/main" id="{BAB61096-906B-9A43-8A6F-D90796F2A0A9}"/>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9" name="Rectangle 28">
            <a:extLst>
              <a:ext uri="{FF2B5EF4-FFF2-40B4-BE49-F238E27FC236}">
                <a16:creationId xmlns:a16="http://schemas.microsoft.com/office/drawing/2014/main" id="{0E20AB47-E942-5843-82B7-ACAF7CF827C0}"/>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2" name="Rectangle 31">
            <a:extLst>
              <a:ext uri="{FF2B5EF4-FFF2-40B4-BE49-F238E27FC236}">
                <a16:creationId xmlns:a16="http://schemas.microsoft.com/office/drawing/2014/main" id="{16DF723A-0646-594C-81F3-D19D6128A792}"/>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5" name="Rectangle 34">
            <a:extLst>
              <a:ext uri="{FF2B5EF4-FFF2-40B4-BE49-F238E27FC236}">
                <a16:creationId xmlns:a16="http://schemas.microsoft.com/office/drawing/2014/main" id="{42A6F788-0750-9C4A-83A7-1583C97BE0E0}"/>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36" name="Groupe 35">
            <a:extLst>
              <a:ext uri="{FF2B5EF4-FFF2-40B4-BE49-F238E27FC236}">
                <a16:creationId xmlns:a16="http://schemas.microsoft.com/office/drawing/2014/main" id="{5293136F-B70C-504D-A50D-804D7C3A53FC}"/>
              </a:ext>
            </a:extLst>
          </p:cNvPr>
          <p:cNvGrpSpPr/>
          <p:nvPr/>
        </p:nvGrpSpPr>
        <p:grpSpPr>
          <a:xfrm>
            <a:off x="3724275" y="4967851"/>
            <a:ext cx="2984500" cy="1859833"/>
            <a:chOff x="728044" y="4968889"/>
            <a:chExt cx="3018456" cy="1859833"/>
          </a:xfrm>
        </p:grpSpPr>
        <p:pic>
          <p:nvPicPr>
            <p:cNvPr id="37" name="Image 36">
              <a:extLst>
                <a:ext uri="{FF2B5EF4-FFF2-40B4-BE49-F238E27FC236}">
                  <a16:creationId xmlns:a16="http://schemas.microsoft.com/office/drawing/2014/main" id="{D80BD0CB-F949-8147-9C5D-7F987ABCC2B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8" name="Rectangle 37">
              <a:extLst>
                <a:ext uri="{FF2B5EF4-FFF2-40B4-BE49-F238E27FC236}">
                  <a16:creationId xmlns:a16="http://schemas.microsoft.com/office/drawing/2014/main" id="{59CA45C1-E0A9-FA46-A947-B57F3C60C84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2" name="Rectangle 21">
            <a:extLst>
              <a:ext uri="{FF2B5EF4-FFF2-40B4-BE49-F238E27FC236}">
                <a16:creationId xmlns:a16="http://schemas.microsoft.com/office/drawing/2014/main" id="{0C48886A-1DF1-0C4A-9050-ABF7CE9070BF}"/>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Tree>
    <p:extLst>
      <p:ext uri="{BB962C8B-B14F-4D97-AF65-F5344CB8AC3E}">
        <p14:creationId xmlns:p14="http://schemas.microsoft.com/office/powerpoint/2010/main" val="1397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6">
                                            <p:txEl>
                                              <p:pRg st="0" end="0"/>
                                            </p:txEl>
                                          </p:spTgt>
                                        </p:tgtEl>
                                        <p:attrNameLst>
                                          <p:attrName>style.color</p:attrName>
                                        </p:attrNameLst>
                                      </p:cBhvr>
                                      <p:to>
                                        <a:schemeClr val="accent2"/>
                                      </p:to>
                                    </p:animClr>
                                    <p:animClr clrSpc="rgb" dir="cw">
                                      <p:cBhvr>
                                        <p:cTn id="7" dur="500" fill="hold"/>
                                        <p:tgtEl>
                                          <p:spTgt spid="46">
                                            <p:txEl>
                                              <p:pRg st="0" end="0"/>
                                            </p:txEl>
                                          </p:spTgt>
                                        </p:tgtEl>
                                        <p:attrNameLst>
                                          <p:attrName>fillcolor</p:attrName>
                                        </p:attrNameLst>
                                      </p:cBhvr>
                                      <p:to>
                                        <a:schemeClr val="accent2"/>
                                      </p:to>
                                    </p:animClr>
                                    <p:set>
                                      <p:cBhvr>
                                        <p:cTn id="8" dur="500" fill="hold"/>
                                        <p:tgtEl>
                                          <p:spTgt spid="46">
                                            <p:txEl>
                                              <p:pRg st="0" end="0"/>
                                            </p:txEl>
                                          </p:spTgt>
                                        </p:tgtEl>
                                        <p:attrNameLst>
                                          <p:attrName>fill.type</p:attrName>
                                        </p:attrNameLst>
                                      </p:cBhvr>
                                      <p:to>
                                        <p:strVal val="solid"/>
                                      </p:to>
                                    </p:set>
                                    <p:set>
                                      <p:cBhvr>
                                        <p:cTn id="9" dur="500" fill="hold"/>
                                        <p:tgtEl>
                                          <p:spTgt spid="46">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8" name="ZoneTexte 47">
            <a:extLst>
              <a:ext uri="{FF2B5EF4-FFF2-40B4-BE49-F238E27FC236}">
                <a16:creationId xmlns:a16="http://schemas.microsoft.com/office/drawing/2014/main" id="{EB239F3F-4980-6D4A-8110-A88FECDF2C00}"/>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9" name="Rectangle 48">
            <a:extLst>
              <a:ext uri="{FF2B5EF4-FFF2-40B4-BE49-F238E27FC236}">
                <a16:creationId xmlns:a16="http://schemas.microsoft.com/office/drawing/2014/main" id="{93427D3E-1B36-F646-8058-7888320BB7B5}"/>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50" name="TextBox 5">
            <a:extLst>
              <a:ext uri="{FF2B5EF4-FFF2-40B4-BE49-F238E27FC236}">
                <a16:creationId xmlns:a16="http://schemas.microsoft.com/office/drawing/2014/main" id="{DC1CF1BB-4D4A-7040-9571-19CFB9194DDB}"/>
              </a:ext>
            </a:extLst>
          </p:cNvPr>
          <p:cNvSpPr txBox="1"/>
          <p:nvPr/>
        </p:nvSpPr>
        <p:spPr>
          <a:xfrm>
            <a:off x="314221" y="1023826"/>
            <a:ext cx="9322759" cy="608885"/>
          </a:xfrm>
          <a:prstGeom prst="rect">
            <a:avLst/>
          </a:prstGeom>
          <a:noFill/>
        </p:spPr>
        <p:txBody>
          <a:bodyPr wrap="square" rtlCol="0">
            <a:spAutoFit/>
          </a:bodyPr>
          <a:lstStyle/>
          <a:p>
            <a:pPr>
              <a:lnSpc>
                <a:spcPts val="2000"/>
              </a:lnSpc>
            </a:pP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Question</a:t>
            </a:r>
            <a:r>
              <a:rPr lang="en-US" sz="2000" b="1">
                <a:solidFill>
                  <a:srgbClr val="006CB6"/>
                </a:solidFill>
                <a:ea typeface="Roboto" panose="02000000000000000000" pitchFamily="2" charset="0"/>
                <a:cs typeface="Calibri Light" panose="020F0302020204030204" pitchFamily="34" charset="0"/>
              </a:rPr>
              <a:t> 2</a:t>
            </a: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 </a:t>
            </a:r>
            <a:r>
              <a:rPr lang="en-US" sz="2000" b="1">
                <a:latin typeface="Corbel" panose="020B0503020204020204" pitchFamily="34" charset="0"/>
                <a:ea typeface="Roboto" panose="02000000000000000000" pitchFamily="2" charset="0"/>
                <a:cs typeface="Calibri Light" panose="020F0302020204030204" pitchFamily="34" charset="0"/>
              </a:rPr>
              <a:t>Is there any sexual misconduct involved in the story?      </a:t>
            </a:r>
            <a:br>
              <a:rPr lang="en-US" sz="2000" b="1">
                <a:latin typeface="Corbel" panose="020B0503020204020204" pitchFamily="34" charset="0"/>
                <a:ea typeface="Roboto" panose="02000000000000000000" pitchFamily="2" charset="0"/>
                <a:cs typeface="Calibri Light" panose="020F0302020204030204" pitchFamily="34" charset="0"/>
              </a:rPr>
            </a:br>
            <a:r>
              <a:rPr lang="en-US" sz="2000" b="1">
                <a:latin typeface="Corbel" panose="020B0503020204020204" pitchFamily="34" charset="0"/>
                <a:ea typeface="Roboto" panose="02000000000000000000" pitchFamily="2" charset="0"/>
                <a:cs typeface="Calibri Light" panose="020F0302020204030204" pitchFamily="34" charset="0"/>
              </a:rPr>
              <a:t>if yes, what went wrong?</a:t>
            </a:r>
          </a:p>
        </p:txBody>
      </p:sp>
      <p:sp>
        <p:nvSpPr>
          <p:cNvPr id="37" name="Rectangle 36">
            <a:extLst>
              <a:ext uri="{FF2B5EF4-FFF2-40B4-BE49-F238E27FC236}">
                <a16:creationId xmlns:a16="http://schemas.microsoft.com/office/drawing/2014/main" id="{8DC8C9E7-600A-D243-96EE-B714E1CF7CC2}"/>
              </a:ext>
            </a:extLst>
          </p:cNvPr>
          <p:cNvSpPr/>
          <p:nvPr/>
        </p:nvSpPr>
        <p:spPr>
          <a:xfrm>
            <a:off x="2887725" y="3403712"/>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ABEL</a:t>
            </a:r>
          </a:p>
        </p:txBody>
      </p:sp>
      <p:sp>
        <p:nvSpPr>
          <p:cNvPr id="38" name="Rectangle 37">
            <a:extLst>
              <a:ext uri="{FF2B5EF4-FFF2-40B4-BE49-F238E27FC236}">
                <a16:creationId xmlns:a16="http://schemas.microsoft.com/office/drawing/2014/main" id="{EF4D5D3F-03D8-F44D-B24D-715829A0316B}"/>
              </a:ext>
            </a:extLst>
          </p:cNvPr>
          <p:cNvSpPr/>
          <p:nvPr/>
        </p:nvSpPr>
        <p:spPr>
          <a:xfrm>
            <a:off x="2887724" y="3767027"/>
            <a:ext cx="2713319" cy="1815882"/>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YES, SEA</a:t>
            </a:r>
          </a:p>
          <a:p>
            <a:pPr lvl="0"/>
            <a:r>
              <a:rPr lang="en-US" sz="1600" b="1">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Having sex with a beneficiary</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Having sex with a minor</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Providing more services </a:t>
            </a:r>
            <a:br>
              <a:rPr lang="en-US" sz="1600" b="1">
                <a:ea typeface="Roboto Condensed Light" panose="02000000000000000000" pitchFamily="2" charset="0"/>
                <a:cs typeface="Calibri" panose="020F0502020204030204" pitchFamily="34" charset="0"/>
              </a:rPr>
            </a:br>
            <a:r>
              <a:rPr lang="en-US" sz="1600" b="1">
                <a:ea typeface="Roboto Condensed Light" panose="02000000000000000000" pitchFamily="2" charset="0"/>
                <a:cs typeface="Calibri" panose="020F0502020204030204" pitchFamily="34" charset="0"/>
              </a:rPr>
              <a:t>in exchange for sex</a:t>
            </a:r>
          </a:p>
        </p:txBody>
      </p:sp>
      <p:sp>
        <p:nvSpPr>
          <p:cNvPr id="39" name="Rectangle 38">
            <a:extLst>
              <a:ext uri="{FF2B5EF4-FFF2-40B4-BE49-F238E27FC236}">
                <a16:creationId xmlns:a16="http://schemas.microsoft.com/office/drawing/2014/main" id="{2C9948F9-520A-1F43-A857-B16318D72327}"/>
              </a:ext>
            </a:extLst>
          </p:cNvPr>
          <p:cNvSpPr/>
          <p:nvPr/>
        </p:nvSpPr>
        <p:spPr>
          <a:xfrm>
            <a:off x="5743678" y="3404672"/>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LARA</a:t>
            </a:r>
          </a:p>
        </p:txBody>
      </p:sp>
      <p:sp>
        <p:nvSpPr>
          <p:cNvPr id="40" name="Rectangle 39">
            <a:extLst>
              <a:ext uri="{FF2B5EF4-FFF2-40B4-BE49-F238E27FC236}">
                <a16:creationId xmlns:a16="http://schemas.microsoft.com/office/drawing/2014/main" id="{51C3760B-C4E6-934A-A8CD-E8B81F725B1F}"/>
              </a:ext>
            </a:extLst>
          </p:cNvPr>
          <p:cNvSpPr/>
          <p:nvPr/>
        </p:nvSpPr>
        <p:spPr>
          <a:xfrm>
            <a:off x="5743678" y="3755991"/>
            <a:ext cx="1916226" cy="584775"/>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NO</a:t>
            </a:r>
          </a:p>
          <a:p>
            <a:pPr lvl="0"/>
            <a:r>
              <a:rPr lang="en-US" sz="1600" b="1">
                <a:ea typeface="Roboto Condensed Light" panose="02000000000000000000" pitchFamily="2" charset="0"/>
                <a:cs typeface="Calibri" panose="020F0502020204030204" pitchFamily="34" charset="0"/>
              </a:rPr>
              <a:t>—</a:t>
            </a:r>
          </a:p>
        </p:txBody>
      </p:sp>
      <p:sp>
        <p:nvSpPr>
          <p:cNvPr id="51" name="Rectangle 50">
            <a:extLst>
              <a:ext uri="{FF2B5EF4-FFF2-40B4-BE49-F238E27FC236}">
                <a16:creationId xmlns:a16="http://schemas.microsoft.com/office/drawing/2014/main" id="{71393248-ABCD-B243-ABE1-C4C2277E6C8C}"/>
              </a:ext>
            </a:extLst>
          </p:cNvPr>
          <p:cNvSpPr/>
          <p:nvPr/>
        </p:nvSpPr>
        <p:spPr>
          <a:xfrm>
            <a:off x="7643467" y="3404672"/>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FAUSTIN</a:t>
            </a:r>
          </a:p>
        </p:txBody>
      </p:sp>
      <p:sp>
        <p:nvSpPr>
          <p:cNvPr id="52" name="Rectangle 51">
            <a:extLst>
              <a:ext uri="{FF2B5EF4-FFF2-40B4-BE49-F238E27FC236}">
                <a16:creationId xmlns:a16="http://schemas.microsoft.com/office/drawing/2014/main" id="{C9E4AD3C-38CA-5D46-8FB8-43499AA77EBF}"/>
              </a:ext>
            </a:extLst>
          </p:cNvPr>
          <p:cNvSpPr/>
          <p:nvPr/>
        </p:nvSpPr>
        <p:spPr>
          <a:xfrm>
            <a:off x="7643467" y="3778298"/>
            <a:ext cx="2840221" cy="830997"/>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NO, but there is misconduct</a:t>
            </a:r>
          </a:p>
          <a:p>
            <a:pPr lvl="0"/>
            <a:r>
              <a:rPr lang="en-US" sz="1600" b="1">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Should report immediately</a:t>
            </a:r>
          </a:p>
        </p:txBody>
      </p:sp>
      <p:sp>
        <p:nvSpPr>
          <p:cNvPr id="27" name="Rectangle 26">
            <a:extLst>
              <a:ext uri="{FF2B5EF4-FFF2-40B4-BE49-F238E27FC236}">
                <a16:creationId xmlns:a16="http://schemas.microsoft.com/office/drawing/2014/main" id="{D79A0C08-081A-7946-BC56-F463A16BA1F2}"/>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A1A4749E-9098-614B-8542-88D39B892D38}"/>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33" name="Rectangle 32">
            <a:extLst>
              <a:ext uri="{FF2B5EF4-FFF2-40B4-BE49-F238E27FC236}">
                <a16:creationId xmlns:a16="http://schemas.microsoft.com/office/drawing/2014/main" id="{BB2B6C50-08EA-8842-A71C-CFCCDF941553}"/>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34" name="Rectangle 33">
            <a:extLst>
              <a:ext uri="{FF2B5EF4-FFF2-40B4-BE49-F238E27FC236}">
                <a16:creationId xmlns:a16="http://schemas.microsoft.com/office/drawing/2014/main" id="{A090BF5F-198C-F042-81FE-A9CCB02ECD93}"/>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35" name="Rectangle 34">
            <a:extLst>
              <a:ext uri="{FF2B5EF4-FFF2-40B4-BE49-F238E27FC236}">
                <a16:creationId xmlns:a16="http://schemas.microsoft.com/office/drawing/2014/main" id="{0A3988F7-EE26-CB4A-B976-27D2B5B954D1}"/>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41" name="Rectangle 40">
            <a:extLst>
              <a:ext uri="{FF2B5EF4-FFF2-40B4-BE49-F238E27FC236}">
                <a16:creationId xmlns:a16="http://schemas.microsoft.com/office/drawing/2014/main" id="{E93CA69D-E799-CC4B-8234-BD488D9EE998}"/>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42" name="Rectangle 41">
            <a:extLst>
              <a:ext uri="{FF2B5EF4-FFF2-40B4-BE49-F238E27FC236}">
                <a16:creationId xmlns:a16="http://schemas.microsoft.com/office/drawing/2014/main" id="{B1D81A06-3F3D-A349-93F4-CA513BF944D7}"/>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grpSp>
        <p:nvGrpSpPr>
          <p:cNvPr id="43" name="Groupe 42">
            <a:extLst>
              <a:ext uri="{FF2B5EF4-FFF2-40B4-BE49-F238E27FC236}">
                <a16:creationId xmlns:a16="http://schemas.microsoft.com/office/drawing/2014/main" id="{E8524471-342E-ED44-B0E4-26D9732AF505}"/>
              </a:ext>
            </a:extLst>
          </p:cNvPr>
          <p:cNvGrpSpPr/>
          <p:nvPr/>
        </p:nvGrpSpPr>
        <p:grpSpPr>
          <a:xfrm>
            <a:off x="3724275" y="4967851"/>
            <a:ext cx="2984500" cy="1859833"/>
            <a:chOff x="728044" y="4968889"/>
            <a:chExt cx="3018456" cy="1859833"/>
          </a:xfrm>
        </p:grpSpPr>
        <p:pic>
          <p:nvPicPr>
            <p:cNvPr id="44" name="Image 43">
              <a:extLst>
                <a:ext uri="{FF2B5EF4-FFF2-40B4-BE49-F238E27FC236}">
                  <a16:creationId xmlns:a16="http://schemas.microsoft.com/office/drawing/2014/main" id="{35821012-B9FA-EC4B-838F-C6FC4CD42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45" name="Rectangle 44">
              <a:extLst>
                <a:ext uri="{FF2B5EF4-FFF2-40B4-BE49-F238E27FC236}">
                  <a16:creationId xmlns:a16="http://schemas.microsoft.com/office/drawing/2014/main" id="{7499A3B3-DA37-5547-923E-EA095ABB7209}"/>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8" name="Rectangle 27">
            <a:extLst>
              <a:ext uri="{FF2B5EF4-FFF2-40B4-BE49-F238E27FC236}">
                <a16:creationId xmlns:a16="http://schemas.microsoft.com/office/drawing/2014/main" id="{9E4BD61E-47AA-A34E-9414-890ECA8CDC23}"/>
              </a:ext>
            </a:extLst>
          </p:cNvPr>
          <p:cNvSpPr/>
          <p:nvPr/>
        </p:nvSpPr>
        <p:spPr>
          <a:xfrm>
            <a:off x="609167" y="3413700"/>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AFRIDA</a:t>
            </a:r>
          </a:p>
        </p:txBody>
      </p:sp>
      <p:sp>
        <p:nvSpPr>
          <p:cNvPr id="29" name="Rectangle 28">
            <a:extLst>
              <a:ext uri="{FF2B5EF4-FFF2-40B4-BE49-F238E27FC236}">
                <a16:creationId xmlns:a16="http://schemas.microsoft.com/office/drawing/2014/main" id="{FB0FCF0C-C493-4A4E-9536-C48F364B467C}"/>
              </a:ext>
            </a:extLst>
          </p:cNvPr>
          <p:cNvSpPr/>
          <p:nvPr/>
        </p:nvSpPr>
        <p:spPr>
          <a:xfrm>
            <a:off x="609167" y="3831926"/>
            <a:ext cx="2427151" cy="830997"/>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YES, SEA</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marL="90488" lvl="0" indent="-90488">
              <a:buFont typeface="Arial" panose="020B0604020202020204" pitchFamily="34" charset="0"/>
              <a:buChar char="•"/>
            </a:pPr>
            <a:r>
              <a:rPr lang="en-US" sz="1600" b="1">
                <a:latin typeface="Corbel" panose="020B0503020204020204" pitchFamily="34" charset="0"/>
                <a:ea typeface="Roboto Condensed Light" panose="02000000000000000000" pitchFamily="2" charset="0"/>
                <a:cs typeface="Calibri" panose="020F0502020204030204" pitchFamily="34" charset="0"/>
              </a:rPr>
              <a:t>Is the victim</a:t>
            </a:r>
          </a:p>
        </p:txBody>
      </p:sp>
      <p:sp>
        <p:nvSpPr>
          <p:cNvPr id="31" name="Rectangle 30">
            <a:extLst>
              <a:ext uri="{FF2B5EF4-FFF2-40B4-BE49-F238E27FC236}">
                <a16:creationId xmlns:a16="http://schemas.microsoft.com/office/drawing/2014/main" id="{A5247141-EF59-2A46-A4DD-B1902CB725D7}"/>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pic>
        <p:nvPicPr>
          <p:cNvPr id="36" name="Picture 13">
            <a:extLst>
              <a:ext uri="{FF2B5EF4-FFF2-40B4-BE49-F238E27FC236}">
                <a16:creationId xmlns:a16="http://schemas.microsoft.com/office/drawing/2014/main" id="{177F9092-4BBB-446F-A165-37987E63A2F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2597929" y="1650669"/>
            <a:ext cx="1464427" cy="1615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Picture 19">
            <a:extLst>
              <a:ext uri="{FF2B5EF4-FFF2-40B4-BE49-F238E27FC236}">
                <a16:creationId xmlns:a16="http://schemas.microsoft.com/office/drawing/2014/main" id="{19A17679-96FA-4B9F-97C1-208B7181196E}"/>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459577" y="1687927"/>
            <a:ext cx="2134493" cy="16003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20">
            <a:extLst>
              <a:ext uri="{FF2B5EF4-FFF2-40B4-BE49-F238E27FC236}">
                <a16:creationId xmlns:a16="http://schemas.microsoft.com/office/drawing/2014/main" id="{995112BA-924A-4D5E-9897-66E0610444E1}"/>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901833" y="1650669"/>
            <a:ext cx="2229060" cy="16712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6" name="Picture 19">
            <a:extLst>
              <a:ext uri="{FF2B5EF4-FFF2-40B4-BE49-F238E27FC236}">
                <a16:creationId xmlns:a16="http://schemas.microsoft.com/office/drawing/2014/main" id="{D9CA7796-67C0-4D97-9A1D-1614C6E929EC}"/>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23049" y="1689027"/>
            <a:ext cx="1182951" cy="1488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25748221"/>
      </p:ext>
    </p:extLst>
  </p:cSld>
  <p:clrMapOvr>
    <a:masterClrMapping/>
  </p:clrMapOvr>
  <p:transition spd="slow" advClick="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ppt_y</p:attrName>
                                        </p:attrNameLst>
                                      </p:cBhvr>
                                      <p:tavLst>
                                        <p:tav tm="0">
                                          <p:val>
                                            <p:strVal val="#ppt_y+#ppt_h*1.125000"/>
                                          </p:val>
                                        </p:tav>
                                        <p:tav tm="100000">
                                          <p:val>
                                            <p:strVal val="#ppt_y"/>
                                          </p:val>
                                        </p:tav>
                                      </p:tavLst>
                                    </p:anim>
                                    <p:animEffect transition="in" filter="wipe(up)">
                                      <p:cBhvr>
                                        <p:cTn id="8" dur="500"/>
                                        <p:tgtEl>
                                          <p:spTgt spid="43"/>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7"/>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nextCondLst>
                <p:cond evt="onClick" delay="0">
                  <p:tgtEl>
                    <p:spTgt spid="47"/>
                  </p:tgtEl>
                </p:cond>
              </p:nextCondLst>
            </p:seq>
            <p:seq concurrent="1" nextAc="seek">
              <p:cTn id="17" restart="whenNotActive" fill="hold" evtFilter="cancelBubble" nodeType="interactiveSeq">
                <p:stCondLst>
                  <p:cond evt="onClick" delay="0">
                    <p:tgtEl>
                      <p:spTgt spid="56"/>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childTnLst>
              </p:cTn>
              <p:nextCondLst>
                <p:cond evt="onClick" delay="0">
                  <p:tgtEl>
                    <p:spTgt spid="56"/>
                  </p:tgtEl>
                </p:cond>
              </p:nextCondLst>
            </p:seq>
            <p:seq concurrent="1" nextAc="seek">
              <p:cTn id="22" restart="whenNotActive" fill="hold" evtFilter="cancelBubble" nodeType="interactiveSeq">
                <p:stCondLst>
                  <p:cond evt="onClick" delay="0">
                    <p:tgtEl>
                      <p:spTgt spid="36"/>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nextCondLst>
                <p:cond evt="onClick" delay="0">
                  <p:tgtEl>
                    <p:spTgt spid="36"/>
                  </p:tgtEl>
                </p:cond>
              </p:nextCondLst>
            </p:seq>
            <p:seq concurrent="1" nextAc="seek">
              <p:cTn id="27" restart="whenNotActive" fill="hold" evtFilter="cancelBubble" nodeType="interactiveSeq">
                <p:stCondLst>
                  <p:cond evt="onClick" delay="0">
                    <p:tgtEl>
                      <p:spTgt spid="46"/>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childTnLst>
              </p:cTn>
              <p:nextCondLst>
                <p:cond evt="onClick" delay="0">
                  <p:tgtEl>
                    <p:spTgt spid="46"/>
                  </p:tgtEl>
                </p:cond>
              </p:nextCondLst>
            </p:seq>
          </p:childTnLst>
        </p:cTn>
      </p:par>
    </p:tnLst>
    <p:bldLst>
      <p:bldP spid="38" grpId="0"/>
      <p:bldP spid="40" grpId="0"/>
      <p:bldP spid="52" grpId="0"/>
      <p:bldP spid="2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DEFINING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7273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6878269" y="623269"/>
            <a:ext cx="9873871" cy="541559"/>
          </a:xfrm>
          <a:prstGeom prst="rect">
            <a:avLst/>
          </a:prstGeom>
          <a:noFill/>
        </p:spPr>
        <p:txBody>
          <a:bodyPr wrap="square" rtlCol="0">
            <a:spAutoFit/>
          </a:bodyPr>
          <a:lstStyle/>
          <a:p>
            <a:pPr>
              <a:lnSpc>
                <a:spcPts val="1720"/>
              </a:lnSpc>
            </a:pP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Question </a:t>
            </a:r>
            <a:r>
              <a:rPr lang="en-US" sz="2000" b="1">
                <a:solidFill>
                  <a:srgbClr val="006CB6"/>
                </a:solidFill>
                <a:ea typeface="Roboto" panose="02000000000000000000" pitchFamily="2" charset="0"/>
                <a:cs typeface="Calibri Light" panose="020F0302020204030204" pitchFamily="34" charset="0"/>
              </a:rPr>
              <a:t>3</a:t>
            </a:r>
            <a:r>
              <a:rPr lang="en-US" sz="2000" b="1">
                <a:solidFill>
                  <a:srgbClr val="006CB6"/>
                </a:solidFill>
                <a:latin typeface="Corbel" panose="020B0503020204020204" pitchFamily="34" charset="0"/>
                <a:ea typeface="Roboto" panose="02000000000000000000" pitchFamily="2" charset="0"/>
                <a:cs typeface="Calibri Light" panose="020F0302020204030204" pitchFamily="34" charset="0"/>
              </a:rPr>
              <a:t>: </a:t>
            </a:r>
            <a:r>
              <a:rPr lang="en-US" sz="2000" b="1">
                <a:latin typeface="Corbel" panose="020B0503020204020204" pitchFamily="34" charset="0"/>
                <a:ea typeface="Roboto" panose="02000000000000000000" pitchFamily="2" charset="0"/>
                <a:cs typeface="Calibri Light" panose="020F0302020204030204" pitchFamily="34" charset="0"/>
              </a:rPr>
              <a:t>How would you define each </a:t>
            </a:r>
          </a:p>
          <a:p>
            <a:pPr>
              <a:lnSpc>
                <a:spcPts val="1720"/>
              </a:lnSpc>
            </a:pPr>
            <a:r>
              <a:rPr lang="en-US" sz="2000" b="1">
                <a:latin typeface="Corbel" panose="020B0503020204020204" pitchFamily="34" charset="0"/>
                <a:ea typeface="Roboto" panose="02000000000000000000" pitchFamily="2" charset="0"/>
                <a:cs typeface="Calibri Light" panose="020F0302020204030204" pitchFamily="34" charset="0"/>
              </a:rPr>
              <a:t>of the following terms?</a:t>
            </a:r>
          </a:p>
        </p:txBody>
      </p:sp>
      <p:sp>
        <p:nvSpPr>
          <p:cNvPr id="34" name="Rectangle 33">
            <a:extLst>
              <a:ext uri="{FF2B5EF4-FFF2-40B4-BE49-F238E27FC236}">
                <a16:creationId xmlns:a16="http://schemas.microsoft.com/office/drawing/2014/main" id="{C0731F69-6E1F-AB4F-9F69-AF1457B96C9B}"/>
              </a:ext>
            </a:extLst>
          </p:cNvPr>
          <p:cNvSpPr/>
          <p:nvPr/>
        </p:nvSpPr>
        <p:spPr>
          <a:xfrm>
            <a:off x="549609" y="5489713"/>
            <a:ext cx="11378866" cy="369332"/>
          </a:xfrm>
          <a:prstGeom prst="rect">
            <a:avLst/>
          </a:prstGeom>
        </p:spPr>
        <p:txBody>
          <a:bodyPr wrap="square">
            <a:spAutoFit/>
          </a:bodyPr>
          <a:lstStyle/>
          <a:p>
            <a:pPr algn="r"/>
            <a:r>
              <a:rPr lang="en-CA" sz="900"/>
              <a:t>UN Glossary on Sexual Exploitation and Abuse (second edition, 2017);</a:t>
            </a:r>
          </a:p>
          <a:p>
            <a:pPr algn="r"/>
            <a:r>
              <a:rPr lang="en-CA" sz="900"/>
              <a:t>UN System Model Policy on Sexual Harassment (approved 11-12 October 2018)</a:t>
            </a:r>
            <a:endParaRPr lang="en-CA" sz="900">
              <a:highlight>
                <a:srgbClr val="FFFF00"/>
              </a:highlight>
            </a:endParaRPr>
          </a:p>
        </p:txBody>
      </p:sp>
      <p:sp>
        <p:nvSpPr>
          <p:cNvPr id="42" name="TextBox 17">
            <a:extLst>
              <a:ext uri="{FF2B5EF4-FFF2-40B4-BE49-F238E27FC236}">
                <a16:creationId xmlns:a16="http://schemas.microsoft.com/office/drawing/2014/main" id="{BECB36DD-E070-0043-94B1-7602BC8CC4D2}"/>
              </a:ext>
            </a:extLst>
          </p:cNvPr>
          <p:cNvSpPr txBox="1"/>
          <p:nvPr/>
        </p:nvSpPr>
        <p:spPr>
          <a:xfrm>
            <a:off x="3551581" y="1337616"/>
            <a:ext cx="2481565" cy="330070"/>
          </a:xfrm>
          <a:prstGeom prst="rect">
            <a:avLst/>
          </a:prstGeom>
          <a:solidFill>
            <a:srgbClr val="CA6F16"/>
          </a:solidFill>
        </p:spPr>
        <p:txBody>
          <a:bodyPr wrap="square" rtlCol="0">
            <a:noAutofit/>
          </a:bodyPr>
          <a:lstStyle/>
          <a:p>
            <a:pPr algn="ctr"/>
            <a:r>
              <a:rPr lang="en-CA" sz="1400" b="1">
                <a:solidFill>
                  <a:schemeClr val="bg1"/>
                </a:solidFill>
                <a:latin typeface="Corbel" panose="020B0503020204020204" pitchFamily="34" charset="0"/>
              </a:rPr>
              <a:t>Sexual Exploitation (SE)</a:t>
            </a:r>
          </a:p>
        </p:txBody>
      </p:sp>
      <p:sp>
        <p:nvSpPr>
          <p:cNvPr id="44" name="TextBox 37">
            <a:extLst>
              <a:ext uri="{FF2B5EF4-FFF2-40B4-BE49-F238E27FC236}">
                <a16:creationId xmlns:a16="http://schemas.microsoft.com/office/drawing/2014/main" id="{79F8B9FC-8599-794B-8160-14EA545ABEBE}"/>
              </a:ext>
            </a:extLst>
          </p:cNvPr>
          <p:cNvSpPr txBox="1"/>
          <p:nvPr/>
        </p:nvSpPr>
        <p:spPr>
          <a:xfrm>
            <a:off x="6202017" y="1337616"/>
            <a:ext cx="2478157" cy="330070"/>
          </a:xfrm>
          <a:prstGeom prst="rect">
            <a:avLst/>
          </a:prstGeom>
          <a:solidFill>
            <a:srgbClr val="CA6F16"/>
          </a:solidFill>
        </p:spPr>
        <p:txBody>
          <a:bodyPr wrap="square" rtlCol="0">
            <a:noAutofit/>
          </a:bodyPr>
          <a:lstStyle/>
          <a:p>
            <a:pPr algn="ctr"/>
            <a:r>
              <a:rPr lang="en-CA" sz="1400" b="1">
                <a:solidFill>
                  <a:schemeClr val="bg1"/>
                </a:solidFill>
                <a:latin typeface="Corbel" panose="020B0503020204020204" pitchFamily="34" charset="0"/>
              </a:rPr>
              <a:t>Sexual Abuse (SA)</a:t>
            </a:r>
          </a:p>
        </p:txBody>
      </p:sp>
      <p:sp>
        <p:nvSpPr>
          <p:cNvPr id="54" name="TextBox 45">
            <a:extLst>
              <a:ext uri="{FF2B5EF4-FFF2-40B4-BE49-F238E27FC236}">
                <a16:creationId xmlns:a16="http://schemas.microsoft.com/office/drawing/2014/main" id="{0FCC6B78-81C2-C846-AFC8-583D8C869352}"/>
              </a:ext>
            </a:extLst>
          </p:cNvPr>
          <p:cNvSpPr txBox="1"/>
          <p:nvPr/>
        </p:nvSpPr>
        <p:spPr>
          <a:xfrm>
            <a:off x="8859015" y="1337616"/>
            <a:ext cx="2471593" cy="330070"/>
          </a:xfrm>
          <a:prstGeom prst="rect">
            <a:avLst/>
          </a:prstGeom>
          <a:solidFill>
            <a:srgbClr val="CA6F16"/>
          </a:solidFill>
        </p:spPr>
        <p:txBody>
          <a:bodyPr wrap="square" rtlCol="0">
            <a:noAutofit/>
          </a:bodyPr>
          <a:lstStyle/>
          <a:p>
            <a:pPr algn="ctr"/>
            <a:r>
              <a:rPr lang="en-CA" sz="1400" b="1">
                <a:solidFill>
                  <a:schemeClr val="bg1"/>
                </a:solidFill>
                <a:latin typeface="Corbel" panose="020B0503020204020204" pitchFamily="34" charset="0"/>
              </a:rPr>
              <a:t>Sexual Harassment (SH)</a:t>
            </a:r>
          </a:p>
        </p:txBody>
      </p:sp>
      <p:sp>
        <p:nvSpPr>
          <p:cNvPr id="71" name="TextBox 34">
            <a:extLst>
              <a:ext uri="{FF2B5EF4-FFF2-40B4-BE49-F238E27FC236}">
                <a16:creationId xmlns:a16="http://schemas.microsoft.com/office/drawing/2014/main" id="{7D44D9FE-F0E5-AE4B-9752-9BC9D0956FD9}"/>
              </a:ext>
            </a:extLst>
          </p:cNvPr>
          <p:cNvSpPr txBox="1"/>
          <p:nvPr/>
        </p:nvSpPr>
        <p:spPr>
          <a:xfrm>
            <a:off x="2156952" y="1758529"/>
            <a:ext cx="1184071" cy="370800"/>
          </a:xfrm>
          <a:prstGeom prst="rect">
            <a:avLst/>
          </a:prstGeom>
          <a:solidFill>
            <a:srgbClr val="006CB6"/>
          </a:solidFill>
        </p:spPr>
        <p:txBody>
          <a:bodyPr wrap="square" rtlCol="0" anchor="ctr" anchorCtr="0">
            <a:noAutofit/>
          </a:bodyPr>
          <a:lstStyle/>
          <a:p>
            <a:pPr algn="ctr"/>
            <a:r>
              <a:rPr lang="en-CA" sz="1400" b="1">
                <a:solidFill>
                  <a:schemeClr val="bg1"/>
                </a:solidFill>
                <a:latin typeface="Corbel" panose="020B0503020204020204" pitchFamily="34" charset="0"/>
              </a:rPr>
              <a:t>Who?</a:t>
            </a:r>
          </a:p>
        </p:txBody>
      </p:sp>
      <p:sp>
        <p:nvSpPr>
          <p:cNvPr id="72" name="TextBox 35">
            <a:extLst>
              <a:ext uri="{FF2B5EF4-FFF2-40B4-BE49-F238E27FC236}">
                <a16:creationId xmlns:a16="http://schemas.microsoft.com/office/drawing/2014/main" id="{DF6C30A5-3A61-8548-9F4F-28349FC5554D}"/>
              </a:ext>
            </a:extLst>
          </p:cNvPr>
          <p:cNvSpPr txBox="1"/>
          <p:nvPr/>
        </p:nvSpPr>
        <p:spPr>
          <a:xfrm>
            <a:off x="2155745" y="2159183"/>
            <a:ext cx="1188000" cy="1584000"/>
          </a:xfrm>
          <a:prstGeom prst="rect">
            <a:avLst/>
          </a:prstGeom>
          <a:solidFill>
            <a:srgbClr val="006CB6"/>
          </a:solidFill>
        </p:spPr>
        <p:txBody>
          <a:bodyPr wrap="square" rtlCol="0" anchor="ctr" anchorCtr="0">
            <a:noAutofit/>
          </a:bodyPr>
          <a:lstStyle/>
          <a:p>
            <a:pPr algn="ctr"/>
            <a:r>
              <a:rPr lang="en-CA" sz="1400" b="1">
                <a:solidFill>
                  <a:schemeClr val="bg1"/>
                </a:solidFill>
                <a:latin typeface="Corbel" panose="020B0503020204020204" pitchFamily="34" charset="0"/>
              </a:rPr>
              <a:t>What?</a:t>
            </a:r>
          </a:p>
        </p:txBody>
      </p:sp>
      <p:sp>
        <p:nvSpPr>
          <p:cNvPr id="73" name="TextBox 36">
            <a:extLst>
              <a:ext uri="{FF2B5EF4-FFF2-40B4-BE49-F238E27FC236}">
                <a16:creationId xmlns:a16="http://schemas.microsoft.com/office/drawing/2014/main" id="{D75B935A-6E4E-7D4D-91A7-CAD98C029B56}"/>
              </a:ext>
            </a:extLst>
          </p:cNvPr>
          <p:cNvSpPr txBox="1"/>
          <p:nvPr/>
        </p:nvSpPr>
        <p:spPr>
          <a:xfrm>
            <a:off x="2156952" y="3767228"/>
            <a:ext cx="1187758" cy="1012891"/>
          </a:xfrm>
          <a:prstGeom prst="rect">
            <a:avLst/>
          </a:prstGeom>
          <a:solidFill>
            <a:srgbClr val="006CB6"/>
          </a:solidFill>
        </p:spPr>
        <p:txBody>
          <a:bodyPr wrap="square" rtlCol="0" anchor="ctr" anchorCtr="0">
            <a:noAutofit/>
          </a:bodyPr>
          <a:lstStyle/>
          <a:p>
            <a:pPr algn="ctr"/>
            <a:r>
              <a:rPr lang="en-CA" sz="1400" b="1">
                <a:solidFill>
                  <a:schemeClr val="bg1"/>
                </a:solidFill>
                <a:latin typeface="Corbel" panose="020B0503020204020204" pitchFamily="34" charset="0"/>
              </a:rPr>
              <a:t>Examples?</a:t>
            </a:r>
          </a:p>
        </p:txBody>
      </p:sp>
      <p:sp>
        <p:nvSpPr>
          <p:cNvPr id="38" name="Rectangle 37">
            <a:extLst>
              <a:ext uri="{FF2B5EF4-FFF2-40B4-BE49-F238E27FC236}">
                <a16:creationId xmlns:a16="http://schemas.microsoft.com/office/drawing/2014/main" id="{9CD56C75-53DC-2C4A-9FA6-DB5FCF6276BE}"/>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72B1196F-EAC3-E442-8914-7C8B9AC79781}"/>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43" name="Rectangle 42">
            <a:extLst>
              <a:ext uri="{FF2B5EF4-FFF2-40B4-BE49-F238E27FC236}">
                <a16:creationId xmlns:a16="http://schemas.microsoft.com/office/drawing/2014/main" id="{85CB5510-3871-7A46-AE6D-CA991D6AF5BE}"/>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5" name="Rectangle 44">
            <a:extLst>
              <a:ext uri="{FF2B5EF4-FFF2-40B4-BE49-F238E27FC236}">
                <a16:creationId xmlns:a16="http://schemas.microsoft.com/office/drawing/2014/main" id="{127D55B4-059A-9644-92A6-F80BEADC2054}"/>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6" name="Rectangle 45">
            <a:extLst>
              <a:ext uri="{FF2B5EF4-FFF2-40B4-BE49-F238E27FC236}">
                <a16:creationId xmlns:a16="http://schemas.microsoft.com/office/drawing/2014/main" id="{3DE3C253-961E-7445-B32C-1096AEABD32C}"/>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7" name="Rectangle 46">
            <a:extLst>
              <a:ext uri="{FF2B5EF4-FFF2-40B4-BE49-F238E27FC236}">
                <a16:creationId xmlns:a16="http://schemas.microsoft.com/office/drawing/2014/main" id="{5607352C-5B31-0B40-96EB-5AA28EDA0EB0}"/>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49" name="Rectangle 48">
            <a:extLst>
              <a:ext uri="{FF2B5EF4-FFF2-40B4-BE49-F238E27FC236}">
                <a16:creationId xmlns:a16="http://schemas.microsoft.com/office/drawing/2014/main" id="{7DF4E872-1925-4D42-93A1-EE55B02B3BAB}"/>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50" name="Groupe 49">
            <a:extLst>
              <a:ext uri="{FF2B5EF4-FFF2-40B4-BE49-F238E27FC236}">
                <a16:creationId xmlns:a16="http://schemas.microsoft.com/office/drawing/2014/main" id="{DCD581EF-D3F3-CE44-85A1-084215981077}"/>
              </a:ext>
            </a:extLst>
          </p:cNvPr>
          <p:cNvGrpSpPr/>
          <p:nvPr/>
        </p:nvGrpSpPr>
        <p:grpSpPr>
          <a:xfrm>
            <a:off x="3724275" y="4967851"/>
            <a:ext cx="2984500" cy="1859833"/>
            <a:chOff x="728044" y="4968889"/>
            <a:chExt cx="3018456" cy="1859833"/>
          </a:xfrm>
        </p:grpSpPr>
        <p:pic>
          <p:nvPicPr>
            <p:cNvPr id="66" name="Image 65">
              <a:extLst>
                <a:ext uri="{FF2B5EF4-FFF2-40B4-BE49-F238E27FC236}">
                  <a16:creationId xmlns:a16="http://schemas.microsoft.com/office/drawing/2014/main" id="{445299BA-9E6A-604D-8D7A-4B12DB0CD8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75" name="Rectangle 74">
              <a:extLst>
                <a:ext uri="{FF2B5EF4-FFF2-40B4-BE49-F238E27FC236}">
                  <a16:creationId xmlns:a16="http://schemas.microsoft.com/office/drawing/2014/main" id="{A599C6DA-29E0-5946-820A-02875F4E659E}"/>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5" name="Rectangle 34">
            <a:extLst>
              <a:ext uri="{FF2B5EF4-FFF2-40B4-BE49-F238E27FC236}">
                <a16:creationId xmlns:a16="http://schemas.microsoft.com/office/drawing/2014/main" id="{F7DC494C-04AB-7845-883D-6E6F5BAE0350}"/>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03</a:t>
            </a:r>
          </a:p>
        </p:txBody>
      </p:sp>
      <p:sp>
        <p:nvSpPr>
          <p:cNvPr id="36" name="TextBox 26">
            <a:extLst>
              <a:ext uri="{FF2B5EF4-FFF2-40B4-BE49-F238E27FC236}">
                <a16:creationId xmlns:a16="http://schemas.microsoft.com/office/drawing/2014/main" id="{B81D1939-AA17-44B3-BCC3-C572DECFAC79}"/>
              </a:ext>
            </a:extLst>
          </p:cNvPr>
          <p:cNvSpPr txBox="1"/>
          <p:nvPr/>
        </p:nvSpPr>
        <p:spPr>
          <a:xfrm>
            <a:off x="3539825" y="1761934"/>
            <a:ext cx="2481217" cy="369332"/>
          </a:xfrm>
          <a:prstGeom prst="rect">
            <a:avLst/>
          </a:prstGeom>
          <a:noFill/>
        </p:spPr>
        <p:txBody>
          <a:bodyPr wrap="square" rtlCol="0">
            <a:noAutofit/>
          </a:bodyPr>
          <a:lstStyle/>
          <a:p>
            <a:pPr marL="95250" indent="-95250">
              <a:buFont typeface="Arial" panose="020B0604020202020204" pitchFamily="34" charset="0"/>
              <a:buChar char="•"/>
            </a:pPr>
            <a:r>
              <a:rPr lang="en-CA" sz="1400" b="1">
                <a:latin typeface="Corbel" panose="020B0503020204020204" pitchFamily="34" charset="0"/>
              </a:rPr>
              <a:t>Us + Beneficiary</a:t>
            </a:r>
          </a:p>
        </p:txBody>
      </p:sp>
      <p:sp>
        <p:nvSpPr>
          <p:cNvPr id="37" name="TextBox 22">
            <a:extLst>
              <a:ext uri="{FF2B5EF4-FFF2-40B4-BE49-F238E27FC236}">
                <a16:creationId xmlns:a16="http://schemas.microsoft.com/office/drawing/2014/main" id="{42963D01-B00D-42CE-990B-758C527BE620}"/>
              </a:ext>
            </a:extLst>
          </p:cNvPr>
          <p:cNvSpPr txBox="1"/>
          <p:nvPr/>
        </p:nvSpPr>
        <p:spPr>
          <a:xfrm>
            <a:off x="3546918" y="2157577"/>
            <a:ext cx="2481217" cy="1584000"/>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Abuse of vulnerability, differential power, or trust</a:t>
            </a:r>
          </a:p>
          <a:p>
            <a:pPr marL="95250" indent="-95250">
              <a:spcBef>
                <a:spcPts val="600"/>
              </a:spcBef>
              <a:buFont typeface="Arial" panose="020B0604020202020204" pitchFamily="34" charset="0"/>
              <a:buChar char="•"/>
            </a:pPr>
            <a:r>
              <a:rPr lang="en-CA" sz="1400" b="1">
                <a:latin typeface="Corbel" panose="020B0503020204020204" pitchFamily="34" charset="0"/>
              </a:rPr>
              <a:t>Victim’s sexual activity generates benefits</a:t>
            </a:r>
          </a:p>
        </p:txBody>
      </p:sp>
      <p:sp>
        <p:nvSpPr>
          <p:cNvPr id="40" name="TextBox 23">
            <a:extLst>
              <a:ext uri="{FF2B5EF4-FFF2-40B4-BE49-F238E27FC236}">
                <a16:creationId xmlns:a16="http://schemas.microsoft.com/office/drawing/2014/main" id="{AE7CB56E-C3D3-4FD5-8690-7BE72D736D83}"/>
              </a:ext>
            </a:extLst>
          </p:cNvPr>
          <p:cNvSpPr txBox="1"/>
          <p:nvPr/>
        </p:nvSpPr>
        <p:spPr>
          <a:xfrm>
            <a:off x="3546918" y="3938339"/>
            <a:ext cx="2645600" cy="1308460"/>
          </a:xfrm>
          <a:prstGeom prst="rect">
            <a:avLst/>
          </a:prstGeom>
          <a:no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Offering money, gifts, </a:t>
            </a:r>
            <a:br>
              <a:rPr lang="en-CA" sz="1400" b="1">
                <a:latin typeface="Corbel" panose="020B0503020204020204" pitchFamily="34" charset="0"/>
              </a:rPr>
            </a:br>
            <a:r>
              <a:rPr lang="en-CA" sz="1400" b="1">
                <a:latin typeface="Corbel" panose="020B0503020204020204" pitchFamily="34" charset="0"/>
              </a:rPr>
              <a:t>or a job in exchange for sex</a:t>
            </a:r>
          </a:p>
          <a:p>
            <a:pPr marL="95250" indent="-95250">
              <a:buFont typeface="Arial" panose="020B0604020202020204" pitchFamily="34" charset="0"/>
              <a:buChar char="•"/>
            </a:pPr>
            <a:r>
              <a:rPr lang="en-CA" sz="1400" b="1">
                <a:latin typeface="Corbel" panose="020B0503020204020204" pitchFamily="34" charset="0"/>
              </a:rPr>
              <a:t>Withholding due services </a:t>
            </a:r>
            <a:br>
              <a:rPr lang="en-CA" sz="1400" b="1">
                <a:latin typeface="Corbel" panose="020B0503020204020204" pitchFamily="34" charset="0"/>
              </a:rPr>
            </a:br>
            <a:r>
              <a:rPr lang="en-CA" sz="1400" b="1">
                <a:latin typeface="Corbel" panose="020B0503020204020204" pitchFamily="34" charset="0"/>
              </a:rPr>
              <a:t>or blackmailing for sex</a:t>
            </a:r>
          </a:p>
          <a:p>
            <a:pPr marL="95250" indent="-95250">
              <a:buFont typeface="Arial" panose="020B0604020202020204" pitchFamily="34" charset="0"/>
              <a:buChar char="•"/>
            </a:pPr>
            <a:r>
              <a:rPr lang="en-CA" sz="1400" b="1">
                <a:latin typeface="Corbel" panose="020B0503020204020204" pitchFamily="34" charset="0"/>
              </a:rPr>
              <a:t>Hiring prostitutes</a:t>
            </a:r>
          </a:p>
          <a:p>
            <a:pPr marL="95250" indent="-95250">
              <a:buFont typeface="Arial" panose="020B0604020202020204" pitchFamily="34" charset="0"/>
              <a:buChar char="•"/>
            </a:pPr>
            <a:r>
              <a:rPr lang="en-CA" sz="1400" b="1">
                <a:latin typeface="Corbel" panose="020B0503020204020204" pitchFamily="34" charset="0"/>
              </a:rPr>
              <a:t>Threats of sexual exploitation</a:t>
            </a:r>
          </a:p>
          <a:p>
            <a:pPr marL="95250" indent="-95250">
              <a:buFont typeface="Arial" panose="020B0604020202020204" pitchFamily="34" charset="0"/>
              <a:buChar char="•"/>
            </a:pPr>
            <a:endParaRPr lang="en-CA" sz="1400" b="1">
              <a:latin typeface="Corbel" panose="020B0503020204020204" pitchFamily="34" charset="0"/>
            </a:endParaRPr>
          </a:p>
        </p:txBody>
      </p:sp>
      <p:sp>
        <p:nvSpPr>
          <p:cNvPr id="55" name="TextBox 32">
            <a:extLst>
              <a:ext uri="{FF2B5EF4-FFF2-40B4-BE49-F238E27FC236}">
                <a16:creationId xmlns:a16="http://schemas.microsoft.com/office/drawing/2014/main" id="{38E0E499-FE87-40CA-83FB-9A059277E235}"/>
              </a:ext>
            </a:extLst>
          </p:cNvPr>
          <p:cNvSpPr txBox="1"/>
          <p:nvPr/>
        </p:nvSpPr>
        <p:spPr>
          <a:xfrm>
            <a:off x="6198989" y="1767282"/>
            <a:ext cx="2479579" cy="369332"/>
          </a:xfrm>
          <a:prstGeom prst="rect">
            <a:avLst/>
          </a:prstGeom>
          <a:noFill/>
        </p:spPr>
        <p:txBody>
          <a:bodyPr wrap="square" rtlCol="0">
            <a:noAutofit/>
          </a:bodyPr>
          <a:lstStyle/>
          <a:p>
            <a:pPr marL="95250" indent="-95250">
              <a:buFont typeface="Arial" panose="020B0604020202020204" pitchFamily="34" charset="0"/>
              <a:buChar char="•"/>
            </a:pPr>
            <a:r>
              <a:rPr lang="en-CA" sz="1400" b="1">
                <a:latin typeface="Corbel" panose="020B0503020204020204" pitchFamily="34" charset="0"/>
              </a:rPr>
              <a:t>Us + Beneficiary</a:t>
            </a:r>
          </a:p>
        </p:txBody>
      </p:sp>
      <p:sp>
        <p:nvSpPr>
          <p:cNvPr id="57" name="TextBox 42">
            <a:extLst>
              <a:ext uri="{FF2B5EF4-FFF2-40B4-BE49-F238E27FC236}">
                <a16:creationId xmlns:a16="http://schemas.microsoft.com/office/drawing/2014/main" id="{ECAC1F3C-5F87-453E-BD17-5E9D0E6150A8}"/>
              </a:ext>
            </a:extLst>
          </p:cNvPr>
          <p:cNvSpPr txBox="1"/>
          <p:nvPr/>
        </p:nvSpPr>
        <p:spPr>
          <a:xfrm>
            <a:off x="6198992" y="2157578"/>
            <a:ext cx="2479579" cy="1584000"/>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Physical intrusion </a:t>
            </a:r>
            <a:br>
              <a:rPr lang="en-CA" sz="1400" b="1">
                <a:latin typeface="Corbel" panose="020B0503020204020204" pitchFamily="34" charset="0"/>
              </a:rPr>
            </a:br>
            <a:r>
              <a:rPr lang="en-CA" sz="1400" b="1">
                <a:latin typeface="Corbel" panose="020B0503020204020204" pitchFamily="34" charset="0"/>
              </a:rPr>
              <a:t>of a sexual nature</a:t>
            </a:r>
          </a:p>
          <a:p>
            <a:pPr marL="95250" indent="-95250">
              <a:spcBef>
                <a:spcPts val="600"/>
              </a:spcBef>
              <a:buFont typeface="Arial" panose="020B0604020202020204" pitchFamily="34" charset="0"/>
              <a:buChar char="•"/>
            </a:pPr>
            <a:r>
              <a:rPr lang="en-CA" sz="1400" b="1">
                <a:latin typeface="Corbel" panose="020B0503020204020204" pitchFamily="34" charset="0"/>
              </a:rPr>
              <a:t>Use of force or coercion</a:t>
            </a:r>
          </a:p>
        </p:txBody>
      </p:sp>
      <p:sp>
        <p:nvSpPr>
          <p:cNvPr id="60" name="TextBox 40">
            <a:extLst>
              <a:ext uri="{FF2B5EF4-FFF2-40B4-BE49-F238E27FC236}">
                <a16:creationId xmlns:a16="http://schemas.microsoft.com/office/drawing/2014/main" id="{51FBC52C-A3D8-4502-82E2-6D810195E45C}"/>
              </a:ext>
            </a:extLst>
          </p:cNvPr>
          <p:cNvSpPr txBox="1"/>
          <p:nvPr/>
        </p:nvSpPr>
        <p:spPr>
          <a:xfrm>
            <a:off x="6198990" y="3789329"/>
            <a:ext cx="2592677" cy="1817821"/>
          </a:xfrm>
          <a:prstGeom prst="rect">
            <a:avLst/>
          </a:prstGeom>
          <a:noFill/>
        </p:spPr>
        <p:txBody>
          <a:bodyPr wrap="square" rtlCol="0" anchor="ctr" anchorCtr="0">
            <a:noAutofit/>
          </a:bodyPr>
          <a:lstStyle/>
          <a:p>
            <a:pPr marL="95250" indent="-95250">
              <a:buFont typeface="Arial" panose="020B0604020202020204" pitchFamily="34" charset="0"/>
              <a:buChar char="•"/>
            </a:pPr>
            <a:r>
              <a:rPr lang="en-US" sz="1400" b="1">
                <a:latin typeface="Corbel" panose="020B0503020204020204" pitchFamily="34" charset="0"/>
              </a:rPr>
              <a:t>Unwanted kissing, touching, grabbing, or rubbing</a:t>
            </a:r>
          </a:p>
          <a:p>
            <a:pPr marL="95250" indent="-95250">
              <a:buFont typeface="Arial" panose="020B0604020202020204" pitchFamily="34" charset="0"/>
              <a:buChar char="•"/>
            </a:pPr>
            <a:r>
              <a:rPr lang="en-US" sz="1400" b="1">
                <a:latin typeface="Corbel" panose="020B0503020204020204" pitchFamily="34" charset="0"/>
              </a:rPr>
              <a:t>Threats of an unwanted sexual act</a:t>
            </a:r>
          </a:p>
          <a:p>
            <a:pPr marL="95250" indent="-95250">
              <a:buFont typeface="Arial" panose="020B0604020202020204" pitchFamily="34" charset="0"/>
              <a:buChar char="•"/>
            </a:pPr>
            <a:r>
              <a:rPr lang="en-US" sz="1400" b="1">
                <a:latin typeface="Corbel" panose="020B0503020204020204" pitchFamily="34" charset="0"/>
              </a:rPr>
              <a:t>Raping or attempted rape</a:t>
            </a:r>
          </a:p>
          <a:p>
            <a:pPr marL="95250" indent="-95250">
              <a:buFont typeface="Arial" panose="020B0604020202020204" pitchFamily="34" charset="0"/>
              <a:buChar char="•"/>
            </a:pPr>
            <a:r>
              <a:rPr lang="en-US" sz="1400" b="1">
                <a:latin typeface="Corbel" panose="020B0503020204020204" pitchFamily="34" charset="0"/>
              </a:rPr>
              <a:t>Any sexual activity with </a:t>
            </a:r>
            <a:br>
              <a:rPr lang="en-US" sz="1400" b="1">
                <a:latin typeface="Corbel" panose="020B0503020204020204" pitchFamily="34" charset="0"/>
              </a:rPr>
            </a:br>
            <a:r>
              <a:rPr lang="en-US" sz="1400" b="1">
                <a:latin typeface="Corbel" panose="020B0503020204020204" pitchFamily="34" charset="0"/>
              </a:rPr>
              <a:t>a child</a:t>
            </a:r>
          </a:p>
          <a:p>
            <a:pPr marL="95250" indent="-95250">
              <a:buFont typeface="Arial" panose="020B0604020202020204" pitchFamily="34" charset="0"/>
              <a:buChar char="•"/>
            </a:pPr>
            <a:endParaRPr lang="en-US" sz="1400" b="1">
              <a:latin typeface="Corbel" panose="020B0503020204020204" pitchFamily="34" charset="0"/>
            </a:endParaRPr>
          </a:p>
        </p:txBody>
      </p:sp>
      <p:sp>
        <p:nvSpPr>
          <p:cNvPr id="74" name="TextBox 29">
            <a:extLst>
              <a:ext uri="{FF2B5EF4-FFF2-40B4-BE49-F238E27FC236}">
                <a16:creationId xmlns:a16="http://schemas.microsoft.com/office/drawing/2014/main" id="{85D39C1D-6FCD-4A57-94EC-F10EE34E86BE}"/>
              </a:ext>
            </a:extLst>
          </p:cNvPr>
          <p:cNvSpPr txBox="1"/>
          <p:nvPr/>
        </p:nvSpPr>
        <p:spPr>
          <a:xfrm>
            <a:off x="8844163" y="1770907"/>
            <a:ext cx="2484845" cy="369332"/>
          </a:xfrm>
          <a:prstGeom prst="rect">
            <a:avLst/>
          </a:prstGeom>
          <a:noFill/>
        </p:spPr>
        <p:txBody>
          <a:bodyPr wrap="square" rtlCol="0">
            <a:noAutofit/>
          </a:bodyPr>
          <a:lstStyle/>
          <a:p>
            <a:pPr marL="95250" indent="-95250">
              <a:buFont typeface="Arial" panose="020B0604020202020204" pitchFamily="34" charset="0"/>
              <a:buChar char="•"/>
            </a:pPr>
            <a:r>
              <a:rPr lang="en-CA" sz="1400" b="1">
                <a:latin typeface="Corbel" panose="020B0503020204020204" pitchFamily="34" charset="0"/>
              </a:rPr>
              <a:t>Us + Us</a:t>
            </a:r>
          </a:p>
        </p:txBody>
      </p:sp>
      <p:sp>
        <p:nvSpPr>
          <p:cNvPr id="76" name="TextBox 50">
            <a:extLst>
              <a:ext uri="{FF2B5EF4-FFF2-40B4-BE49-F238E27FC236}">
                <a16:creationId xmlns:a16="http://schemas.microsoft.com/office/drawing/2014/main" id="{41BF4638-F649-4157-8F31-06B29992E291}"/>
              </a:ext>
            </a:extLst>
          </p:cNvPr>
          <p:cNvSpPr txBox="1"/>
          <p:nvPr/>
        </p:nvSpPr>
        <p:spPr>
          <a:xfrm>
            <a:off x="8844160" y="2157581"/>
            <a:ext cx="2484845" cy="1584000"/>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Unwelcome advance or conduct of a sexual nature</a:t>
            </a:r>
          </a:p>
          <a:p>
            <a:pPr marL="95250" indent="-95250">
              <a:spcBef>
                <a:spcPts val="600"/>
              </a:spcBef>
              <a:buFont typeface="Arial" panose="020B0604020202020204" pitchFamily="34" charset="0"/>
              <a:buChar char="•"/>
            </a:pPr>
            <a:r>
              <a:rPr lang="en-CA" sz="1400" b="1">
                <a:latin typeface="Corbel" panose="020B0503020204020204" pitchFamily="34" charset="0"/>
              </a:rPr>
              <a:t>Creates an intimidating environment or becomes a condition of employment</a:t>
            </a:r>
          </a:p>
        </p:txBody>
      </p:sp>
      <p:sp>
        <p:nvSpPr>
          <p:cNvPr id="77" name="TextBox 48">
            <a:extLst>
              <a:ext uri="{FF2B5EF4-FFF2-40B4-BE49-F238E27FC236}">
                <a16:creationId xmlns:a16="http://schemas.microsoft.com/office/drawing/2014/main" id="{FF9E1AB6-D467-4143-BA9C-AAC54074DDDE}"/>
              </a:ext>
            </a:extLst>
          </p:cNvPr>
          <p:cNvSpPr txBox="1"/>
          <p:nvPr/>
        </p:nvSpPr>
        <p:spPr>
          <a:xfrm>
            <a:off x="8844159" y="3775502"/>
            <a:ext cx="2484845" cy="1408668"/>
          </a:xfrm>
          <a:prstGeom prst="rect">
            <a:avLst/>
          </a:prstGeom>
          <a:noFill/>
        </p:spPr>
        <p:txBody>
          <a:bodyPr wrap="square" rtlCol="0" anchor="ctr" anchorCtr="0">
            <a:noAutofit/>
          </a:bodyPr>
          <a:lstStyle/>
          <a:p>
            <a:pPr marL="95250" indent="-95250">
              <a:buFont typeface="Arial" panose="020B0604020202020204" pitchFamily="34" charset="0"/>
              <a:buChar char="•"/>
            </a:pPr>
            <a:r>
              <a:rPr lang="en-US" sz="1400" b="1">
                <a:latin typeface="Corbel" panose="020B0503020204020204" pitchFamily="34" charset="0"/>
              </a:rPr>
              <a:t>Touching, kissing or speaking inappropriately </a:t>
            </a:r>
            <a:br>
              <a:rPr lang="en-US" sz="1400" b="1">
                <a:latin typeface="Corbel" panose="020B0503020204020204" pitchFamily="34" charset="0"/>
              </a:rPr>
            </a:br>
            <a:r>
              <a:rPr lang="en-US" sz="1400" b="1">
                <a:latin typeface="Corbel" panose="020B0503020204020204" pitchFamily="34" charset="0"/>
              </a:rPr>
              <a:t>to a colleague at work</a:t>
            </a:r>
          </a:p>
          <a:p>
            <a:pPr marL="95250" indent="-95250">
              <a:buFont typeface="Arial" panose="020B0604020202020204" pitchFamily="34" charset="0"/>
              <a:buChar char="•"/>
            </a:pPr>
            <a:r>
              <a:rPr lang="en-US" sz="1400" b="1">
                <a:latin typeface="Corbel" panose="020B0503020204020204" pitchFamily="34" charset="0"/>
              </a:rPr>
              <a:t>Attempted or actual sexual assault</a:t>
            </a:r>
          </a:p>
          <a:p>
            <a:pPr marL="95250" indent="-95250">
              <a:buFont typeface="Arial" panose="020B0604020202020204" pitchFamily="34" charset="0"/>
              <a:buChar char="•"/>
            </a:pPr>
            <a:r>
              <a:rPr lang="en-US" sz="1400" b="1">
                <a:latin typeface="Corbel" panose="020B0503020204020204" pitchFamily="34" charset="0"/>
              </a:rPr>
              <a:t>Raping or attempted rape</a:t>
            </a:r>
          </a:p>
        </p:txBody>
      </p:sp>
    </p:spTree>
    <p:extLst>
      <p:ext uri="{BB962C8B-B14F-4D97-AF65-F5344CB8AC3E}">
        <p14:creationId xmlns:p14="http://schemas.microsoft.com/office/powerpoint/2010/main" val="73755535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p:tgtEl>
                                          <p:spTgt spid="50"/>
                                        </p:tgtEl>
                                        <p:attrNameLst>
                                          <p:attrName>ppt_y</p:attrName>
                                        </p:attrNameLst>
                                      </p:cBhvr>
                                      <p:tavLst>
                                        <p:tav tm="0">
                                          <p:val>
                                            <p:strVal val="#ppt_y+#ppt_h*1.125000"/>
                                          </p:val>
                                        </p:tav>
                                        <p:tav tm="100000">
                                          <p:val>
                                            <p:strVal val="#ppt_y"/>
                                          </p:val>
                                        </p:tav>
                                      </p:tavLst>
                                    </p:anim>
                                    <p:animEffect transition="in" filter="wipe(up)">
                                      <p:cBhvr>
                                        <p:cTn id="8" dur="500"/>
                                        <p:tgtEl>
                                          <p:spTgt spid="5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animBg="1"/>
      <p:bldP spid="40" grpId="0"/>
      <p:bldP spid="55" grpId="0"/>
      <p:bldP spid="57" grpId="0" animBg="1"/>
      <p:bldP spid="60" grpId="0"/>
      <p:bldP spid="74" grpId="0"/>
      <p:bldP spid="76" grpId="0" animBg="1"/>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D443C6-B694-7C46-9D4A-2E06DEB2427F}"/>
              </a:ext>
            </a:extLst>
          </p:cNvPr>
          <p:cNvSpPr/>
          <p:nvPr/>
        </p:nvSpPr>
        <p:spPr>
          <a:xfrm>
            <a:off x="1571325" y="5907294"/>
            <a:ext cx="10349986" cy="390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23" name="Rectangle 22">
            <a:extLst>
              <a:ext uri="{FF2B5EF4-FFF2-40B4-BE49-F238E27FC236}">
                <a16:creationId xmlns:a16="http://schemas.microsoft.com/office/drawing/2014/main" id="{220196C9-3EF0-2141-AD3E-976959E75BCF}"/>
              </a:ext>
            </a:extLst>
          </p:cNvPr>
          <p:cNvSpPr/>
          <p:nvPr/>
        </p:nvSpPr>
        <p:spPr>
          <a:xfrm>
            <a:off x="837235" y="589095"/>
            <a:ext cx="596975" cy="2509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5">
            <a:extLst>
              <a:ext uri="{FF2B5EF4-FFF2-40B4-BE49-F238E27FC236}">
                <a16:creationId xmlns:a16="http://schemas.microsoft.com/office/drawing/2014/main" id="{81F64B43-DB28-2148-B32F-B1FADD078FA7}"/>
              </a:ext>
            </a:extLst>
          </p:cNvPr>
          <p:cNvSpPr txBox="1"/>
          <p:nvPr/>
        </p:nvSpPr>
        <p:spPr>
          <a:xfrm>
            <a:off x="810228" y="579482"/>
            <a:ext cx="570287" cy="233013"/>
          </a:xfrm>
          <a:prstGeom prst="rect">
            <a:avLst/>
          </a:prstGeom>
          <a:noFill/>
        </p:spPr>
        <p:txBody>
          <a:bodyPr wrap="square" lIns="0" tIns="0" rIns="0" bIns="0" rtlCol="0">
            <a:spAutoFit/>
          </a:bodyPr>
          <a:lstStyle/>
          <a:p>
            <a:pPr algn="r">
              <a:lnSpc>
                <a:spcPts val="2000"/>
              </a:lnSpc>
            </a:pPr>
            <a:r>
              <a:rPr lang="en-US" sz="1200" b="1">
                <a:solidFill>
                  <a:schemeClr val="bg1"/>
                </a:solidFill>
                <a:latin typeface="Corbel" panose="020B0503020204020204" pitchFamily="34" charset="0"/>
                <a:ea typeface="Roboto" panose="02000000000000000000" pitchFamily="2" charset="0"/>
                <a:cs typeface="Calibri" panose="020F0502020204030204" pitchFamily="34" charset="0"/>
              </a:rPr>
              <a:t>ABUSE</a:t>
            </a:r>
          </a:p>
        </p:txBody>
      </p:sp>
      <p:grpSp>
        <p:nvGrpSpPr>
          <p:cNvPr id="25" name="Groupe 24">
            <a:extLst>
              <a:ext uri="{FF2B5EF4-FFF2-40B4-BE49-F238E27FC236}">
                <a16:creationId xmlns:a16="http://schemas.microsoft.com/office/drawing/2014/main" id="{E2AFFABE-1D13-5A4F-933A-902EF355FF4E}"/>
              </a:ext>
            </a:extLst>
          </p:cNvPr>
          <p:cNvGrpSpPr/>
          <p:nvPr/>
        </p:nvGrpSpPr>
        <p:grpSpPr>
          <a:xfrm>
            <a:off x="536294" y="832809"/>
            <a:ext cx="897916" cy="260554"/>
            <a:chOff x="10801324" y="1283132"/>
            <a:chExt cx="897916" cy="260554"/>
          </a:xfrm>
        </p:grpSpPr>
        <p:sp>
          <p:nvSpPr>
            <p:cNvPr id="26" name="Rectangle 25">
              <a:extLst>
                <a:ext uri="{FF2B5EF4-FFF2-40B4-BE49-F238E27FC236}">
                  <a16:creationId xmlns:a16="http://schemas.microsoft.com/office/drawing/2014/main" id="{03D03CBC-904A-C840-884B-DCB3F2773766}"/>
                </a:ext>
              </a:extLst>
            </p:cNvPr>
            <p:cNvSpPr/>
            <p:nvPr/>
          </p:nvSpPr>
          <p:spPr>
            <a:xfrm>
              <a:off x="10832189" y="1292745"/>
              <a:ext cx="867051" cy="2509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5">
              <a:extLst>
                <a:ext uri="{FF2B5EF4-FFF2-40B4-BE49-F238E27FC236}">
                  <a16:creationId xmlns:a16="http://schemas.microsoft.com/office/drawing/2014/main" id="{F8806B29-CE87-254B-964B-D9F5879F5630}"/>
                </a:ext>
              </a:extLst>
            </p:cNvPr>
            <p:cNvSpPr txBox="1"/>
            <p:nvPr/>
          </p:nvSpPr>
          <p:spPr>
            <a:xfrm>
              <a:off x="10801324" y="1283132"/>
              <a:ext cx="844222" cy="233013"/>
            </a:xfrm>
            <a:prstGeom prst="rect">
              <a:avLst/>
            </a:prstGeom>
            <a:noFill/>
          </p:spPr>
          <p:txBody>
            <a:bodyPr wrap="square" lIns="0" tIns="0" rIns="0" bIns="0" rtlCol="0">
              <a:spAutoFit/>
            </a:bodyPr>
            <a:lstStyle/>
            <a:p>
              <a:pPr algn="r">
                <a:lnSpc>
                  <a:spcPts val="2000"/>
                </a:lnSpc>
              </a:pPr>
              <a:r>
                <a:rPr lang="en-US" sz="1200" b="1">
                  <a:solidFill>
                    <a:schemeClr val="bg1"/>
                  </a:solidFill>
                  <a:latin typeface="Corbel" panose="020B0503020204020204" pitchFamily="34" charset="0"/>
                  <a:ea typeface="Roboto" panose="02000000000000000000" pitchFamily="2" charset="0"/>
                  <a:cs typeface="Calibri" panose="020F0502020204030204" pitchFamily="34" charset="0"/>
                </a:rPr>
                <a:t>OF POWER</a:t>
              </a:r>
            </a:p>
          </p:txBody>
        </p:sp>
      </p:grpSp>
      <p:sp>
        <p:nvSpPr>
          <p:cNvPr id="30" name="Rectangle 29">
            <a:extLst>
              <a:ext uri="{FF2B5EF4-FFF2-40B4-BE49-F238E27FC236}">
                <a16:creationId xmlns:a16="http://schemas.microsoft.com/office/drawing/2014/main" id="{6A4CD1C3-6B09-FB4E-A17E-34AEC6E1A9E3}"/>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07934841-3137-F14F-914D-B7750E5F8D13}"/>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3" name="Rectangle 32">
            <a:extLst>
              <a:ext uri="{FF2B5EF4-FFF2-40B4-BE49-F238E27FC236}">
                <a16:creationId xmlns:a16="http://schemas.microsoft.com/office/drawing/2014/main" id="{2F4AC827-F709-2943-B1C0-880CFEBB15A8}"/>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7" name="Rectangle 36">
            <a:extLst>
              <a:ext uri="{FF2B5EF4-FFF2-40B4-BE49-F238E27FC236}">
                <a16:creationId xmlns:a16="http://schemas.microsoft.com/office/drawing/2014/main" id="{9540F88C-DC23-0B48-A16C-6D989C11E9D3}"/>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3" name="Rectangle 42">
            <a:extLst>
              <a:ext uri="{FF2B5EF4-FFF2-40B4-BE49-F238E27FC236}">
                <a16:creationId xmlns:a16="http://schemas.microsoft.com/office/drawing/2014/main" id="{70E142E5-CF5C-5640-8C8F-2DAC96F4F89E}"/>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6" name="Rectangle 45">
            <a:extLst>
              <a:ext uri="{FF2B5EF4-FFF2-40B4-BE49-F238E27FC236}">
                <a16:creationId xmlns:a16="http://schemas.microsoft.com/office/drawing/2014/main" id="{FEC85E2C-3B2A-C94A-BADE-E121A9F8F161}"/>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0" name="Rectangle 19">
            <a:extLst>
              <a:ext uri="{FF2B5EF4-FFF2-40B4-BE49-F238E27FC236}">
                <a16:creationId xmlns:a16="http://schemas.microsoft.com/office/drawing/2014/main" id="{49B89A36-01F4-AE49-9D38-B8368C455E76}"/>
              </a:ext>
            </a:extLst>
          </p:cNvPr>
          <p:cNvSpPr/>
          <p:nvPr/>
        </p:nvSpPr>
        <p:spPr>
          <a:xfrm>
            <a:off x="-106393" y="1656848"/>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02</a:t>
            </a:r>
          </a:p>
        </p:txBody>
      </p:sp>
      <p:sp>
        <p:nvSpPr>
          <p:cNvPr id="35" name="Rectangle 34">
            <a:extLst>
              <a:ext uri="{FF2B5EF4-FFF2-40B4-BE49-F238E27FC236}">
                <a16:creationId xmlns:a16="http://schemas.microsoft.com/office/drawing/2014/main" id="{6ABD76C6-FF46-4510-9B79-49FC5060FEEC}"/>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grpSp>
        <p:nvGrpSpPr>
          <p:cNvPr id="36" name="Groupe 49">
            <a:extLst>
              <a:ext uri="{FF2B5EF4-FFF2-40B4-BE49-F238E27FC236}">
                <a16:creationId xmlns:a16="http://schemas.microsoft.com/office/drawing/2014/main" id="{5449AC63-6646-4F90-8695-87A67FBA959F}"/>
              </a:ext>
            </a:extLst>
          </p:cNvPr>
          <p:cNvGrpSpPr/>
          <p:nvPr/>
        </p:nvGrpSpPr>
        <p:grpSpPr>
          <a:xfrm>
            <a:off x="3724275" y="4967851"/>
            <a:ext cx="2984500" cy="1859833"/>
            <a:chOff x="728044" y="4968889"/>
            <a:chExt cx="3018456" cy="1859833"/>
          </a:xfrm>
        </p:grpSpPr>
        <p:pic>
          <p:nvPicPr>
            <p:cNvPr id="38" name="Image 65">
              <a:extLst>
                <a:ext uri="{FF2B5EF4-FFF2-40B4-BE49-F238E27FC236}">
                  <a16:creationId xmlns:a16="http://schemas.microsoft.com/office/drawing/2014/main" id="{EE20402D-8DCB-4957-9CA7-6D76F86369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9" name="Rectangle 38">
              <a:extLst>
                <a:ext uri="{FF2B5EF4-FFF2-40B4-BE49-F238E27FC236}">
                  <a16:creationId xmlns:a16="http://schemas.microsoft.com/office/drawing/2014/main" id="{FE44A98B-D7F3-4CAF-98D5-FC7C53232A80}"/>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03</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4" name="Rectangle 33">
            <a:extLst>
              <a:ext uri="{FF2B5EF4-FFF2-40B4-BE49-F238E27FC236}">
                <a16:creationId xmlns:a16="http://schemas.microsoft.com/office/drawing/2014/main" id="{5AF63F72-44BE-CA4D-AAAC-BBF3D8065066}"/>
              </a:ext>
            </a:extLst>
          </p:cNvPr>
          <p:cNvSpPr/>
          <p:nvPr/>
        </p:nvSpPr>
        <p:spPr>
          <a:xfrm>
            <a:off x="278293" y="246212"/>
            <a:ext cx="1281566" cy="56461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pic>
        <p:nvPicPr>
          <p:cNvPr id="3" name="Picture 2">
            <a:hlinkClick r:id="rId4"/>
            <a:extLst>
              <a:ext uri="{FF2B5EF4-FFF2-40B4-BE49-F238E27FC236}">
                <a16:creationId xmlns:a16="http://schemas.microsoft.com/office/drawing/2014/main" id="{F2FFE130-71FF-4F4D-9F93-64267C9AA06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839" b="2815"/>
          <a:stretch/>
        </p:blipFill>
        <p:spPr>
          <a:xfrm>
            <a:off x="1557845" y="246212"/>
            <a:ext cx="10349987" cy="5657964"/>
          </a:xfrm>
          <a:prstGeom prst="rect">
            <a:avLst/>
          </a:prstGeom>
        </p:spPr>
      </p:pic>
      <p:pic>
        <p:nvPicPr>
          <p:cNvPr id="40" name="Picture 39" descr="A picture containing clock&#10;&#10;Description automatically generated">
            <a:hlinkClick r:id="rId4"/>
            <a:extLst>
              <a:ext uri="{FF2B5EF4-FFF2-40B4-BE49-F238E27FC236}">
                <a16:creationId xmlns:a16="http://schemas.microsoft.com/office/drawing/2014/main" id="{7A6BC8CD-F467-4479-AA96-AD9AD46D41DA}"/>
              </a:ext>
            </a:extLst>
          </p:cNvPr>
          <p:cNvPicPr>
            <a:picLocks noChangeAspect="1"/>
          </p:cNvPicPr>
          <p:nvPr/>
        </p:nvPicPr>
        <p:blipFill>
          <a:blip r:embed="rId6" cstate="print">
            <a:alphaModFix amt="70000"/>
            <a:extLst>
              <a:ext uri="{28A0092B-C50C-407E-A947-70E740481C1C}">
                <a14:useLocalDpi xmlns:a14="http://schemas.microsoft.com/office/drawing/2010/main"/>
              </a:ext>
            </a:extLst>
          </a:blip>
          <a:stretch>
            <a:fillRect/>
          </a:stretch>
        </p:blipFill>
        <p:spPr>
          <a:xfrm>
            <a:off x="5005737" y="1979026"/>
            <a:ext cx="2180525" cy="2180525"/>
          </a:xfrm>
          <a:prstGeom prst="rect">
            <a:avLst/>
          </a:prstGeom>
        </p:spPr>
      </p:pic>
      <p:sp>
        <p:nvSpPr>
          <p:cNvPr id="5" name="Rectangle 4">
            <a:extLst>
              <a:ext uri="{FF2B5EF4-FFF2-40B4-BE49-F238E27FC236}">
                <a16:creationId xmlns:a16="http://schemas.microsoft.com/office/drawing/2014/main" id="{1E635ADE-23C5-46E1-91B3-D37040D1BFCB}"/>
              </a:ext>
            </a:extLst>
          </p:cNvPr>
          <p:cNvSpPr/>
          <p:nvPr/>
        </p:nvSpPr>
        <p:spPr>
          <a:xfrm>
            <a:off x="4456796" y="3785368"/>
            <a:ext cx="3278405" cy="830997"/>
          </a:xfrm>
          <a:prstGeom prst="rect">
            <a:avLst/>
          </a:prstGeom>
        </p:spPr>
        <p:txBody>
          <a:bodyPr wrap="square">
            <a:spAutoFit/>
          </a:bodyPr>
          <a:lstStyle/>
          <a:p>
            <a:pPr algn="ctr"/>
            <a:r>
              <a:rPr lang="en-US" sz="2400">
                <a:solidFill>
                  <a:srgbClr val="CA6F16"/>
                </a:solidFill>
                <a:latin typeface="Gill Sans Nova Light" panose="020B0302020104020203" pitchFamily="34" charset="0"/>
              </a:rPr>
              <a:t>Click on the arrow to pre-download the video</a:t>
            </a:r>
            <a:endParaRPr lang="x-none" sz="2400">
              <a:solidFill>
                <a:srgbClr val="CA6F16"/>
              </a:solidFill>
              <a:latin typeface="Gill Sans Nova Light" panose="020B0302020104020203" pitchFamily="34" charset="0"/>
            </a:endParaRPr>
          </a:p>
        </p:txBody>
      </p:sp>
    </p:spTree>
    <p:extLst>
      <p:ext uri="{BB962C8B-B14F-4D97-AF65-F5344CB8AC3E}">
        <p14:creationId xmlns:p14="http://schemas.microsoft.com/office/powerpoint/2010/main" val="1754877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2" presetClass="entr" presetSubtype="4"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p:tgtEl>
                                          <p:spTgt spid="36"/>
                                        </p:tgtEl>
                                        <p:attrNameLst>
                                          <p:attrName>ppt_y</p:attrName>
                                        </p:attrNameLst>
                                      </p:cBhvr>
                                      <p:tavLst>
                                        <p:tav tm="0">
                                          <p:val>
                                            <p:strVal val="#ppt_y+#ppt_h*1.125000"/>
                                          </p:val>
                                        </p:tav>
                                        <p:tav tm="100000">
                                          <p:val>
                                            <p:strVal val="#ppt_y"/>
                                          </p:val>
                                        </p:tav>
                                      </p:tavLst>
                                    </p:anim>
                                    <p:animEffect transition="in" filter="wipe(up)">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homme, table&#10;&#10;Description générée automatiquement">
            <a:extLst>
              <a:ext uri="{FF2B5EF4-FFF2-40B4-BE49-F238E27FC236}">
                <a16:creationId xmlns:a16="http://schemas.microsoft.com/office/drawing/2014/main" id="{4510909B-B11F-D943-B506-5501F7235A6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6208" y="-295836"/>
            <a:ext cx="11796321" cy="6858000"/>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5202730" y="4967850"/>
            <a:ext cx="2970814" cy="1859833"/>
            <a:chOff x="728044"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0B10F5CB-6E86-F742-9F60-27472550CAA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4" name="Rectangle 23">
            <a:extLst>
              <a:ext uri="{FF2B5EF4-FFF2-40B4-BE49-F238E27FC236}">
                <a16:creationId xmlns:a16="http://schemas.microsoft.com/office/drawing/2014/main" id="{6132633A-71E2-354B-92EF-01BEDA4BE173}"/>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5" name="Rectangle 24">
            <a:extLst>
              <a:ext uri="{FF2B5EF4-FFF2-40B4-BE49-F238E27FC236}">
                <a16:creationId xmlns:a16="http://schemas.microsoft.com/office/drawing/2014/main" id="{56F97432-C3A3-614B-A7A1-459F896255F1}"/>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6" name="Rectangle 25">
            <a:extLst>
              <a:ext uri="{FF2B5EF4-FFF2-40B4-BE49-F238E27FC236}">
                <a16:creationId xmlns:a16="http://schemas.microsoft.com/office/drawing/2014/main" id="{2D320351-5BC1-5246-B6A1-77DE1300187D}"/>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7" name="Rectangle 26">
            <a:extLst>
              <a:ext uri="{FF2B5EF4-FFF2-40B4-BE49-F238E27FC236}">
                <a16:creationId xmlns:a16="http://schemas.microsoft.com/office/drawing/2014/main" id="{9F17B368-5884-2140-8667-CA06CFE7611A}"/>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8" name="Rectangle 27">
            <a:extLst>
              <a:ext uri="{FF2B5EF4-FFF2-40B4-BE49-F238E27FC236}">
                <a16:creationId xmlns:a16="http://schemas.microsoft.com/office/drawing/2014/main" id="{4D3E410C-5C5B-A147-8E75-8EAF08A2BD2F}"/>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9" name="Rectangle 38">
            <a:extLst>
              <a:ext uri="{FF2B5EF4-FFF2-40B4-BE49-F238E27FC236}">
                <a16:creationId xmlns:a16="http://schemas.microsoft.com/office/drawing/2014/main" id="{39A82BA5-E781-5E4A-901C-8FFE11C0C6B4}"/>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B1E105BE-FAA5-B745-9872-49F450ECF6F6}"/>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9345DC2-AD40-E847-84EC-09713EA00BC7}"/>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p>
        </p:txBody>
      </p:sp>
      <p:sp>
        <p:nvSpPr>
          <p:cNvPr id="43" name="TextBox 5">
            <a:extLst>
              <a:ext uri="{FF2B5EF4-FFF2-40B4-BE49-F238E27FC236}">
                <a16:creationId xmlns:a16="http://schemas.microsoft.com/office/drawing/2014/main" id="{AEBA807F-1EA0-F349-A1E6-358B6E711B13}"/>
              </a:ext>
            </a:extLst>
          </p:cNvPr>
          <p:cNvSpPr txBox="1"/>
          <p:nvPr/>
        </p:nvSpPr>
        <p:spPr>
          <a:xfrm>
            <a:off x="8181218" y="3237098"/>
            <a:ext cx="1986441" cy="86177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LEADING</a:t>
            </a:r>
          </a:p>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BY EXAMPLE</a:t>
            </a:r>
          </a:p>
        </p:txBody>
      </p:sp>
      <p:sp>
        <p:nvSpPr>
          <p:cNvPr id="45" name="Rectangle 44">
            <a:extLst>
              <a:ext uri="{FF2B5EF4-FFF2-40B4-BE49-F238E27FC236}">
                <a16:creationId xmlns:a16="http://schemas.microsoft.com/office/drawing/2014/main" id="{93A7AC8C-D3B4-7E42-B617-C6F638A48614}"/>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1139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2B59EC-278A-7E4B-960E-42EB7E66A734}"/>
              </a:ext>
            </a:extLst>
          </p:cNvPr>
          <p:cNvSpPr/>
          <p:nvPr/>
        </p:nvSpPr>
        <p:spPr>
          <a:xfrm>
            <a:off x="6094314" y="261730"/>
            <a:ext cx="5917703" cy="6351104"/>
          </a:xfrm>
          <a:prstGeom prst="rect">
            <a:avLst/>
          </a:prstGeom>
          <a:solidFill>
            <a:srgbClr val="026CB6"/>
          </a:solidFill>
          <a:ln>
            <a:noFill/>
          </a:ln>
          <a:effectLst>
            <a:innerShdw blurRad="469900" dist="152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E22DE46A-357F-0F43-84D0-C8335FEFE5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294" y="261730"/>
            <a:ext cx="5816020" cy="6351104"/>
          </a:xfrm>
          <a:prstGeom prst="rect">
            <a:avLst/>
          </a:prstGeom>
        </p:spPr>
      </p:pic>
      <p:sp>
        <p:nvSpPr>
          <p:cNvPr id="6" name="ZoneTexte 5">
            <a:extLst>
              <a:ext uri="{FF2B5EF4-FFF2-40B4-BE49-F238E27FC236}">
                <a16:creationId xmlns:a16="http://schemas.microsoft.com/office/drawing/2014/main" id="{A173949D-03D2-8541-B9D0-E228D5FCF1BB}"/>
              </a:ext>
            </a:extLst>
          </p:cNvPr>
          <p:cNvSpPr txBox="1"/>
          <p:nvPr/>
        </p:nvSpPr>
        <p:spPr>
          <a:xfrm>
            <a:off x="7975001" y="2530713"/>
            <a:ext cx="4850296" cy="1723549"/>
          </a:xfrm>
          <a:prstGeom prst="rect">
            <a:avLst/>
          </a:prstGeom>
          <a:noFill/>
        </p:spPr>
        <p:txBody>
          <a:bodyPr wrap="square" lIns="0" tIns="0" rIns="0" bIns="0" rtlCol="0">
            <a:spAutoFit/>
          </a:bodyPr>
          <a:lstStyle/>
          <a:p>
            <a:r>
              <a:rPr lang="en-CA" sz="1400">
                <a:solidFill>
                  <a:schemeClr val="bg1"/>
                </a:solidFill>
                <a:latin typeface="Corbel" panose="020B0503020204020204" pitchFamily="34" charset="0"/>
                <a:cs typeface="Arial" panose="020B0604020202020204" pitchFamily="34" charset="0"/>
              </a:rPr>
              <a:t>Please refer to the Notes Page view</a:t>
            </a:r>
          </a:p>
          <a:p>
            <a:r>
              <a:rPr lang="en-CA" sz="1400">
                <a:solidFill>
                  <a:schemeClr val="bg1"/>
                </a:solidFill>
                <a:latin typeface="Corbel" panose="020B0503020204020204" pitchFamily="34" charset="0"/>
                <a:cs typeface="Arial" panose="020B0604020202020204" pitchFamily="34" charset="0"/>
              </a:rPr>
              <a:t>for instruction and tips on</a:t>
            </a:r>
          </a:p>
          <a:p>
            <a:r>
              <a:rPr lang="en-CA" sz="1400" b="1">
                <a:solidFill>
                  <a:schemeClr val="bg1"/>
                </a:solidFill>
                <a:latin typeface="Corbel" panose="020B0503020204020204" pitchFamily="34" charset="0"/>
                <a:cs typeface="Arial" panose="020B0604020202020204" pitchFamily="34" charset="0"/>
              </a:rPr>
              <a:t>HOW TO USE THE POWERPOINT</a:t>
            </a:r>
          </a:p>
          <a:p>
            <a:r>
              <a:rPr lang="en-CA" sz="1400" b="1">
                <a:solidFill>
                  <a:schemeClr val="bg1"/>
                </a:solidFill>
                <a:latin typeface="Corbel" panose="020B0503020204020204" pitchFamily="34" charset="0"/>
                <a:cs typeface="Arial" panose="020B0604020202020204" pitchFamily="34" charset="0"/>
              </a:rPr>
              <a:t>MODES AND OPTIONS.</a:t>
            </a:r>
          </a:p>
          <a:p>
            <a:endParaRPr lang="en-CA" sz="1400" b="1">
              <a:solidFill>
                <a:schemeClr val="bg1"/>
              </a:solidFill>
              <a:latin typeface="Corbel" panose="020B0503020204020204" pitchFamily="34" charset="0"/>
              <a:cs typeface="Arial" panose="020B0604020202020204" pitchFamily="34" charset="0"/>
            </a:endParaRPr>
          </a:p>
          <a:p>
            <a:r>
              <a:rPr lang="en-CA" sz="1400" b="1">
                <a:solidFill>
                  <a:schemeClr val="bg1"/>
                </a:solidFill>
                <a:latin typeface="Corbel" panose="020B0503020204020204" pitchFamily="34" charset="0"/>
                <a:cs typeface="Arial" panose="020B0604020202020204" pitchFamily="34" charset="0"/>
              </a:rPr>
              <a:t>To access the Notes Page view:</a:t>
            </a:r>
          </a:p>
          <a:p>
            <a:r>
              <a:rPr lang="en-CA" sz="1400">
                <a:solidFill>
                  <a:schemeClr val="bg1"/>
                </a:solidFill>
                <a:latin typeface="Corbel" panose="020B0503020204020204" pitchFamily="34" charset="0"/>
                <a:cs typeface="Arial" panose="020B0604020202020204" pitchFamily="34" charset="0"/>
              </a:rPr>
              <a:t>• Select the VIEW tab.</a:t>
            </a:r>
          </a:p>
          <a:p>
            <a:r>
              <a:rPr lang="en-CA" sz="1400">
                <a:solidFill>
                  <a:schemeClr val="bg1"/>
                </a:solidFill>
                <a:latin typeface="Corbel" panose="020B0503020204020204" pitchFamily="34" charset="0"/>
                <a:cs typeface="Arial" panose="020B0604020202020204" pitchFamily="34" charset="0"/>
              </a:rPr>
              <a:t>• Click NOTES PAGE.</a:t>
            </a:r>
          </a:p>
        </p:txBody>
      </p:sp>
      <p:sp>
        <p:nvSpPr>
          <p:cNvPr id="4" name="ZoneTexte 3">
            <a:extLst>
              <a:ext uri="{FF2B5EF4-FFF2-40B4-BE49-F238E27FC236}">
                <a16:creationId xmlns:a16="http://schemas.microsoft.com/office/drawing/2014/main" id="{53489940-695C-DB44-8DAC-23C82530C051}"/>
              </a:ext>
            </a:extLst>
          </p:cNvPr>
          <p:cNvSpPr txBox="1"/>
          <p:nvPr/>
        </p:nvSpPr>
        <p:spPr>
          <a:xfrm>
            <a:off x="885432" y="2721114"/>
            <a:ext cx="5295901" cy="1415772"/>
          </a:xfrm>
          <a:prstGeom prst="rect">
            <a:avLst/>
          </a:prstGeom>
          <a:noFill/>
        </p:spPr>
        <p:txBody>
          <a:bodyPr wrap="square" lIns="0" tIns="0" rIns="0" bIns="0" rtlCol="0">
            <a:spAutoFit/>
          </a:bodyPr>
          <a:lstStyle/>
          <a:p>
            <a:r>
              <a:rPr lang="en-CA" sz="2300" b="1">
                <a:solidFill>
                  <a:srgbClr val="026CB6"/>
                </a:solidFill>
                <a:latin typeface="Corbel" panose="020B0503020204020204" pitchFamily="34" charset="0"/>
                <a:cs typeface="Arial" panose="020B0604020202020204" pitchFamily="34" charset="0"/>
              </a:rPr>
              <a:t>THIS IS A HIDDEN SLIDE.</a:t>
            </a:r>
          </a:p>
          <a:p>
            <a:r>
              <a:rPr lang="en-CA" sz="2300" b="1">
                <a:solidFill>
                  <a:srgbClr val="026CB6"/>
                </a:solidFill>
                <a:latin typeface="Corbel" panose="020B0503020204020204" pitchFamily="34" charset="0"/>
                <a:cs typeface="Arial" panose="020B0604020202020204" pitchFamily="34" charset="0"/>
              </a:rPr>
              <a:t>IT WILL NOT BE DISPLAYED</a:t>
            </a:r>
          </a:p>
          <a:p>
            <a:r>
              <a:rPr lang="en-CA" sz="2300" b="1">
                <a:solidFill>
                  <a:srgbClr val="026CB6"/>
                </a:solidFill>
                <a:latin typeface="Corbel" panose="020B0503020204020204" pitchFamily="34" charset="0"/>
                <a:cs typeface="Arial" panose="020B0604020202020204" pitchFamily="34" charset="0"/>
              </a:rPr>
              <a:t>WHEN YOU PLAY THE SLIDE</a:t>
            </a:r>
          </a:p>
          <a:p>
            <a:r>
              <a:rPr lang="en-CA" sz="2300" b="1">
                <a:solidFill>
                  <a:srgbClr val="026CB6"/>
                </a:solidFill>
                <a:latin typeface="Corbel" panose="020B0503020204020204" pitchFamily="34" charset="0"/>
                <a:cs typeface="Arial" panose="020B0604020202020204" pitchFamily="34" charset="0"/>
              </a:rPr>
              <a:t>SHOW.</a:t>
            </a:r>
          </a:p>
        </p:txBody>
      </p:sp>
      <p:pic>
        <p:nvPicPr>
          <p:cNvPr id="3" name="Image 2" descr="Une image contenant chemise&#10;&#10;Description générée automatiquement">
            <a:extLst>
              <a:ext uri="{FF2B5EF4-FFF2-40B4-BE49-F238E27FC236}">
                <a16:creationId xmlns:a16="http://schemas.microsoft.com/office/drawing/2014/main" id="{978CE22F-6A96-F546-B0AD-B193F2AFE73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074019" y="1425763"/>
            <a:ext cx="5396881" cy="5432238"/>
          </a:xfrm>
          <a:prstGeom prst="rect">
            <a:avLst/>
          </a:prstGeom>
        </p:spPr>
      </p:pic>
    </p:spTree>
    <p:extLst>
      <p:ext uri="{BB962C8B-B14F-4D97-AF65-F5344CB8AC3E}">
        <p14:creationId xmlns:p14="http://schemas.microsoft.com/office/powerpoint/2010/main" val="398459568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9" name="ZoneTexte 38">
            <a:extLst>
              <a:ext uri="{FF2B5EF4-FFF2-40B4-BE49-F238E27FC236}">
                <a16:creationId xmlns:a16="http://schemas.microsoft.com/office/drawing/2014/main" id="{DA5E74B4-8433-9B41-B3E4-94CD8E81E1C2}"/>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0" name="Rectangle 39">
            <a:extLst>
              <a:ext uri="{FF2B5EF4-FFF2-40B4-BE49-F238E27FC236}">
                <a16:creationId xmlns:a16="http://schemas.microsoft.com/office/drawing/2014/main" id="{4F91BEA7-D1F0-B649-8BE5-738C94EFD191}"/>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18" name="Rectangle 17">
            <a:extLst>
              <a:ext uri="{FF2B5EF4-FFF2-40B4-BE49-F238E27FC236}">
                <a16:creationId xmlns:a16="http://schemas.microsoft.com/office/drawing/2014/main" id="{201E2F40-243A-4141-9D2D-6CFB852B462E}"/>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sp>
        <p:nvSpPr>
          <p:cNvPr id="19" name="Rectangle 18">
            <a:extLst>
              <a:ext uri="{FF2B5EF4-FFF2-40B4-BE49-F238E27FC236}">
                <a16:creationId xmlns:a16="http://schemas.microsoft.com/office/drawing/2014/main" id="{AB3F4CD7-0F7A-B542-9827-A5185F5C3C4A}"/>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20" name="Rectangle 19">
            <a:extLst>
              <a:ext uri="{FF2B5EF4-FFF2-40B4-BE49-F238E27FC236}">
                <a16:creationId xmlns:a16="http://schemas.microsoft.com/office/drawing/2014/main" id="{F5AD8409-1788-844E-B969-19FF95859D19}"/>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21" name="Rectangle 20">
            <a:extLst>
              <a:ext uri="{FF2B5EF4-FFF2-40B4-BE49-F238E27FC236}">
                <a16:creationId xmlns:a16="http://schemas.microsoft.com/office/drawing/2014/main" id="{1C1BE5B5-329D-B64A-9D82-DD05F61CC585}"/>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22" name="Rectangle 21">
            <a:extLst>
              <a:ext uri="{FF2B5EF4-FFF2-40B4-BE49-F238E27FC236}">
                <a16:creationId xmlns:a16="http://schemas.microsoft.com/office/drawing/2014/main" id="{DC06032A-7B90-EE42-B6DE-1FFBC465B16E}"/>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23" name="Rectangle 22">
            <a:extLst>
              <a:ext uri="{FF2B5EF4-FFF2-40B4-BE49-F238E27FC236}">
                <a16:creationId xmlns:a16="http://schemas.microsoft.com/office/drawing/2014/main" id="{5BA5F107-04B4-FA44-9B47-3769A9F636A2}"/>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24" name="Rectangle 23">
            <a:extLst>
              <a:ext uri="{FF2B5EF4-FFF2-40B4-BE49-F238E27FC236}">
                <a16:creationId xmlns:a16="http://schemas.microsoft.com/office/drawing/2014/main" id="{E70600FC-69AA-8D44-84CB-816D3FB0F900}"/>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grpSp>
        <p:nvGrpSpPr>
          <p:cNvPr id="27" name="Groupe 26">
            <a:extLst>
              <a:ext uri="{FF2B5EF4-FFF2-40B4-BE49-F238E27FC236}">
                <a16:creationId xmlns:a16="http://schemas.microsoft.com/office/drawing/2014/main" id="{42AA6A97-4B97-C241-B81C-C1618456F935}"/>
              </a:ext>
            </a:extLst>
          </p:cNvPr>
          <p:cNvGrpSpPr/>
          <p:nvPr/>
        </p:nvGrpSpPr>
        <p:grpSpPr>
          <a:xfrm>
            <a:off x="5202730" y="4967850"/>
            <a:ext cx="2970814" cy="1859833"/>
            <a:chOff x="728044" y="4968889"/>
            <a:chExt cx="3018456" cy="1859833"/>
          </a:xfrm>
        </p:grpSpPr>
        <p:pic>
          <p:nvPicPr>
            <p:cNvPr id="31" name="Image 30">
              <a:extLst>
                <a:ext uri="{FF2B5EF4-FFF2-40B4-BE49-F238E27FC236}">
                  <a16:creationId xmlns:a16="http://schemas.microsoft.com/office/drawing/2014/main" id="{856DE417-E19A-E548-996B-8DC6BE18A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2" name="Rectangle 31">
              <a:extLst>
                <a:ext uri="{FF2B5EF4-FFF2-40B4-BE49-F238E27FC236}">
                  <a16:creationId xmlns:a16="http://schemas.microsoft.com/office/drawing/2014/main" id="{B283A714-E1E0-7146-94E8-F11525E6B8A7}"/>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16" name="Rectangle 15">
            <a:extLst>
              <a:ext uri="{FF2B5EF4-FFF2-40B4-BE49-F238E27FC236}">
                <a16:creationId xmlns:a16="http://schemas.microsoft.com/office/drawing/2014/main" id="{D2885DAE-1466-8E42-AE84-EC4F2CE4E161}"/>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sp>
        <p:nvSpPr>
          <p:cNvPr id="17" name="TextBox 5">
            <a:extLst>
              <a:ext uri="{FF2B5EF4-FFF2-40B4-BE49-F238E27FC236}">
                <a16:creationId xmlns:a16="http://schemas.microsoft.com/office/drawing/2014/main" id="{DF8643D2-9417-6042-B5F8-1D76D58FF0E8}"/>
              </a:ext>
            </a:extLst>
          </p:cNvPr>
          <p:cNvSpPr txBox="1"/>
          <p:nvPr/>
        </p:nvSpPr>
        <p:spPr>
          <a:xfrm>
            <a:off x="1071287" y="1442775"/>
            <a:ext cx="8906726" cy="1754326"/>
          </a:xfrm>
          <a:prstGeom prst="rect">
            <a:avLst/>
          </a:prstGeom>
          <a:noFill/>
        </p:spPr>
        <p:txBody>
          <a:bodyPr wrap="square" rtlCol="0" anchor="t">
            <a:spAutoFit/>
          </a:bodyPr>
          <a:lstStyle/>
          <a:p>
            <a:r>
              <a:rPr lang="en-US" sz="3600" b="1">
                <a:solidFill>
                  <a:srgbClr val="006CB6"/>
                </a:solidFill>
                <a:latin typeface="Corbel"/>
                <a:cs typeface="Calibri"/>
              </a:rPr>
              <a:t>Question </a:t>
            </a:r>
            <a:r>
              <a:rPr lang="en-US" sz="3600" b="1">
                <a:solidFill>
                  <a:srgbClr val="006CB6"/>
                </a:solidFill>
                <a:cs typeface="Calibri"/>
              </a:rPr>
              <a:t>4</a:t>
            </a:r>
            <a:r>
              <a:rPr lang="en-US" sz="3600" b="1">
                <a:solidFill>
                  <a:srgbClr val="006CB6"/>
                </a:solidFill>
                <a:latin typeface="Corbel"/>
                <a:cs typeface="Calibri"/>
              </a:rPr>
              <a:t> </a:t>
            </a:r>
            <a:endParaRPr lang="en-US" sz="3600" b="1">
              <a:solidFill>
                <a:srgbClr val="006CB6"/>
              </a:solidFill>
              <a:latin typeface="Corbel" panose="020B0503020204020204" pitchFamily="34" charset="0"/>
              <a:cs typeface="Calibri" panose="020F0502020204030204" pitchFamily="34" charset="0"/>
            </a:endParaRPr>
          </a:p>
          <a:p>
            <a:r>
              <a:rPr lang="en-US" sz="3600" b="1">
                <a:latin typeface="Corbel"/>
                <a:ea typeface="Roboto Condensed Light" panose="02000000000000000000" pitchFamily="2" charset="0"/>
                <a:cs typeface="Calibri"/>
              </a:rPr>
              <a:t>What were each character’s acceptable </a:t>
            </a:r>
            <a:endParaRPr lang="en-US" sz="3600" b="1">
              <a:latin typeface="Corbel" panose="020B0503020204020204" pitchFamily="34" charset="0"/>
              <a:ea typeface="Roboto Condensed Light" panose="02000000000000000000" pitchFamily="2" charset="0"/>
              <a:cs typeface="Calibri" panose="020F0502020204030204" pitchFamily="34" charset="0"/>
            </a:endParaRPr>
          </a:p>
          <a:p>
            <a:r>
              <a:rPr lang="en-US" sz="3600" b="1">
                <a:latin typeface="Corbel"/>
                <a:ea typeface="Roboto Condensed Light" panose="02000000000000000000" pitchFamily="2" charset="0"/>
                <a:cs typeface="Calibri"/>
              </a:rPr>
              <a:t>and unacceptable behaviors?</a:t>
            </a:r>
          </a:p>
        </p:txBody>
      </p:sp>
    </p:spTree>
    <p:extLst>
      <p:ext uri="{BB962C8B-B14F-4D97-AF65-F5344CB8AC3E}">
        <p14:creationId xmlns:p14="http://schemas.microsoft.com/office/powerpoint/2010/main" val="25727129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8" name="ZoneTexte 47">
            <a:extLst>
              <a:ext uri="{FF2B5EF4-FFF2-40B4-BE49-F238E27FC236}">
                <a16:creationId xmlns:a16="http://schemas.microsoft.com/office/drawing/2014/main" id="{EB239F3F-4980-6D4A-8110-A88FECDF2C00}"/>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9" name="Rectangle 48">
            <a:extLst>
              <a:ext uri="{FF2B5EF4-FFF2-40B4-BE49-F238E27FC236}">
                <a16:creationId xmlns:a16="http://schemas.microsoft.com/office/drawing/2014/main" id="{93427D3E-1B36-F646-8058-7888320BB7B5}"/>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50" name="TextBox 5">
            <a:extLst>
              <a:ext uri="{FF2B5EF4-FFF2-40B4-BE49-F238E27FC236}">
                <a16:creationId xmlns:a16="http://schemas.microsoft.com/office/drawing/2014/main" id="{DC1CF1BB-4D4A-7040-9571-19CFB9194DDB}"/>
              </a:ext>
            </a:extLst>
          </p:cNvPr>
          <p:cNvSpPr txBox="1"/>
          <p:nvPr/>
        </p:nvSpPr>
        <p:spPr>
          <a:xfrm>
            <a:off x="314222" y="1023826"/>
            <a:ext cx="9849326" cy="352404"/>
          </a:xfrm>
          <a:prstGeom prst="rect">
            <a:avLst/>
          </a:prstGeom>
          <a:noFill/>
        </p:spPr>
        <p:txBody>
          <a:bodyPr wrap="square" rtlCol="0" anchor="t">
            <a:spAutoFit/>
          </a:bodyPr>
          <a:lstStyle/>
          <a:p>
            <a:pPr>
              <a:lnSpc>
                <a:spcPts val="2000"/>
              </a:lnSpc>
            </a:pPr>
            <a:r>
              <a:rPr lang="en-US" sz="2000" b="1">
                <a:solidFill>
                  <a:srgbClr val="006CB6"/>
                </a:solidFill>
                <a:latin typeface="Corbel"/>
                <a:ea typeface="Roboto" panose="02000000000000000000" pitchFamily="2" charset="0"/>
                <a:cs typeface="Calibri Light"/>
              </a:rPr>
              <a:t>Question</a:t>
            </a:r>
            <a:r>
              <a:rPr lang="en-US" sz="2000" b="1">
                <a:solidFill>
                  <a:srgbClr val="006CB6"/>
                </a:solidFill>
                <a:ea typeface="Roboto" panose="02000000000000000000" pitchFamily="2" charset="0"/>
                <a:cs typeface="Calibri Light"/>
              </a:rPr>
              <a:t> 4</a:t>
            </a:r>
            <a:r>
              <a:rPr lang="en-US" sz="2000" b="1">
                <a:solidFill>
                  <a:srgbClr val="006CB6"/>
                </a:solidFill>
                <a:latin typeface="Corbel"/>
                <a:ea typeface="Roboto" panose="02000000000000000000" pitchFamily="2" charset="0"/>
                <a:cs typeface="Calibri Light"/>
              </a:rPr>
              <a:t>:  </a:t>
            </a:r>
            <a:r>
              <a:rPr lang="en-US" sz="2000" b="1">
                <a:latin typeface="Corbel"/>
                <a:ea typeface="Roboto" panose="02000000000000000000" pitchFamily="2" charset="0"/>
                <a:cs typeface="Calibri Light"/>
              </a:rPr>
              <a:t>What were each character’s acceptable and unacceptable behaviors?</a:t>
            </a:r>
          </a:p>
        </p:txBody>
      </p:sp>
      <p:sp>
        <p:nvSpPr>
          <p:cNvPr id="57" name="Rectangle 56">
            <a:extLst>
              <a:ext uri="{FF2B5EF4-FFF2-40B4-BE49-F238E27FC236}">
                <a16:creationId xmlns:a16="http://schemas.microsoft.com/office/drawing/2014/main" id="{CF06C8A0-186F-8146-916B-E8194CED88A2}"/>
              </a:ext>
            </a:extLst>
          </p:cNvPr>
          <p:cNvSpPr/>
          <p:nvPr/>
        </p:nvSpPr>
        <p:spPr>
          <a:xfrm>
            <a:off x="3020882" y="3107474"/>
            <a:ext cx="2714243" cy="2554545"/>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cap="all">
                <a:ea typeface="Roboto Condensed Light" panose="02000000000000000000" pitchFamily="2" charset="0"/>
                <a:cs typeface="Calibri" panose="020F0502020204030204" pitchFamily="34" charset="0"/>
              </a:rPr>
              <a:t>Acceptable</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Polite and pleasant with beneficiaries</a:t>
            </a:r>
          </a:p>
          <a:p>
            <a:pPr lvl="0"/>
            <a:endParaRPr lang="en-US" sz="1600" b="1">
              <a:ea typeface="Roboto Condensed Light" panose="02000000000000000000" pitchFamily="2" charset="0"/>
              <a:cs typeface="Calibri" panose="020F0502020204030204" pitchFamily="34" charset="0"/>
            </a:endParaRPr>
          </a:p>
          <a:p>
            <a:r>
              <a:rPr lang="en-US" sz="1600" b="1" cap="all">
                <a:cs typeface="Calibri" panose="020F0502020204030204" pitchFamily="34" charset="0"/>
              </a:rPr>
              <a:t>Unacceptable</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Having sex with </a:t>
            </a:r>
            <a:br>
              <a:rPr lang="en-US" sz="1600" b="1">
                <a:ea typeface="Roboto Condensed Light" panose="02000000000000000000" pitchFamily="2" charset="0"/>
                <a:cs typeface="Calibri" panose="020F0502020204030204" pitchFamily="34" charset="0"/>
              </a:rPr>
            </a:br>
            <a:r>
              <a:rPr lang="en-US" sz="1600" b="1">
                <a:ea typeface="Roboto Condensed Light" panose="02000000000000000000" pitchFamily="2" charset="0"/>
                <a:cs typeface="Calibri" panose="020F0502020204030204" pitchFamily="34" charset="0"/>
              </a:rPr>
              <a:t>a beneficiary</a:t>
            </a:r>
          </a:p>
          <a:p>
            <a:pPr marL="90488" lvl="0" indent="-90488">
              <a:buFont typeface="Arial" panose="020B0604020202020204" pitchFamily="34" charset="0"/>
              <a:buChar char="•"/>
            </a:pPr>
            <a:r>
              <a:rPr lang="en-US" sz="1600" b="1">
                <a:ea typeface="Roboto Condensed Light" panose="02000000000000000000" pitchFamily="2" charset="0"/>
                <a:cs typeface="Calibri" panose="020F0502020204030204" pitchFamily="34" charset="0"/>
              </a:rPr>
              <a:t>Having the </a:t>
            </a:r>
            <a:r>
              <a:rPr lang="en-US" sz="1600" b="1" err="1">
                <a:ea typeface="Roboto Condensed Light" panose="02000000000000000000" pitchFamily="2" charset="0"/>
                <a:cs typeface="Calibri" panose="020F0502020204030204" pitchFamily="34" charset="0"/>
              </a:rPr>
              <a:t>the</a:t>
            </a:r>
            <a:r>
              <a:rPr lang="en-US" sz="1600" b="1">
                <a:ea typeface="Roboto Condensed Light" panose="02000000000000000000" pitchFamily="2" charset="0"/>
                <a:cs typeface="Calibri" panose="020F0502020204030204" pitchFamily="34" charset="0"/>
              </a:rPr>
              <a:t> beneficiary enter his house</a:t>
            </a:r>
          </a:p>
        </p:txBody>
      </p:sp>
      <p:sp>
        <p:nvSpPr>
          <p:cNvPr id="58" name="Rectangle 57">
            <a:extLst>
              <a:ext uri="{FF2B5EF4-FFF2-40B4-BE49-F238E27FC236}">
                <a16:creationId xmlns:a16="http://schemas.microsoft.com/office/drawing/2014/main" id="{70ECFE86-734D-F24F-A8F6-8A845A5507F4}"/>
              </a:ext>
            </a:extLst>
          </p:cNvPr>
          <p:cNvSpPr/>
          <p:nvPr/>
        </p:nvSpPr>
        <p:spPr>
          <a:xfrm>
            <a:off x="5940785" y="3129893"/>
            <a:ext cx="2339017" cy="2062103"/>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cap="all">
                <a:cs typeface="Calibri" panose="020F0502020204030204" pitchFamily="34" charset="0"/>
              </a:rPr>
              <a:t>Acceptable</a:t>
            </a:r>
          </a:p>
          <a:p>
            <a:pPr marL="90488" indent="-90488">
              <a:buFont typeface="Arial" panose="020B0604020202020204" pitchFamily="34" charset="0"/>
              <a:buChar char="•"/>
            </a:pPr>
            <a:r>
              <a:rPr lang="en-US" sz="1600" b="1">
                <a:cs typeface="Calibri" panose="020F0502020204030204" pitchFamily="34" charset="0"/>
              </a:rPr>
              <a:t>n/a</a:t>
            </a:r>
          </a:p>
          <a:p>
            <a:endParaRPr lang="en-US" sz="1600" b="1">
              <a:cs typeface="Calibri" panose="020F0502020204030204" pitchFamily="34" charset="0"/>
            </a:endParaRPr>
          </a:p>
          <a:p>
            <a:r>
              <a:rPr lang="en-US" sz="1600" b="1" cap="all">
                <a:cs typeface="Calibri" panose="020F0502020204030204" pitchFamily="34" charset="0"/>
              </a:rPr>
              <a:t>Unacceptable</a:t>
            </a:r>
          </a:p>
          <a:p>
            <a:pPr marL="90488" indent="-90488">
              <a:buFont typeface="Arial" panose="020B0604020202020204" pitchFamily="34" charset="0"/>
              <a:buChar char="•"/>
            </a:pPr>
            <a:r>
              <a:rPr lang="en-US" sz="1600" b="1">
                <a:cs typeface="Calibri" panose="020F0502020204030204" pitchFamily="34" charset="0"/>
              </a:rPr>
              <a:t>Pushes her friend </a:t>
            </a:r>
            <a:br>
              <a:rPr lang="en-US" sz="1600" b="1">
                <a:cs typeface="Calibri" panose="020F0502020204030204" pitchFamily="34" charset="0"/>
              </a:rPr>
            </a:br>
            <a:r>
              <a:rPr lang="en-US" sz="1600" b="1">
                <a:cs typeface="Calibri" panose="020F0502020204030204" pitchFamily="34" charset="0"/>
              </a:rPr>
              <a:t>to offer sex in exchange of additional services</a:t>
            </a:r>
          </a:p>
        </p:txBody>
      </p:sp>
      <p:sp>
        <p:nvSpPr>
          <p:cNvPr id="59" name="Rectangle 58">
            <a:extLst>
              <a:ext uri="{FF2B5EF4-FFF2-40B4-BE49-F238E27FC236}">
                <a16:creationId xmlns:a16="http://schemas.microsoft.com/office/drawing/2014/main" id="{288511A7-1E60-EF42-9BBD-DA3933A2CAF4}"/>
              </a:ext>
            </a:extLst>
          </p:cNvPr>
          <p:cNvSpPr/>
          <p:nvPr/>
        </p:nvSpPr>
        <p:spPr>
          <a:xfrm>
            <a:off x="8294101" y="3129893"/>
            <a:ext cx="2427151" cy="2062103"/>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cap="all">
                <a:cs typeface="Calibri" panose="020F0502020204030204" pitchFamily="34" charset="0"/>
              </a:rPr>
              <a:t>Acceptable</a:t>
            </a:r>
          </a:p>
          <a:p>
            <a:pPr marL="90488" indent="-90488">
              <a:buFont typeface="Arial" panose="020B0604020202020204" pitchFamily="34" charset="0"/>
              <a:buChar char="•"/>
            </a:pPr>
            <a:r>
              <a:rPr lang="en-US" sz="1600" b="1">
                <a:cs typeface="Calibri" panose="020F0502020204030204" pitchFamily="34" charset="0"/>
              </a:rPr>
              <a:t>n/a</a:t>
            </a:r>
          </a:p>
          <a:p>
            <a:endParaRPr lang="en-US" sz="1600" b="1">
              <a:cs typeface="Calibri" panose="020F0502020204030204" pitchFamily="34" charset="0"/>
            </a:endParaRPr>
          </a:p>
          <a:p>
            <a:r>
              <a:rPr lang="en-US" sz="1600" b="1" cap="all">
                <a:cs typeface="Calibri" panose="020F0502020204030204" pitchFamily="34" charset="0"/>
              </a:rPr>
              <a:t>Unacceptable</a:t>
            </a:r>
          </a:p>
          <a:p>
            <a:pPr marL="90488" indent="-90488">
              <a:buFont typeface="Arial" panose="020B0604020202020204" pitchFamily="34" charset="0"/>
              <a:buChar char="•"/>
            </a:pPr>
            <a:r>
              <a:rPr lang="en-US" sz="1600" b="1">
                <a:cs typeface="Calibri" panose="020F0502020204030204" pitchFamily="34" charset="0"/>
              </a:rPr>
              <a:t>Not reporting</a:t>
            </a:r>
          </a:p>
          <a:p>
            <a:pPr marL="90488" indent="-90488">
              <a:buFont typeface="Arial" panose="020B0604020202020204" pitchFamily="34" charset="0"/>
              <a:buChar char="•"/>
            </a:pPr>
            <a:r>
              <a:rPr lang="en-US" sz="1600" b="1">
                <a:cs typeface="Calibri" panose="020F0502020204030204" pitchFamily="34" charset="0"/>
              </a:rPr>
              <a:t>Wants to solve </a:t>
            </a:r>
            <a:br>
              <a:rPr lang="en-US" sz="1600" b="1">
                <a:cs typeface="Calibri" panose="020F0502020204030204" pitchFamily="34" charset="0"/>
              </a:rPr>
            </a:br>
            <a:r>
              <a:rPr lang="en-US" sz="1600" b="1">
                <a:cs typeface="Calibri" panose="020F0502020204030204" pitchFamily="34" charset="0"/>
              </a:rPr>
              <a:t>the issue alone</a:t>
            </a:r>
          </a:p>
        </p:txBody>
      </p:sp>
      <p:sp>
        <p:nvSpPr>
          <p:cNvPr id="60" name="Rectangle 59">
            <a:extLst>
              <a:ext uri="{FF2B5EF4-FFF2-40B4-BE49-F238E27FC236}">
                <a16:creationId xmlns:a16="http://schemas.microsoft.com/office/drawing/2014/main" id="{86342406-749F-8646-B641-1E1FEB6EB244}"/>
              </a:ext>
            </a:extLst>
          </p:cNvPr>
          <p:cNvSpPr/>
          <p:nvPr/>
        </p:nvSpPr>
        <p:spPr>
          <a:xfrm>
            <a:off x="3020883" y="2896920"/>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ABEL</a:t>
            </a:r>
          </a:p>
        </p:txBody>
      </p:sp>
      <p:sp>
        <p:nvSpPr>
          <p:cNvPr id="61" name="Rectangle 60">
            <a:extLst>
              <a:ext uri="{FF2B5EF4-FFF2-40B4-BE49-F238E27FC236}">
                <a16:creationId xmlns:a16="http://schemas.microsoft.com/office/drawing/2014/main" id="{412D5CC0-BA31-364B-A5D0-1A7437C16C73}"/>
              </a:ext>
            </a:extLst>
          </p:cNvPr>
          <p:cNvSpPr/>
          <p:nvPr/>
        </p:nvSpPr>
        <p:spPr>
          <a:xfrm>
            <a:off x="5940786" y="2909035"/>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LARA</a:t>
            </a:r>
          </a:p>
        </p:txBody>
      </p:sp>
      <p:sp>
        <p:nvSpPr>
          <p:cNvPr id="62" name="Rectangle 61">
            <a:extLst>
              <a:ext uri="{FF2B5EF4-FFF2-40B4-BE49-F238E27FC236}">
                <a16:creationId xmlns:a16="http://schemas.microsoft.com/office/drawing/2014/main" id="{CDDB3202-D743-FE4A-8600-E523E815FEA3}"/>
              </a:ext>
            </a:extLst>
          </p:cNvPr>
          <p:cNvSpPr/>
          <p:nvPr/>
        </p:nvSpPr>
        <p:spPr>
          <a:xfrm>
            <a:off x="8294101" y="2909035"/>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FAUSTIN</a:t>
            </a:r>
          </a:p>
        </p:txBody>
      </p:sp>
      <p:sp>
        <p:nvSpPr>
          <p:cNvPr id="27" name="Rectangle 26">
            <a:extLst>
              <a:ext uri="{FF2B5EF4-FFF2-40B4-BE49-F238E27FC236}">
                <a16:creationId xmlns:a16="http://schemas.microsoft.com/office/drawing/2014/main" id="{00808F9F-7982-F543-950C-B19EEEF975D1}"/>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sp>
        <p:nvSpPr>
          <p:cNvPr id="28" name="Rectangle 27">
            <a:extLst>
              <a:ext uri="{FF2B5EF4-FFF2-40B4-BE49-F238E27FC236}">
                <a16:creationId xmlns:a16="http://schemas.microsoft.com/office/drawing/2014/main" id="{F3720263-D16E-E049-B92D-179C166CD6B3}"/>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29" name="Rectangle 28">
            <a:extLst>
              <a:ext uri="{FF2B5EF4-FFF2-40B4-BE49-F238E27FC236}">
                <a16:creationId xmlns:a16="http://schemas.microsoft.com/office/drawing/2014/main" id="{EF2BBA91-E0CF-D848-82A5-1E40BF6382D9}"/>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30" name="Rectangle 29">
            <a:extLst>
              <a:ext uri="{FF2B5EF4-FFF2-40B4-BE49-F238E27FC236}">
                <a16:creationId xmlns:a16="http://schemas.microsoft.com/office/drawing/2014/main" id="{E020614E-CAED-D14D-9124-66C8C3E7A309}"/>
              </a:ext>
            </a:extLst>
          </p:cNvPr>
          <p:cNvSpPr/>
          <p:nvPr/>
        </p:nvSpPr>
        <p:spPr>
          <a:xfrm>
            <a:off x="898159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06</a:t>
            </a:r>
          </a:p>
        </p:txBody>
      </p:sp>
      <p:sp>
        <p:nvSpPr>
          <p:cNvPr id="31" name="Rectangle 30">
            <a:extLst>
              <a:ext uri="{FF2B5EF4-FFF2-40B4-BE49-F238E27FC236}">
                <a16:creationId xmlns:a16="http://schemas.microsoft.com/office/drawing/2014/main" id="{CA97D8BF-2254-E74E-88F9-9827348F61EA}"/>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32" name="Rectangle 31">
            <a:extLst>
              <a:ext uri="{FF2B5EF4-FFF2-40B4-BE49-F238E27FC236}">
                <a16:creationId xmlns:a16="http://schemas.microsoft.com/office/drawing/2014/main" id="{65FEB56E-E056-1E47-A496-DE46F8776ED9}"/>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33" name="Rectangle 32">
            <a:extLst>
              <a:ext uri="{FF2B5EF4-FFF2-40B4-BE49-F238E27FC236}">
                <a16:creationId xmlns:a16="http://schemas.microsoft.com/office/drawing/2014/main" id="{272DDD6F-5526-AF41-8431-1873413DE67F}"/>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grpSp>
        <p:nvGrpSpPr>
          <p:cNvPr id="34" name="Groupe 33">
            <a:extLst>
              <a:ext uri="{FF2B5EF4-FFF2-40B4-BE49-F238E27FC236}">
                <a16:creationId xmlns:a16="http://schemas.microsoft.com/office/drawing/2014/main" id="{0B400DFC-F6E0-3349-8757-2601804D7D6F}"/>
              </a:ext>
            </a:extLst>
          </p:cNvPr>
          <p:cNvGrpSpPr/>
          <p:nvPr/>
        </p:nvGrpSpPr>
        <p:grpSpPr>
          <a:xfrm>
            <a:off x="5202730" y="4967850"/>
            <a:ext cx="2970814" cy="1859833"/>
            <a:chOff x="728044" y="4968889"/>
            <a:chExt cx="3018456" cy="1859833"/>
          </a:xfrm>
        </p:grpSpPr>
        <p:pic>
          <p:nvPicPr>
            <p:cNvPr id="35" name="Image 34">
              <a:extLst>
                <a:ext uri="{FF2B5EF4-FFF2-40B4-BE49-F238E27FC236}">
                  <a16:creationId xmlns:a16="http://schemas.microsoft.com/office/drawing/2014/main" id="{3B8DAA6B-1828-914E-A4B2-81013FAB68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36" name="Rectangle 35">
              <a:extLst>
                <a:ext uri="{FF2B5EF4-FFF2-40B4-BE49-F238E27FC236}">
                  <a16:creationId xmlns:a16="http://schemas.microsoft.com/office/drawing/2014/main" id="{706D22A7-C9E7-1843-BC31-76321254E43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7" name="Rectangle 36">
            <a:extLst>
              <a:ext uri="{FF2B5EF4-FFF2-40B4-BE49-F238E27FC236}">
                <a16:creationId xmlns:a16="http://schemas.microsoft.com/office/drawing/2014/main" id="{6365003C-9EB8-874D-967E-519659918F47}"/>
              </a:ext>
            </a:extLst>
          </p:cNvPr>
          <p:cNvSpPr/>
          <p:nvPr/>
        </p:nvSpPr>
        <p:spPr>
          <a:xfrm>
            <a:off x="878477" y="2888068"/>
            <a:ext cx="2103635" cy="369332"/>
          </a:xfrm>
          <a:prstGeom prst="rect">
            <a:avLst/>
          </a:prstGeom>
        </p:spPr>
        <p:txBody>
          <a:bodyPr wrap="square">
            <a:spAutoFit/>
          </a:bodyPr>
          <a:lstStyle/>
          <a:p>
            <a:r>
              <a:rPr lang="en-US" b="1">
                <a:solidFill>
                  <a:srgbClr val="006CB6"/>
                </a:solidFill>
                <a:latin typeface="Corbel" panose="020B0503020204020204" pitchFamily="34" charset="0"/>
                <a:ea typeface="Roboto Condensed Light" panose="02000000000000000000" pitchFamily="2" charset="0"/>
                <a:cs typeface="Calibri" panose="020F0502020204030204" pitchFamily="34" charset="0"/>
              </a:rPr>
              <a:t>AFRIDA</a:t>
            </a:r>
          </a:p>
        </p:txBody>
      </p:sp>
      <p:sp>
        <p:nvSpPr>
          <p:cNvPr id="38" name="Rectangle 37">
            <a:extLst>
              <a:ext uri="{FF2B5EF4-FFF2-40B4-BE49-F238E27FC236}">
                <a16:creationId xmlns:a16="http://schemas.microsoft.com/office/drawing/2014/main" id="{603C81C7-4DED-224F-A194-2A2964A9E432}"/>
              </a:ext>
            </a:extLst>
          </p:cNvPr>
          <p:cNvSpPr/>
          <p:nvPr/>
        </p:nvSpPr>
        <p:spPr>
          <a:xfrm>
            <a:off x="878477" y="3161328"/>
            <a:ext cx="2427151" cy="584775"/>
          </a:xfrm>
          <a:prstGeom prst="rect">
            <a:avLst/>
          </a:prstGeom>
        </p:spPr>
        <p:txBody>
          <a:bodyPr wrap="square">
            <a:spAutoFit/>
          </a:bodyPr>
          <a:lstStyle/>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a:p>
            <a:pPr lvl="0"/>
            <a:r>
              <a:rPr lang="en-US" sz="1600" b="1">
                <a:latin typeface="Corbel" panose="020B0503020204020204" pitchFamily="34" charset="0"/>
                <a:ea typeface="Roboto Condensed Light" panose="02000000000000000000" pitchFamily="2" charset="0"/>
                <a:cs typeface="Calibri" panose="020F0502020204030204" pitchFamily="34" charset="0"/>
              </a:rPr>
              <a:t>…</a:t>
            </a:r>
          </a:p>
        </p:txBody>
      </p:sp>
      <p:sp>
        <p:nvSpPr>
          <p:cNvPr id="40" name="Rectangle 39">
            <a:extLst>
              <a:ext uri="{FF2B5EF4-FFF2-40B4-BE49-F238E27FC236}">
                <a16:creationId xmlns:a16="http://schemas.microsoft.com/office/drawing/2014/main" id="{592F7FFB-A567-F04B-8410-1AC79FA2810A}"/>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pic>
        <p:nvPicPr>
          <p:cNvPr id="41" name="Picture 13">
            <a:extLst>
              <a:ext uri="{FF2B5EF4-FFF2-40B4-BE49-F238E27FC236}">
                <a16:creationId xmlns:a16="http://schemas.microsoft.com/office/drawing/2014/main" id="{5B954E7F-8144-4F3C-A0BA-F789E024E144}"/>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2969446" y="1698067"/>
            <a:ext cx="1056944" cy="11659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19">
            <a:extLst>
              <a:ext uri="{FF2B5EF4-FFF2-40B4-BE49-F238E27FC236}">
                <a16:creationId xmlns:a16="http://schemas.microsoft.com/office/drawing/2014/main" id="{E1EE986F-9794-4CEB-9D46-2CDD406269BE}"/>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953755" y="1731111"/>
            <a:ext cx="1540560" cy="1155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20">
            <a:extLst>
              <a:ext uri="{FF2B5EF4-FFF2-40B4-BE49-F238E27FC236}">
                <a16:creationId xmlns:a16="http://schemas.microsoft.com/office/drawing/2014/main" id="{30099B2F-8B4E-4A3D-A3A2-A1CD3DAA77A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5451770" y="1713582"/>
            <a:ext cx="1608814" cy="1206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19">
            <a:extLst>
              <a:ext uri="{FF2B5EF4-FFF2-40B4-BE49-F238E27FC236}">
                <a16:creationId xmlns:a16="http://schemas.microsoft.com/office/drawing/2014/main" id="{46411A0F-C4F1-4F98-87C6-C5818F590ABC}"/>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94566" y="1700983"/>
            <a:ext cx="853790" cy="1074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536362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ppt_y</p:attrName>
                                        </p:attrNameLst>
                                      </p:cBhvr>
                                      <p:tavLst>
                                        <p:tav tm="0">
                                          <p:val>
                                            <p:strVal val="#ppt_y+#ppt_h*1.125000"/>
                                          </p:val>
                                        </p:tav>
                                        <p:tav tm="100000">
                                          <p:val>
                                            <p:strVal val="#ppt_y"/>
                                          </p:val>
                                        </p:tav>
                                      </p:tavLst>
                                    </p:anim>
                                    <p:animEffect transition="in" filter="wipe(up)">
                                      <p:cBhvr>
                                        <p:cTn id="8" dur="500"/>
                                        <p:tgtEl>
                                          <p:spTgt spid="3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4"/>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nextCondLst>
                <p:cond evt="onClick" delay="0">
                  <p:tgtEl>
                    <p:spTgt spid="44"/>
                  </p:tgtEl>
                </p:cond>
              </p:nextCondLst>
            </p:seq>
            <p:seq concurrent="1" nextAc="seek">
              <p:cTn id="17" restart="whenNotActive" fill="hold" evtFilter="cancelBubble" nodeType="interactiveSeq">
                <p:stCondLst>
                  <p:cond evt="onClick" delay="0">
                    <p:tgtEl>
                      <p:spTgt spid="41"/>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seq concurrent="1" nextAc="seek">
              <p:cTn id="22" restart="whenNotActive" fill="hold" evtFilter="cancelBubble" nodeType="interactiveSeq">
                <p:stCondLst>
                  <p:cond evt="onClick" delay="0">
                    <p:tgtEl>
                      <p:spTgt spid="43"/>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43"/>
                  </p:tgtEl>
                </p:cond>
              </p:nextCondLst>
            </p:seq>
            <p:seq concurrent="1" nextAc="seek">
              <p:cTn id="27" restart="whenNotActive" fill="hold" evtFilter="cancelBubble" nodeType="interactiveSeq">
                <p:stCondLst>
                  <p:cond evt="onClick" delay="0">
                    <p:tgtEl>
                      <p:spTgt spid="42"/>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42"/>
                  </p:tgtEl>
                </p:cond>
              </p:nextCondLst>
            </p:seq>
          </p:childTnLst>
        </p:cTn>
      </p:par>
    </p:tnLst>
    <p:bldLst>
      <p:bldP spid="57" grpId="0"/>
      <p:bldP spid="58" grpId="0"/>
      <p:bldP spid="59" grpId="0"/>
      <p:bldP spid="38"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LEADING BY EXAMPLE</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323928"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BEHAVIOURS OF A HUMANITARIAN AID WORKER</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7504267" y="581630"/>
            <a:ext cx="3591332" cy="384721"/>
          </a:xfrm>
          <a:prstGeom prst="rect">
            <a:avLst/>
          </a:prstGeom>
          <a:noFill/>
        </p:spPr>
        <p:txBody>
          <a:bodyPr wrap="square" lIns="0" tIns="0" rIns="0" bIns="0" rtlCol="0">
            <a:spAutoFit/>
          </a:bodyPr>
          <a:lstStyle/>
          <a:p>
            <a:r>
              <a:rPr lang="en-CA" sz="2500" b="1">
                <a:latin typeface="Corbel" panose="020B0503020204020204" pitchFamily="34" charset="0"/>
                <a:cs typeface="Arial" panose="020B0604020202020204" pitchFamily="34" charset="0"/>
              </a:rPr>
              <a:t>TESTIMONIAL #</a:t>
            </a:r>
            <a:r>
              <a:rPr lang="en-CA" sz="2500" b="1">
                <a:cs typeface="Arial" panose="020B0604020202020204" pitchFamily="34" charset="0"/>
              </a:rPr>
              <a:t>1</a:t>
            </a:r>
          </a:p>
        </p:txBody>
      </p:sp>
      <p:grpSp>
        <p:nvGrpSpPr>
          <p:cNvPr id="73" name="Groupe 72">
            <a:extLst>
              <a:ext uri="{FF2B5EF4-FFF2-40B4-BE49-F238E27FC236}">
                <a16:creationId xmlns:a16="http://schemas.microsoft.com/office/drawing/2014/main" id="{2BDB4F1D-E2D6-D149-8E6A-540E847E692A}"/>
              </a:ext>
            </a:extLst>
          </p:cNvPr>
          <p:cNvGrpSpPr/>
          <p:nvPr/>
        </p:nvGrpSpPr>
        <p:grpSpPr>
          <a:xfrm>
            <a:off x="5202730" y="4967850"/>
            <a:ext cx="2970814" cy="1859833"/>
            <a:chOff x="728044" y="4968889"/>
            <a:chExt cx="3018456" cy="1859833"/>
          </a:xfrm>
        </p:grpSpPr>
        <p:pic>
          <p:nvPicPr>
            <p:cNvPr id="79" name="Image 78">
              <a:extLst>
                <a:ext uri="{FF2B5EF4-FFF2-40B4-BE49-F238E27FC236}">
                  <a16:creationId xmlns:a16="http://schemas.microsoft.com/office/drawing/2014/main" id="{AC225655-5EF8-6145-AF13-66A4EE6799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80" name="Rectangle 79">
              <a:extLst>
                <a:ext uri="{FF2B5EF4-FFF2-40B4-BE49-F238E27FC236}">
                  <a16:creationId xmlns:a16="http://schemas.microsoft.com/office/drawing/2014/main" id="{5F2EF004-08B5-6B43-9AFE-EE7DA2BC261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81" name="Rectangle 80">
            <a:extLst>
              <a:ext uri="{FF2B5EF4-FFF2-40B4-BE49-F238E27FC236}">
                <a16:creationId xmlns:a16="http://schemas.microsoft.com/office/drawing/2014/main" id="{221013A6-4E72-9445-8B08-20960EC9AA8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82" name="Rectangle 81">
            <a:extLst>
              <a:ext uri="{FF2B5EF4-FFF2-40B4-BE49-F238E27FC236}">
                <a16:creationId xmlns:a16="http://schemas.microsoft.com/office/drawing/2014/main" id="{B31E5CE9-456D-5948-B276-0798B1119406}"/>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83" name="Rectangle 82">
            <a:extLst>
              <a:ext uri="{FF2B5EF4-FFF2-40B4-BE49-F238E27FC236}">
                <a16:creationId xmlns:a16="http://schemas.microsoft.com/office/drawing/2014/main" id="{6EB36E1A-A14C-8941-B3BB-A59DED560564}"/>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84" name="Rectangle 83">
            <a:extLst>
              <a:ext uri="{FF2B5EF4-FFF2-40B4-BE49-F238E27FC236}">
                <a16:creationId xmlns:a16="http://schemas.microsoft.com/office/drawing/2014/main" id="{9B965E42-139C-2F42-B574-B326EFF4D4FF}"/>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85" name="Rectangle 84">
            <a:extLst>
              <a:ext uri="{FF2B5EF4-FFF2-40B4-BE49-F238E27FC236}">
                <a16:creationId xmlns:a16="http://schemas.microsoft.com/office/drawing/2014/main" id="{9B70F670-E6A2-9E4C-9202-FF0E9C179FB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86" name="Rectangle 85">
            <a:extLst>
              <a:ext uri="{FF2B5EF4-FFF2-40B4-BE49-F238E27FC236}">
                <a16:creationId xmlns:a16="http://schemas.microsoft.com/office/drawing/2014/main" id="{C4A686DA-8CF3-3E43-B193-08179992ACD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87" name="Rectangle 86">
            <a:extLst>
              <a:ext uri="{FF2B5EF4-FFF2-40B4-BE49-F238E27FC236}">
                <a16:creationId xmlns:a16="http://schemas.microsoft.com/office/drawing/2014/main" id="{45D0907B-2916-4543-A13D-676ADB19D173}"/>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90" name="ZoneTexte 89">
            <a:extLst>
              <a:ext uri="{FF2B5EF4-FFF2-40B4-BE49-F238E27FC236}">
                <a16:creationId xmlns:a16="http://schemas.microsoft.com/office/drawing/2014/main" id="{D880DD19-6F1D-6643-9B14-FA7833AFB0FC}"/>
              </a:ext>
            </a:extLst>
          </p:cNvPr>
          <p:cNvSpPr txBox="1"/>
          <p:nvPr/>
        </p:nvSpPr>
        <p:spPr>
          <a:xfrm>
            <a:off x="1868950" y="2315587"/>
            <a:ext cx="9780256" cy="1477328"/>
          </a:xfrm>
          <a:prstGeom prst="rect">
            <a:avLst/>
          </a:prstGeom>
          <a:noFill/>
        </p:spPr>
        <p:txBody>
          <a:bodyPr wrap="square" lIns="0" tIns="0" rIns="0" bIns="0" rtlCol="0">
            <a:spAutoFit/>
          </a:bodyPr>
          <a:lstStyle/>
          <a:p>
            <a:r>
              <a:rPr lang="en-US" sz="2400" b="1" i="1">
                <a:latin typeface="Times New Roman" panose="02020603050405020304" pitchFamily="18" charset="0"/>
                <a:cs typeface="Times New Roman" panose="02020603050405020304" pitchFamily="18" charset="0"/>
              </a:rPr>
              <a:t>“A colleague, who I know is married, has been working at a non-family duty station far from his family since last year. I recently learned that he is having sexual relationships with a colleague from a partner organization that we work closely with.”</a:t>
            </a:r>
          </a:p>
        </p:txBody>
      </p:sp>
      <p:sp>
        <p:nvSpPr>
          <p:cNvPr id="24" name="Rectangle 23">
            <a:extLst>
              <a:ext uri="{FF2B5EF4-FFF2-40B4-BE49-F238E27FC236}">
                <a16:creationId xmlns:a16="http://schemas.microsoft.com/office/drawing/2014/main" id="{43F210B7-03BF-8E40-8DAC-958B5BF5D343}"/>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pic>
        <p:nvPicPr>
          <p:cNvPr id="3" name="Testimony 1 recent file.mp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75175" y="367590"/>
            <a:ext cx="812800" cy="812800"/>
          </a:xfrm>
          <a:prstGeom prst="rect">
            <a:avLst/>
          </a:prstGeom>
        </p:spPr>
      </p:pic>
    </p:spTree>
    <p:extLst>
      <p:ext uri="{BB962C8B-B14F-4D97-AF65-F5344CB8AC3E}">
        <p14:creationId xmlns:p14="http://schemas.microsoft.com/office/powerpoint/2010/main" val="282948508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up)">
                                      <p:cBhvr>
                                        <p:cTn id="8" dur="500"/>
                                        <p:tgtEl>
                                          <p:spTgt spid="73"/>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mph" presetSubtype="0" fill="hold" grpId="0" nodeType="clickEffect">
                                  <p:stCondLst>
                                    <p:cond delay="0"/>
                                  </p:stCondLst>
                                  <p:iterate type="lt">
                                    <p:tmPct val="4000"/>
                                  </p:iterate>
                                  <p:childTnLst>
                                    <p:set>
                                      <p:cBhvr override="childStyle">
                                        <p:cTn id="15" dur="2000" fill="hold"/>
                                        <p:tgtEl>
                                          <p:spTgt spid="90"/>
                                        </p:tgtEl>
                                        <p:attrNameLst>
                                          <p:attrName>style.color</p:attrName>
                                        </p:attrNameLst>
                                      </p:cBhvr>
                                      <p:to>
                                        <p:clrVal>
                                          <a:schemeClr val="accent2"/>
                                        </p:clrVal>
                                      </p:to>
                                    </p:set>
                                    <p:set>
                                      <p:cBhvr>
                                        <p:cTn id="16" dur="2000" fill="hold"/>
                                        <p:tgtEl>
                                          <p:spTgt spid="90"/>
                                        </p:tgtEl>
                                        <p:attrNameLst>
                                          <p:attrName>fillcolor</p:attrName>
                                        </p:attrNameLst>
                                      </p:cBhvr>
                                      <p:to>
                                        <p:clrVal>
                                          <a:schemeClr val="accent2"/>
                                        </p:clrVal>
                                      </p:to>
                                    </p:set>
                                    <p:set>
                                      <p:cBhvr>
                                        <p:cTn id="17" dur="2000" fill="hold"/>
                                        <p:tgtEl>
                                          <p:spTgt spid="9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758" fill="hold"/>
                                        <p:tgtEl>
                                          <p:spTgt spid="3"/>
                                        </p:tgtEl>
                                      </p:cBhvr>
                                    </p:cmd>
                                  </p:childTnLst>
                                </p:cTn>
                              </p:par>
                            </p:childTnLst>
                          </p:cTn>
                        </p:par>
                      </p:childTnLst>
                    </p:cTn>
                  </p:par>
                </p:childTnLst>
              </p:cTn>
              <p:nextCondLst>
                <p:cond evt="onClick" delay="0">
                  <p:tgtEl>
                    <p:spTgt spid="3"/>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90"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LEADING BY EXAMPLE</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323928"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BEHAVIOURS OF A HUMANITARIAN AID WORKER</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8044887" y="534638"/>
            <a:ext cx="3591332" cy="384721"/>
          </a:xfrm>
          <a:prstGeom prst="rect">
            <a:avLst/>
          </a:prstGeom>
          <a:noFill/>
        </p:spPr>
        <p:txBody>
          <a:bodyPr wrap="square" lIns="0" tIns="0" rIns="0" bIns="0" rtlCol="0">
            <a:spAutoFit/>
          </a:bodyPr>
          <a:lstStyle/>
          <a:p>
            <a:r>
              <a:rPr lang="en-CA" sz="2500" b="1">
                <a:latin typeface="Corbel" panose="020B0503020204020204" pitchFamily="34" charset="0"/>
                <a:cs typeface="Arial" panose="020B0604020202020204" pitchFamily="34" charset="0"/>
              </a:rPr>
              <a:t>TESTIMONIAL #2</a:t>
            </a:r>
            <a:endParaRPr lang="en-CA" sz="2500" b="1">
              <a:cs typeface="Arial" panose="020B0604020202020204" pitchFamily="34" charset="0"/>
            </a:endParaRPr>
          </a:p>
        </p:txBody>
      </p:sp>
      <p:grpSp>
        <p:nvGrpSpPr>
          <p:cNvPr id="73" name="Groupe 72">
            <a:extLst>
              <a:ext uri="{FF2B5EF4-FFF2-40B4-BE49-F238E27FC236}">
                <a16:creationId xmlns:a16="http://schemas.microsoft.com/office/drawing/2014/main" id="{2BDB4F1D-E2D6-D149-8E6A-540E847E692A}"/>
              </a:ext>
            </a:extLst>
          </p:cNvPr>
          <p:cNvGrpSpPr/>
          <p:nvPr/>
        </p:nvGrpSpPr>
        <p:grpSpPr>
          <a:xfrm>
            <a:off x="5202730" y="4967850"/>
            <a:ext cx="2970814" cy="1859833"/>
            <a:chOff x="728044" y="4968889"/>
            <a:chExt cx="3018456" cy="1859833"/>
          </a:xfrm>
        </p:grpSpPr>
        <p:pic>
          <p:nvPicPr>
            <p:cNvPr id="79" name="Image 78">
              <a:extLst>
                <a:ext uri="{FF2B5EF4-FFF2-40B4-BE49-F238E27FC236}">
                  <a16:creationId xmlns:a16="http://schemas.microsoft.com/office/drawing/2014/main" id="{AC225655-5EF8-6145-AF13-66A4EE6799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80" name="Rectangle 79">
              <a:extLst>
                <a:ext uri="{FF2B5EF4-FFF2-40B4-BE49-F238E27FC236}">
                  <a16:creationId xmlns:a16="http://schemas.microsoft.com/office/drawing/2014/main" id="{5F2EF004-08B5-6B43-9AFE-EE7DA2BC261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81" name="Rectangle 80">
            <a:extLst>
              <a:ext uri="{FF2B5EF4-FFF2-40B4-BE49-F238E27FC236}">
                <a16:creationId xmlns:a16="http://schemas.microsoft.com/office/drawing/2014/main" id="{221013A6-4E72-9445-8B08-20960EC9AA8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82" name="Rectangle 81">
            <a:extLst>
              <a:ext uri="{FF2B5EF4-FFF2-40B4-BE49-F238E27FC236}">
                <a16:creationId xmlns:a16="http://schemas.microsoft.com/office/drawing/2014/main" id="{B31E5CE9-456D-5948-B276-0798B1119406}"/>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83" name="Rectangle 82">
            <a:extLst>
              <a:ext uri="{FF2B5EF4-FFF2-40B4-BE49-F238E27FC236}">
                <a16:creationId xmlns:a16="http://schemas.microsoft.com/office/drawing/2014/main" id="{6EB36E1A-A14C-8941-B3BB-A59DED560564}"/>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84" name="Rectangle 83">
            <a:extLst>
              <a:ext uri="{FF2B5EF4-FFF2-40B4-BE49-F238E27FC236}">
                <a16:creationId xmlns:a16="http://schemas.microsoft.com/office/drawing/2014/main" id="{9B965E42-139C-2F42-B574-B326EFF4D4FF}"/>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85" name="Rectangle 84">
            <a:extLst>
              <a:ext uri="{FF2B5EF4-FFF2-40B4-BE49-F238E27FC236}">
                <a16:creationId xmlns:a16="http://schemas.microsoft.com/office/drawing/2014/main" id="{9B70F670-E6A2-9E4C-9202-FF0E9C179FB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86" name="Rectangle 85">
            <a:extLst>
              <a:ext uri="{FF2B5EF4-FFF2-40B4-BE49-F238E27FC236}">
                <a16:creationId xmlns:a16="http://schemas.microsoft.com/office/drawing/2014/main" id="{C4A686DA-8CF3-3E43-B193-08179992ACD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87" name="Rectangle 86">
            <a:extLst>
              <a:ext uri="{FF2B5EF4-FFF2-40B4-BE49-F238E27FC236}">
                <a16:creationId xmlns:a16="http://schemas.microsoft.com/office/drawing/2014/main" id="{45D0907B-2916-4543-A13D-676ADB19D173}"/>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90" name="ZoneTexte 89">
            <a:extLst>
              <a:ext uri="{FF2B5EF4-FFF2-40B4-BE49-F238E27FC236}">
                <a16:creationId xmlns:a16="http://schemas.microsoft.com/office/drawing/2014/main" id="{D880DD19-6F1D-6643-9B14-FA7833AFB0FC}"/>
              </a:ext>
            </a:extLst>
          </p:cNvPr>
          <p:cNvSpPr txBox="1"/>
          <p:nvPr/>
        </p:nvSpPr>
        <p:spPr>
          <a:xfrm>
            <a:off x="1740054" y="1490095"/>
            <a:ext cx="9896165" cy="4062651"/>
          </a:xfrm>
          <a:prstGeom prst="rect">
            <a:avLst/>
          </a:prstGeom>
          <a:noFill/>
        </p:spPr>
        <p:txBody>
          <a:bodyPr wrap="square" lIns="0" tIns="0" rIns="0" bIns="0" rtlCol="0">
            <a:spAutoFit/>
          </a:bodyPr>
          <a:lstStyle/>
          <a:p>
            <a:r>
              <a:rPr lang="en-US" sz="2400" b="1" i="1">
                <a:latin typeface="Times New Roman" panose="02020603050405020304" pitchFamily="18" charset="0"/>
                <a:cs typeface="Times New Roman" panose="02020603050405020304" pitchFamily="18" charset="0"/>
              </a:rPr>
              <a:t>“It was my first job working in the humanitarian aid sector. I was really eager and so I would often find myself working a bit late at the office. One evening, after everyone else had gone home, my boss showed up. She stood at the doorway and asked me how I was doing, being new and all. That was fine, but then she started to talk about how she likes my drive and energy, and that she finds that kind of thing very attractive in men. I didn’t like where the conversation was going, so I just said thank you and that I had to get home for supper. I packed my things and started to leave, but she just stayed in the doorway, blocking my way, saying that supper can wait a few more minutes. I can’t remember what I said but I tried to walk around her so that I could leave. She just kept on blocking my way.”</a:t>
            </a:r>
          </a:p>
        </p:txBody>
      </p:sp>
      <p:sp>
        <p:nvSpPr>
          <p:cNvPr id="24" name="Rectangle 23">
            <a:extLst>
              <a:ext uri="{FF2B5EF4-FFF2-40B4-BE49-F238E27FC236}">
                <a16:creationId xmlns:a16="http://schemas.microsoft.com/office/drawing/2014/main" id="{5FB76FDB-A972-9F49-863D-731852DB0983}"/>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pic>
        <p:nvPicPr>
          <p:cNvPr id="2" name="20200115-switzerland-audio-recording_interagency1-2">
            <a:hlinkClick r:id="" action="ppaction://media"/>
            <a:extLst>
              <a:ext uri="{FF2B5EF4-FFF2-40B4-BE49-F238E27FC236}">
                <a16:creationId xmlns:a16="http://schemas.microsoft.com/office/drawing/2014/main" id="{76D8DB65-FD59-4A23-99C6-89ACF6DDF2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93620" y="487908"/>
            <a:ext cx="609600" cy="609600"/>
          </a:xfrm>
          <a:prstGeom prst="rect">
            <a:avLst/>
          </a:prstGeom>
        </p:spPr>
      </p:pic>
    </p:spTree>
    <p:extLst>
      <p:ext uri="{BB962C8B-B14F-4D97-AF65-F5344CB8AC3E}">
        <p14:creationId xmlns:p14="http://schemas.microsoft.com/office/powerpoint/2010/main" val="35780405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up)">
                                      <p:cBhvr>
                                        <p:cTn id="8" dur="500"/>
                                        <p:tgtEl>
                                          <p:spTgt spid="73"/>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mph" presetSubtype="0" fill="hold" grpId="0" nodeType="clickEffect">
                                  <p:stCondLst>
                                    <p:cond delay="0"/>
                                  </p:stCondLst>
                                  <p:iterate type="lt">
                                    <p:tmPct val="4000"/>
                                  </p:iterate>
                                  <p:childTnLst>
                                    <p:set>
                                      <p:cBhvr override="childStyle">
                                        <p:cTn id="15" dur="2000" fill="hold"/>
                                        <p:tgtEl>
                                          <p:spTgt spid="90"/>
                                        </p:tgtEl>
                                        <p:attrNameLst>
                                          <p:attrName>style.color</p:attrName>
                                        </p:attrNameLst>
                                      </p:cBhvr>
                                      <p:to>
                                        <p:clrVal>
                                          <a:schemeClr val="accent2"/>
                                        </p:clrVal>
                                      </p:to>
                                    </p:set>
                                    <p:set>
                                      <p:cBhvr>
                                        <p:cTn id="16" dur="2000" fill="hold"/>
                                        <p:tgtEl>
                                          <p:spTgt spid="90"/>
                                        </p:tgtEl>
                                        <p:attrNameLst>
                                          <p:attrName>fillcolor</p:attrName>
                                        </p:attrNameLst>
                                      </p:cBhvr>
                                      <p:to>
                                        <p:clrVal>
                                          <a:schemeClr val="accent2"/>
                                        </p:clrVal>
                                      </p:to>
                                    </p:set>
                                    <p:set>
                                      <p:cBhvr>
                                        <p:cTn id="17" dur="2000" fill="hold"/>
                                        <p:tgtEl>
                                          <p:spTgt spid="90"/>
                                        </p:tgtEl>
                                        <p:attrNameLst>
                                          <p:attrName>fill.type</p:attrName>
                                        </p:attrNameLst>
                                      </p:cBhvr>
                                      <p:to>
                                        <p:strVal val="solid"/>
                                      </p:to>
                                    </p:set>
                                  </p:childTnLst>
                                </p:cTn>
                              </p:par>
                              <p:par>
                                <p:cTn id="18" presetID="1" presetClass="mediacall" presetSubtype="0" fill="hold" nodeType="withEffect">
                                  <p:stCondLst>
                                    <p:cond delay="0"/>
                                  </p:stCondLst>
                                  <p:childTnLst>
                                    <p:cmd type="call" cmd="playFrom(0.0)">
                                      <p:cBhvr>
                                        <p:cTn id="19" dur="46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90"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LEADING BY EXAMPLE</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323928"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BEHAVIOURS OF A HUMANITARIAN AID WORKER</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7540303" y="592953"/>
            <a:ext cx="3591332" cy="384721"/>
          </a:xfrm>
          <a:prstGeom prst="rect">
            <a:avLst/>
          </a:prstGeom>
          <a:noFill/>
        </p:spPr>
        <p:txBody>
          <a:bodyPr wrap="square" lIns="0" tIns="0" rIns="0" bIns="0" rtlCol="0">
            <a:spAutoFit/>
          </a:bodyPr>
          <a:lstStyle/>
          <a:p>
            <a:r>
              <a:rPr lang="en-CA" sz="2500" b="1">
                <a:latin typeface="Corbel" panose="020B0503020204020204" pitchFamily="34" charset="0"/>
                <a:cs typeface="Arial" panose="020B0604020202020204" pitchFamily="34" charset="0"/>
              </a:rPr>
              <a:t>TESTIMONIAL #3</a:t>
            </a:r>
            <a:endParaRPr lang="en-CA" sz="2500" b="1">
              <a:cs typeface="Arial" panose="020B0604020202020204" pitchFamily="34" charset="0"/>
            </a:endParaRPr>
          </a:p>
        </p:txBody>
      </p:sp>
      <p:grpSp>
        <p:nvGrpSpPr>
          <p:cNvPr id="73" name="Groupe 72">
            <a:extLst>
              <a:ext uri="{FF2B5EF4-FFF2-40B4-BE49-F238E27FC236}">
                <a16:creationId xmlns:a16="http://schemas.microsoft.com/office/drawing/2014/main" id="{2BDB4F1D-E2D6-D149-8E6A-540E847E692A}"/>
              </a:ext>
            </a:extLst>
          </p:cNvPr>
          <p:cNvGrpSpPr/>
          <p:nvPr/>
        </p:nvGrpSpPr>
        <p:grpSpPr>
          <a:xfrm>
            <a:off x="5202730" y="4967850"/>
            <a:ext cx="2970814" cy="1859833"/>
            <a:chOff x="728044" y="4968889"/>
            <a:chExt cx="3018456" cy="1859833"/>
          </a:xfrm>
        </p:grpSpPr>
        <p:pic>
          <p:nvPicPr>
            <p:cNvPr id="79" name="Image 78">
              <a:extLst>
                <a:ext uri="{FF2B5EF4-FFF2-40B4-BE49-F238E27FC236}">
                  <a16:creationId xmlns:a16="http://schemas.microsoft.com/office/drawing/2014/main" id="{AC225655-5EF8-6145-AF13-66A4EE6799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80" name="Rectangle 79">
              <a:extLst>
                <a:ext uri="{FF2B5EF4-FFF2-40B4-BE49-F238E27FC236}">
                  <a16:creationId xmlns:a16="http://schemas.microsoft.com/office/drawing/2014/main" id="{5F2EF004-08B5-6B43-9AFE-EE7DA2BC261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81" name="Rectangle 80">
            <a:extLst>
              <a:ext uri="{FF2B5EF4-FFF2-40B4-BE49-F238E27FC236}">
                <a16:creationId xmlns:a16="http://schemas.microsoft.com/office/drawing/2014/main" id="{221013A6-4E72-9445-8B08-20960EC9AA8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82" name="Rectangle 81">
            <a:extLst>
              <a:ext uri="{FF2B5EF4-FFF2-40B4-BE49-F238E27FC236}">
                <a16:creationId xmlns:a16="http://schemas.microsoft.com/office/drawing/2014/main" id="{B31E5CE9-456D-5948-B276-0798B1119406}"/>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83" name="Rectangle 82">
            <a:extLst>
              <a:ext uri="{FF2B5EF4-FFF2-40B4-BE49-F238E27FC236}">
                <a16:creationId xmlns:a16="http://schemas.microsoft.com/office/drawing/2014/main" id="{6EB36E1A-A14C-8941-B3BB-A59DED560564}"/>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84" name="Rectangle 83">
            <a:extLst>
              <a:ext uri="{FF2B5EF4-FFF2-40B4-BE49-F238E27FC236}">
                <a16:creationId xmlns:a16="http://schemas.microsoft.com/office/drawing/2014/main" id="{9B965E42-139C-2F42-B574-B326EFF4D4FF}"/>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85" name="Rectangle 84">
            <a:extLst>
              <a:ext uri="{FF2B5EF4-FFF2-40B4-BE49-F238E27FC236}">
                <a16:creationId xmlns:a16="http://schemas.microsoft.com/office/drawing/2014/main" id="{9B70F670-E6A2-9E4C-9202-FF0E9C179FB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86" name="Rectangle 85">
            <a:extLst>
              <a:ext uri="{FF2B5EF4-FFF2-40B4-BE49-F238E27FC236}">
                <a16:creationId xmlns:a16="http://schemas.microsoft.com/office/drawing/2014/main" id="{C4A686DA-8CF3-3E43-B193-08179992ACD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87" name="Rectangle 86">
            <a:extLst>
              <a:ext uri="{FF2B5EF4-FFF2-40B4-BE49-F238E27FC236}">
                <a16:creationId xmlns:a16="http://schemas.microsoft.com/office/drawing/2014/main" id="{45D0907B-2916-4543-A13D-676ADB19D173}"/>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90" name="ZoneTexte 89">
            <a:extLst>
              <a:ext uri="{FF2B5EF4-FFF2-40B4-BE49-F238E27FC236}">
                <a16:creationId xmlns:a16="http://schemas.microsoft.com/office/drawing/2014/main" id="{D880DD19-6F1D-6643-9B14-FA7833AFB0FC}"/>
              </a:ext>
            </a:extLst>
          </p:cNvPr>
          <p:cNvSpPr txBox="1"/>
          <p:nvPr/>
        </p:nvSpPr>
        <p:spPr>
          <a:xfrm>
            <a:off x="1729915" y="2893972"/>
            <a:ext cx="10072616" cy="1477328"/>
          </a:xfrm>
          <a:prstGeom prst="rect">
            <a:avLst/>
          </a:prstGeom>
          <a:noFill/>
        </p:spPr>
        <p:txBody>
          <a:bodyPr wrap="square" lIns="0" tIns="0" rIns="0" bIns="0" rtlCol="0">
            <a:spAutoFit/>
          </a:bodyPr>
          <a:lstStyle/>
          <a:p>
            <a:r>
              <a:rPr lang="en-US" sz="2400" b="1" i="1">
                <a:latin typeface="Times New Roman" panose="02020603050405020304" pitchFamily="18" charset="0"/>
                <a:cs typeface="Times New Roman" panose="02020603050405020304" pitchFamily="18" charset="0"/>
              </a:rPr>
              <a:t>“A colleague looked at another colleague in a very sexual way and said ‘Oh my god. If my wife knew what I was thinking of while I’m looking at you, she would kill me!’. And then, that’s it. The other colleague had their face red and wanted to cry, and just left the room without saying anything.”</a:t>
            </a:r>
          </a:p>
        </p:txBody>
      </p:sp>
      <p:sp>
        <p:nvSpPr>
          <p:cNvPr id="24" name="Rectangle 23">
            <a:extLst>
              <a:ext uri="{FF2B5EF4-FFF2-40B4-BE49-F238E27FC236}">
                <a16:creationId xmlns:a16="http://schemas.microsoft.com/office/drawing/2014/main" id="{1C1986E6-74FF-7E4E-8E51-1C505C995030}"/>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pic>
        <p:nvPicPr>
          <p:cNvPr id="2" name="20200115-switzerland-audio-recording_interagency1-4">
            <a:hlinkClick r:id="" action="ppaction://media"/>
            <a:extLst>
              <a:ext uri="{FF2B5EF4-FFF2-40B4-BE49-F238E27FC236}">
                <a16:creationId xmlns:a16="http://schemas.microsoft.com/office/drawing/2014/main" id="{CD804E07-D2C1-4BFF-A6C5-62AD0AFCE5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00764" y="514141"/>
            <a:ext cx="609600" cy="609600"/>
          </a:xfrm>
          <a:prstGeom prst="rect">
            <a:avLst/>
          </a:prstGeom>
        </p:spPr>
      </p:pic>
    </p:spTree>
    <p:extLst>
      <p:ext uri="{BB962C8B-B14F-4D97-AF65-F5344CB8AC3E}">
        <p14:creationId xmlns:p14="http://schemas.microsoft.com/office/powerpoint/2010/main" val="310258162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up)">
                                      <p:cBhvr>
                                        <p:cTn id="8" dur="500"/>
                                        <p:tgtEl>
                                          <p:spTgt spid="73"/>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mph" presetSubtype="0" fill="hold" grpId="0" nodeType="clickEffect">
                                  <p:stCondLst>
                                    <p:cond delay="0"/>
                                  </p:stCondLst>
                                  <p:iterate type="lt">
                                    <p:tmPct val="4000"/>
                                  </p:iterate>
                                  <p:childTnLst>
                                    <p:set>
                                      <p:cBhvr override="childStyle">
                                        <p:cTn id="15" dur="2000" fill="hold"/>
                                        <p:tgtEl>
                                          <p:spTgt spid="90"/>
                                        </p:tgtEl>
                                        <p:attrNameLst>
                                          <p:attrName>style.color</p:attrName>
                                        </p:attrNameLst>
                                      </p:cBhvr>
                                      <p:to>
                                        <p:clrVal>
                                          <a:schemeClr val="accent2"/>
                                        </p:clrVal>
                                      </p:to>
                                    </p:set>
                                    <p:set>
                                      <p:cBhvr>
                                        <p:cTn id="16" dur="2000" fill="hold"/>
                                        <p:tgtEl>
                                          <p:spTgt spid="90"/>
                                        </p:tgtEl>
                                        <p:attrNameLst>
                                          <p:attrName>fillcolor</p:attrName>
                                        </p:attrNameLst>
                                      </p:cBhvr>
                                      <p:to>
                                        <p:clrVal>
                                          <a:schemeClr val="accent2"/>
                                        </p:clrVal>
                                      </p:to>
                                    </p:set>
                                    <p:set>
                                      <p:cBhvr>
                                        <p:cTn id="17" dur="2000" fill="hold"/>
                                        <p:tgtEl>
                                          <p:spTgt spid="90"/>
                                        </p:tgtEl>
                                        <p:attrNameLst>
                                          <p:attrName>fill.type</p:attrName>
                                        </p:attrNameLst>
                                      </p:cBhvr>
                                      <p:to>
                                        <p:strVal val="solid"/>
                                      </p:to>
                                    </p:set>
                                  </p:childTnLst>
                                </p:cTn>
                              </p:par>
                              <p:par>
                                <p:cTn id="18" presetID="1" presetClass="mediacall" presetSubtype="0" fill="hold" nodeType="withEffect">
                                  <p:stCondLst>
                                    <p:cond delay="0"/>
                                  </p:stCondLst>
                                  <p:childTnLst>
                                    <p:cmd type="call" cmd="playFrom(0.0)">
                                      <p:cBhvr>
                                        <p:cTn id="19" dur="46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90"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LEADING BY EXAMPLE</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323928"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BEHAVIOURS OF A HUMANITARIAN AID WORKER</a:t>
            </a:r>
          </a:p>
        </p:txBody>
      </p:sp>
      <p:sp>
        <p:nvSpPr>
          <p:cNvPr id="42" name="ZoneTexte 41">
            <a:extLst>
              <a:ext uri="{FF2B5EF4-FFF2-40B4-BE49-F238E27FC236}">
                <a16:creationId xmlns:a16="http://schemas.microsoft.com/office/drawing/2014/main" id="{A7ED190A-58DF-9D43-BBFE-A0D6C2465009}"/>
              </a:ext>
            </a:extLst>
          </p:cNvPr>
          <p:cNvSpPr txBox="1"/>
          <p:nvPr/>
        </p:nvSpPr>
        <p:spPr>
          <a:xfrm>
            <a:off x="7470062" y="595351"/>
            <a:ext cx="3591332" cy="384721"/>
          </a:xfrm>
          <a:prstGeom prst="rect">
            <a:avLst/>
          </a:prstGeom>
          <a:noFill/>
        </p:spPr>
        <p:txBody>
          <a:bodyPr wrap="square" lIns="0" tIns="0" rIns="0" bIns="0" rtlCol="0">
            <a:spAutoFit/>
          </a:bodyPr>
          <a:lstStyle/>
          <a:p>
            <a:r>
              <a:rPr lang="en-CA" sz="2500" b="1">
                <a:latin typeface="Corbel" panose="020B0503020204020204" pitchFamily="34" charset="0"/>
                <a:cs typeface="Arial" panose="020B0604020202020204" pitchFamily="34" charset="0"/>
              </a:rPr>
              <a:t>TESTIMONIAL #4</a:t>
            </a:r>
            <a:endParaRPr lang="en-CA" sz="2500" b="1">
              <a:cs typeface="Arial" panose="020B0604020202020204" pitchFamily="34" charset="0"/>
            </a:endParaRPr>
          </a:p>
        </p:txBody>
      </p:sp>
      <p:grpSp>
        <p:nvGrpSpPr>
          <p:cNvPr id="73" name="Groupe 72">
            <a:extLst>
              <a:ext uri="{FF2B5EF4-FFF2-40B4-BE49-F238E27FC236}">
                <a16:creationId xmlns:a16="http://schemas.microsoft.com/office/drawing/2014/main" id="{2BDB4F1D-E2D6-D149-8E6A-540E847E692A}"/>
              </a:ext>
            </a:extLst>
          </p:cNvPr>
          <p:cNvGrpSpPr/>
          <p:nvPr/>
        </p:nvGrpSpPr>
        <p:grpSpPr>
          <a:xfrm>
            <a:off x="5202730" y="4967850"/>
            <a:ext cx="2970814" cy="1859833"/>
            <a:chOff x="728044" y="4968889"/>
            <a:chExt cx="3018456" cy="1859833"/>
          </a:xfrm>
        </p:grpSpPr>
        <p:pic>
          <p:nvPicPr>
            <p:cNvPr id="79" name="Image 78">
              <a:extLst>
                <a:ext uri="{FF2B5EF4-FFF2-40B4-BE49-F238E27FC236}">
                  <a16:creationId xmlns:a16="http://schemas.microsoft.com/office/drawing/2014/main" id="{AC225655-5EF8-6145-AF13-66A4EE6799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80" name="Rectangle 79">
              <a:extLst>
                <a:ext uri="{FF2B5EF4-FFF2-40B4-BE49-F238E27FC236}">
                  <a16:creationId xmlns:a16="http://schemas.microsoft.com/office/drawing/2014/main" id="{5F2EF004-08B5-6B43-9AFE-EE7DA2BC261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81" name="Rectangle 80">
            <a:extLst>
              <a:ext uri="{FF2B5EF4-FFF2-40B4-BE49-F238E27FC236}">
                <a16:creationId xmlns:a16="http://schemas.microsoft.com/office/drawing/2014/main" id="{221013A6-4E72-9445-8B08-20960EC9AA8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82" name="Rectangle 81">
            <a:extLst>
              <a:ext uri="{FF2B5EF4-FFF2-40B4-BE49-F238E27FC236}">
                <a16:creationId xmlns:a16="http://schemas.microsoft.com/office/drawing/2014/main" id="{B31E5CE9-456D-5948-B276-0798B1119406}"/>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83" name="Rectangle 82">
            <a:extLst>
              <a:ext uri="{FF2B5EF4-FFF2-40B4-BE49-F238E27FC236}">
                <a16:creationId xmlns:a16="http://schemas.microsoft.com/office/drawing/2014/main" id="{6EB36E1A-A14C-8941-B3BB-A59DED560564}"/>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84" name="Rectangle 83">
            <a:extLst>
              <a:ext uri="{FF2B5EF4-FFF2-40B4-BE49-F238E27FC236}">
                <a16:creationId xmlns:a16="http://schemas.microsoft.com/office/drawing/2014/main" id="{9B965E42-139C-2F42-B574-B326EFF4D4FF}"/>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85" name="Rectangle 84">
            <a:extLst>
              <a:ext uri="{FF2B5EF4-FFF2-40B4-BE49-F238E27FC236}">
                <a16:creationId xmlns:a16="http://schemas.microsoft.com/office/drawing/2014/main" id="{9B70F670-E6A2-9E4C-9202-FF0E9C179FB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86" name="Rectangle 85">
            <a:extLst>
              <a:ext uri="{FF2B5EF4-FFF2-40B4-BE49-F238E27FC236}">
                <a16:creationId xmlns:a16="http://schemas.microsoft.com/office/drawing/2014/main" id="{C4A686DA-8CF3-3E43-B193-08179992ACD7}"/>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87" name="Rectangle 86">
            <a:extLst>
              <a:ext uri="{FF2B5EF4-FFF2-40B4-BE49-F238E27FC236}">
                <a16:creationId xmlns:a16="http://schemas.microsoft.com/office/drawing/2014/main" id="{45D0907B-2916-4543-A13D-676ADB19D173}"/>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90" name="ZoneTexte 89">
            <a:extLst>
              <a:ext uri="{FF2B5EF4-FFF2-40B4-BE49-F238E27FC236}">
                <a16:creationId xmlns:a16="http://schemas.microsoft.com/office/drawing/2014/main" id="{D880DD19-6F1D-6643-9B14-FA7833AFB0FC}"/>
              </a:ext>
            </a:extLst>
          </p:cNvPr>
          <p:cNvSpPr txBox="1"/>
          <p:nvPr/>
        </p:nvSpPr>
        <p:spPr>
          <a:xfrm>
            <a:off x="1965524" y="2036953"/>
            <a:ext cx="9683681" cy="1846659"/>
          </a:xfrm>
          <a:prstGeom prst="rect">
            <a:avLst/>
          </a:prstGeom>
          <a:noFill/>
        </p:spPr>
        <p:txBody>
          <a:bodyPr wrap="square" lIns="0" tIns="0" rIns="0" bIns="0" rtlCol="0">
            <a:spAutoFit/>
          </a:bodyPr>
          <a:lstStyle/>
          <a:p>
            <a:r>
              <a:rPr lang="en-CA" sz="2400" b="1" i="1">
                <a:latin typeface="Times New Roman" panose="02020603050405020304" pitchFamily="18" charset="0"/>
                <a:cs typeface="Times New Roman" panose="02020603050405020304" pitchFamily="18" charset="0"/>
              </a:rPr>
              <a:t>“The last refugee I was consulting was really upset because she needed a job. She was crying so hard, so I held her and that seemed to calm her down. I also gave her a kiss on the forehead, like my mom used to do for me to comfort me. There were no protests. Besides, I said I’d try to help her get a job quickly.”</a:t>
            </a:r>
          </a:p>
        </p:txBody>
      </p:sp>
      <p:sp>
        <p:nvSpPr>
          <p:cNvPr id="24" name="Rectangle 23">
            <a:extLst>
              <a:ext uri="{FF2B5EF4-FFF2-40B4-BE49-F238E27FC236}">
                <a16:creationId xmlns:a16="http://schemas.microsoft.com/office/drawing/2014/main" id="{A5498B0D-7555-4443-8F83-41C770E90339}"/>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pic>
        <p:nvPicPr>
          <p:cNvPr id="2" name="20200115-switzerland-audio-recording_interagency2-6">
            <a:hlinkClick r:id="" action="ppaction://media"/>
            <a:extLst>
              <a:ext uri="{FF2B5EF4-FFF2-40B4-BE49-F238E27FC236}">
                <a16:creationId xmlns:a16="http://schemas.microsoft.com/office/drawing/2014/main" id="{5BF276AE-9056-45C2-BBD8-725F897AB6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18250" y="524607"/>
            <a:ext cx="609600" cy="609600"/>
          </a:xfrm>
          <a:prstGeom prst="rect">
            <a:avLst/>
          </a:prstGeom>
        </p:spPr>
      </p:pic>
    </p:spTree>
    <p:extLst>
      <p:ext uri="{BB962C8B-B14F-4D97-AF65-F5344CB8AC3E}">
        <p14:creationId xmlns:p14="http://schemas.microsoft.com/office/powerpoint/2010/main" val="226448796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up)">
                                      <p:cBhvr>
                                        <p:cTn id="8" dur="500"/>
                                        <p:tgtEl>
                                          <p:spTgt spid="73"/>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mph" presetSubtype="0" fill="hold" grpId="0" nodeType="clickEffect">
                                  <p:stCondLst>
                                    <p:cond delay="0"/>
                                  </p:stCondLst>
                                  <p:iterate type="lt">
                                    <p:tmPct val="4000"/>
                                  </p:iterate>
                                  <p:childTnLst>
                                    <p:set>
                                      <p:cBhvr override="childStyle">
                                        <p:cTn id="15" dur="2000" fill="hold"/>
                                        <p:tgtEl>
                                          <p:spTgt spid="90"/>
                                        </p:tgtEl>
                                        <p:attrNameLst>
                                          <p:attrName>style.color</p:attrName>
                                        </p:attrNameLst>
                                      </p:cBhvr>
                                      <p:to>
                                        <p:clrVal>
                                          <a:schemeClr val="accent2"/>
                                        </p:clrVal>
                                      </p:to>
                                    </p:set>
                                    <p:set>
                                      <p:cBhvr>
                                        <p:cTn id="16" dur="2000" fill="hold"/>
                                        <p:tgtEl>
                                          <p:spTgt spid="90"/>
                                        </p:tgtEl>
                                        <p:attrNameLst>
                                          <p:attrName>fillcolor</p:attrName>
                                        </p:attrNameLst>
                                      </p:cBhvr>
                                      <p:to>
                                        <p:clrVal>
                                          <a:schemeClr val="accent2"/>
                                        </p:clrVal>
                                      </p:to>
                                    </p:set>
                                    <p:set>
                                      <p:cBhvr>
                                        <p:cTn id="17" dur="2000" fill="hold"/>
                                        <p:tgtEl>
                                          <p:spTgt spid="90"/>
                                        </p:tgtEl>
                                        <p:attrNameLst>
                                          <p:attrName>fill.type</p:attrName>
                                        </p:attrNameLst>
                                      </p:cBhvr>
                                      <p:to>
                                        <p:strVal val="solid"/>
                                      </p:to>
                                    </p:set>
                                  </p:childTnLst>
                                </p:cTn>
                              </p:par>
                              <p:par>
                                <p:cTn id="18" presetID="1" presetClass="mediacall" presetSubtype="0" fill="hold" nodeType="withEffect">
                                  <p:stCondLst>
                                    <p:cond delay="0"/>
                                  </p:stCondLst>
                                  <p:childTnLst>
                                    <p:cmd type="call" cmd="playFrom(0.0)">
                                      <p:cBhvr>
                                        <p:cTn id="19" dur="46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bldLst>
      <p:bldP spid="90"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
            <a:extLst>
              <a:ext uri="{FF2B5EF4-FFF2-40B4-BE49-F238E27FC236}">
                <a16:creationId xmlns:a16="http://schemas.microsoft.com/office/drawing/2014/main" id="{184A8E54-01AB-4345-8A8B-D70EADB2235A}"/>
              </a:ext>
            </a:extLst>
          </p:cNvPr>
          <p:cNvSpPr/>
          <p:nvPr/>
        </p:nvSpPr>
        <p:spPr>
          <a:xfrm>
            <a:off x="5276589" y="1616282"/>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59" name="Rectangle: Rounded Corners 5">
            <a:extLst>
              <a:ext uri="{FF2B5EF4-FFF2-40B4-BE49-F238E27FC236}">
                <a16:creationId xmlns:a16="http://schemas.microsoft.com/office/drawing/2014/main" id="{8E8D4DB5-75DB-BC4F-A421-3A2CFB01A835}"/>
              </a:ext>
            </a:extLst>
          </p:cNvPr>
          <p:cNvSpPr/>
          <p:nvPr/>
        </p:nvSpPr>
        <p:spPr>
          <a:xfrm>
            <a:off x="8045885" y="1616282"/>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61" name="Rectangle: Rounded Corners 5">
            <a:extLst>
              <a:ext uri="{FF2B5EF4-FFF2-40B4-BE49-F238E27FC236}">
                <a16:creationId xmlns:a16="http://schemas.microsoft.com/office/drawing/2014/main" id="{439D0F83-E8FF-8042-B3B3-81A9158EC435}"/>
              </a:ext>
            </a:extLst>
          </p:cNvPr>
          <p:cNvSpPr/>
          <p:nvPr/>
        </p:nvSpPr>
        <p:spPr>
          <a:xfrm>
            <a:off x="1863380" y="3492674"/>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62" name="Rectangle: Rounded Corners 5">
            <a:extLst>
              <a:ext uri="{FF2B5EF4-FFF2-40B4-BE49-F238E27FC236}">
                <a16:creationId xmlns:a16="http://schemas.microsoft.com/office/drawing/2014/main" id="{237394D4-605E-CE49-92FA-324F3A051753}"/>
              </a:ext>
            </a:extLst>
          </p:cNvPr>
          <p:cNvSpPr/>
          <p:nvPr/>
        </p:nvSpPr>
        <p:spPr>
          <a:xfrm>
            <a:off x="5264063" y="3492674"/>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64" name="Rectangle: Rounded Corners 5">
            <a:extLst>
              <a:ext uri="{FF2B5EF4-FFF2-40B4-BE49-F238E27FC236}">
                <a16:creationId xmlns:a16="http://schemas.microsoft.com/office/drawing/2014/main" id="{BEA59E49-4547-A94B-A99E-A746A742C282}"/>
              </a:ext>
            </a:extLst>
          </p:cNvPr>
          <p:cNvSpPr/>
          <p:nvPr/>
        </p:nvSpPr>
        <p:spPr>
          <a:xfrm>
            <a:off x="8045885" y="3486411"/>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53" name="Rectangle: Rounded Corners 5">
            <a:extLst>
              <a:ext uri="{FF2B5EF4-FFF2-40B4-BE49-F238E27FC236}">
                <a16:creationId xmlns:a16="http://schemas.microsoft.com/office/drawing/2014/main" id="{3B84EEB9-62DD-A84D-978E-EA0D1F3E5485}"/>
              </a:ext>
            </a:extLst>
          </p:cNvPr>
          <p:cNvSpPr/>
          <p:nvPr/>
        </p:nvSpPr>
        <p:spPr>
          <a:xfrm>
            <a:off x="1900958" y="1616282"/>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CORE PRINCIPLES</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5" y="592953"/>
            <a:ext cx="2673382"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RELATING TO SEXUAL EXPLOITATION AND ABUSE (SEA)</a:t>
            </a:r>
          </a:p>
        </p:txBody>
      </p:sp>
      <p:sp>
        <p:nvSpPr>
          <p:cNvPr id="24" name="Rectangle 23">
            <a:extLst>
              <a:ext uri="{FF2B5EF4-FFF2-40B4-BE49-F238E27FC236}">
                <a16:creationId xmlns:a16="http://schemas.microsoft.com/office/drawing/2014/main" id="{9180EEAD-0A9B-3A48-A664-03D74A2FA570}"/>
              </a:ext>
            </a:extLst>
          </p:cNvPr>
          <p:cNvSpPr/>
          <p:nvPr/>
        </p:nvSpPr>
        <p:spPr>
          <a:xfrm>
            <a:off x="549609" y="5612376"/>
            <a:ext cx="11378866" cy="230832"/>
          </a:xfrm>
          <a:prstGeom prst="rect">
            <a:avLst/>
          </a:prstGeom>
        </p:spPr>
        <p:txBody>
          <a:bodyPr wrap="square">
            <a:spAutoFit/>
          </a:bodyPr>
          <a:lstStyle/>
          <a:p>
            <a:pPr algn="r"/>
            <a:r>
              <a:rPr lang="en-CA" sz="900"/>
              <a:t>IASC Six Core Principles Relating to Sexual Exploitation and Abuse (12 September 2019)</a:t>
            </a:r>
          </a:p>
        </p:txBody>
      </p:sp>
      <p:sp>
        <p:nvSpPr>
          <p:cNvPr id="25" name="TextBox 3">
            <a:extLst>
              <a:ext uri="{FF2B5EF4-FFF2-40B4-BE49-F238E27FC236}">
                <a16:creationId xmlns:a16="http://schemas.microsoft.com/office/drawing/2014/main" id="{8892CC25-8C44-BB48-B9F3-8D73E9DF7FFC}"/>
              </a:ext>
            </a:extLst>
          </p:cNvPr>
          <p:cNvSpPr txBox="1"/>
          <p:nvPr/>
        </p:nvSpPr>
        <p:spPr>
          <a:xfrm>
            <a:off x="1866324" y="2257333"/>
            <a:ext cx="3113383" cy="544297"/>
          </a:xfrm>
          <a:prstGeom prst="rect">
            <a:avLst/>
          </a:prstGeom>
          <a:noFill/>
        </p:spPr>
        <p:txBody>
          <a:bodyPr wrap="square" rtlCol="0" anchor="ctr" anchorCtr="0">
            <a:noAutofit/>
          </a:bodyPr>
          <a:lstStyle/>
          <a:p>
            <a:r>
              <a:rPr lang="en-CA" sz="1600" b="1">
                <a:solidFill>
                  <a:srgbClr val="CA6F16"/>
                </a:solidFill>
                <a:latin typeface="Corbel" panose="020B0503020204020204" pitchFamily="34" charset="0"/>
              </a:rPr>
              <a:t>SEA constitute acts of </a:t>
            </a:r>
            <a:r>
              <a:rPr lang="en-CA" sz="1600" b="1">
                <a:latin typeface="Corbel" panose="020B0503020204020204" pitchFamily="34" charset="0"/>
              </a:rPr>
              <a:t>gross misconduct </a:t>
            </a:r>
            <a:r>
              <a:rPr lang="en-CA" sz="1600" b="1">
                <a:solidFill>
                  <a:srgbClr val="CA6F16"/>
                </a:solidFill>
                <a:latin typeface="Corbel" panose="020B0503020204020204" pitchFamily="34" charset="0"/>
              </a:rPr>
              <a:t>and are </a:t>
            </a:r>
            <a:r>
              <a:rPr lang="en-CA" sz="1600" b="1">
                <a:latin typeface="Corbel" panose="020B0503020204020204" pitchFamily="34" charset="0"/>
              </a:rPr>
              <a:t>grounds </a:t>
            </a:r>
            <a:br>
              <a:rPr lang="en-CA" sz="1600" b="1">
                <a:latin typeface="Corbel" panose="020B0503020204020204" pitchFamily="34" charset="0"/>
              </a:rPr>
            </a:br>
            <a:r>
              <a:rPr lang="en-CA" sz="1600" b="1">
                <a:latin typeface="Corbel" panose="020B0503020204020204" pitchFamily="34" charset="0"/>
              </a:rPr>
              <a:t>for termination of employment.</a:t>
            </a:r>
          </a:p>
        </p:txBody>
      </p:sp>
      <p:sp>
        <p:nvSpPr>
          <p:cNvPr id="27" name="Rectangle: Rounded Corners 5">
            <a:extLst>
              <a:ext uri="{FF2B5EF4-FFF2-40B4-BE49-F238E27FC236}">
                <a16:creationId xmlns:a16="http://schemas.microsoft.com/office/drawing/2014/main" id="{3842B9C9-320E-674B-AAD2-65F725274BD7}"/>
              </a:ext>
            </a:extLst>
          </p:cNvPr>
          <p:cNvSpPr/>
          <p:nvPr/>
        </p:nvSpPr>
        <p:spPr>
          <a:xfrm>
            <a:off x="1961502" y="1679473"/>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28" name="TextBox 42">
            <a:extLst>
              <a:ext uri="{FF2B5EF4-FFF2-40B4-BE49-F238E27FC236}">
                <a16:creationId xmlns:a16="http://schemas.microsoft.com/office/drawing/2014/main" id="{EE4D307B-2B75-8B40-A502-E85C65E88EB5}"/>
              </a:ext>
            </a:extLst>
          </p:cNvPr>
          <p:cNvSpPr txBox="1"/>
          <p:nvPr/>
        </p:nvSpPr>
        <p:spPr>
          <a:xfrm>
            <a:off x="8021647" y="2353016"/>
            <a:ext cx="3690623" cy="370553"/>
          </a:xfrm>
          <a:prstGeom prst="rect">
            <a:avLst/>
          </a:prstGeom>
          <a:noFill/>
        </p:spPr>
        <p:txBody>
          <a:bodyPr wrap="square" rtlCol="0" anchor="ctr" anchorCtr="0">
            <a:noAutofit/>
          </a:bodyPr>
          <a:lstStyle/>
          <a:p>
            <a:r>
              <a:rPr lang="en-CA" sz="1600" b="1">
                <a:latin typeface="Corbel" panose="020B0503020204020204" pitchFamily="34" charset="0"/>
              </a:rPr>
              <a:t>Exchange </a:t>
            </a:r>
            <a:r>
              <a:rPr lang="en-CA" sz="1600" b="1">
                <a:solidFill>
                  <a:srgbClr val="CA6F16"/>
                </a:solidFill>
                <a:latin typeface="Corbel" panose="020B0503020204020204" pitchFamily="34" charset="0"/>
              </a:rPr>
              <a:t>of money, employment, goods or services</a:t>
            </a:r>
            <a:r>
              <a:rPr lang="en-CA" sz="1600" b="1">
                <a:latin typeface="Corbel" panose="020B0503020204020204" pitchFamily="34" charset="0"/>
              </a:rPr>
              <a:t> for sex is prohibited, </a:t>
            </a:r>
            <a:r>
              <a:rPr lang="en-CA" sz="1600" b="1">
                <a:solidFill>
                  <a:srgbClr val="CA6F16"/>
                </a:solidFill>
                <a:latin typeface="Corbel" panose="020B0503020204020204" pitchFamily="34" charset="0"/>
              </a:rPr>
              <a:t>including hiring prostitutes.</a:t>
            </a:r>
          </a:p>
        </p:txBody>
      </p:sp>
      <p:sp>
        <p:nvSpPr>
          <p:cNvPr id="35" name="Rectangle: Rounded Corners 44">
            <a:extLst>
              <a:ext uri="{FF2B5EF4-FFF2-40B4-BE49-F238E27FC236}">
                <a16:creationId xmlns:a16="http://schemas.microsoft.com/office/drawing/2014/main" id="{D38B8824-168A-E14A-93D2-4245281869D9}"/>
              </a:ext>
            </a:extLst>
          </p:cNvPr>
          <p:cNvSpPr/>
          <p:nvPr/>
        </p:nvSpPr>
        <p:spPr>
          <a:xfrm>
            <a:off x="8105825" y="1674796"/>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sp>
        <p:nvSpPr>
          <p:cNvPr id="36" name="TextBox 58">
            <a:extLst>
              <a:ext uri="{FF2B5EF4-FFF2-40B4-BE49-F238E27FC236}">
                <a16:creationId xmlns:a16="http://schemas.microsoft.com/office/drawing/2014/main" id="{BA3F06DF-5D5B-6F4B-91FC-BBC0B1CFE11E}"/>
              </a:ext>
            </a:extLst>
          </p:cNvPr>
          <p:cNvSpPr txBox="1"/>
          <p:nvPr/>
        </p:nvSpPr>
        <p:spPr>
          <a:xfrm>
            <a:off x="5233993" y="2339862"/>
            <a:ext cx="2020562" cy="383250"/>
          </a:xfrm>
          <a:prstGeom prst="rect">
            <a:avLst/>
          </a:prstGeom>
          <a:noFill/>
        </p:spPr>
        <p:txBody>
          <a:bodyPr wrap="square" rtlCol="0" anchor="ctr" anchorCtr="0">
            <a:noAutofit/>
          </a:bodyPr>
          <a:lstStyle/>
          <a:p>
            <a:r>
              <a:rPr lang="en-CA" sz="1600" b="1">
                <a:latin typeface="Corbel" panose="020B0503020204020204" pitchFamily="34" charset="0"/>
              </a:rPr>
              <a:t>Sexual activity with children </a:t>
            </a:r>
            <a:r>
              <a:rPr lang="en-CA" sz="1600" b="1">
                <a:solidFill>
                  <a:srgbClr val="CA6F16"/>
                </a:solidFill>
                <a:latin typeface="Corbel" panose="020B0503020204020204" pitchFamily="34" charset="0"/>
              </a:rPr>
              <a:t>(</a:t>
            </a:r>
            <a:r>
              <a:rPr lang="en-CA" sz="1600" b="1">
                <a:solidFill>
                  <a:srgbClr val="CA6F16"/>
                </a:solidFill>
                <a:latin typeface="Corbel" panose="020B0503020204020204" pitchFamily="34" charset="0"/>
                <a:sym typeface="Symbol" panose="05050102010706020507" pitchFamily="18" charset="2"/>
              </a:rPr>
              <a:t> 18 </a:t>
            </a:r>
            <a:r>
              <a:rPr lang="en-CA" sz="1600" b="1" err="1">
                <a:solidFill>
                  <a:srgbClr val="CA6F16"/>
                </a:solidFill>
                <a:latin typeface="Corbel" panose="020B0503020204020204" pitchFamily="34" charset="0"/>
                <a:sym typeface="Symbol" panose="05050102010706020507" pitchFamily="18" charset="2"/>
              </a:rPr>
              <a:t>yrs</a:t>
            </a:r>
            <a:r>
              <a:rPr lang="en-CA" sz="1600" b="1">
                <a:solidFill>
                  <a:srgbClr val="CA6F16"/>
                </a:solidFill>
                <a:latin typeface="Corbel" panose="020B0503020204020204" pitchFamily="34" charset="0"/>
                <a:sym typeface="Symbol" panose="05050102010706020507" pitchFamily="18" charset="2"/>
              </a:rPr>
              <a:t>) </a:t>
            </a:r>
            <a:br>
              <a:rPr lang="en-CA" sz="1600" b="1">
                <a:latin typeface="Corbel" panose="020B0503020204020204" pitchFamily="34" charset="0"/>
                <a:sym typeface="Symbol" panose="05050102010706020507" pitchFamily="18" charset="2"/>
              </a:rPr>
            </a:br>
            <a:r>
              <a:rPr lang="en-CA" sz="1600" b="1">
                <a:latin typeface="Corbel" panose="020B0503020204020204" pitchFamily="34" charset="0"/>
                <a:sym typeface="Symbol" panose="05050102010706020507" pitchFamily="18" charset="2"/>
              </a:rPr>
              <a:t>is prohibited.</a:t>
            </a:r>
            <a:endParaRPr lang="en-CA" sz="1600" b="1">
              <a:latin typeface="Corbel" panose="020B0503020204020204" pitchFamily="34" charset="0"/>
            </a:endParaRPr>
          </a:p>
        </p:txBody>
      </p:sp>
      <p:sp>
        <p:nvSpPr>
          <p:cNvPr id="38" name="Rectangle: Rounded Corners 60">
            <a:extLst>
              <a:ext uri="{FF2B5EF4-FFF2-40B4-BE49-F238E27FC236}">
                <a16:creationId xmlns:a16="http://schemas.microsoft.com/office/drawing/2014/main" id="{45C4E100-7219-E943-A7BA-31617B3E48B6}"/>
              </a:ext>
            </a:extLst>
          </p:cNvPr>
          <p:cNvSpPr/>
          <p:nvPr/>
        </p:nvSpPr>
        <p:spPr>
          <a:xfrm>
            <a:off x="5329170" y="1678368"/>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39" name="TextBox 46">
            <a:extLst>
              <a:ext uri="{FF2B5EF4-FFF2-40B4-BE49-F238E27FC236}">
                <a16:creationId xmlns:a16="http://schemas.microsoft.com/office/drawing/2014/main" id="{9476340D-1992-0B4B-B732-AEBD69FDEAA9}"/>
              </a:ext>
            </a:extLst>
          </p:cNvPr>
          <p:cNvSpPr txBox="1"/>
          <p:nvPr/>
        </p:nvSpPr>
        <p:spPr>
          <a:xfrm>
            <a:off x="1823191" y="4021764"/>
            <a:ext cx="2905379" cy="1008000"/>
          </a:xfrm>
          <a:prstGeom prst="rect">
            <a:avLst/>
          </a:prstGeom>
          <a:noFill/>
        </p:spPr>
        <p:txBody>
          <a:bodyPr wrap="square" rtlCol="0" anchor="ctr" anchorCtr="0">
            <a:noAutofit/>
          </a:bodyPr>
          <a:lstStyle/>
          <a:p>
            <a:r>
              <a:rPr lang="en-CA" sz="1600" b="1">
                <a:latin typeface="Corbel" panose="020B0503020204020204" pitchFamily="34" charset="0"/>
              </a:rPr>
              <a:t>Any sexual relationship </a:t>
            </a:r>
            <a:br>
              <a:rPr lang="en-CA" sz="1600" b="1">
                <a:latin typeface="Corbel" panose="020B0503020204020204" pitchFamily="34" charset="0"/>
              </a:rPr>
            </a:br>
            <a:r>
              <a:rPr lang="en-CA" sz="1600" b="1">
                <a:solidFill>
                  <a:srgbClr val="CA6F16"/>
                </a:solidFill>
                <a:latin typeface="Corbel" panose="020B0503020204020204" pitchFamily="34" charset="0"/>
              </a:rPr>
              <a:t>with beneficiaries </a:t>
            </a:r>
            <a:r>
              <a:rPr lang="en-CA" sz="1600" b="1">
                <a:latin typeface="Corbel" panose="020B0503020204020204" pitchFamily="34" charset="0"/>
              </a:rPr>
              <a:t>that involves improper use of position</a:t>
            </a:r>
            <a:br>
              <a:rPr lang="en-CA" sz="1600" b="1">
                <a:latin typeface="Corbel" panose="020B0503020204020204" pitchFamily="34" charset="0"/>
              </a:rPr>
            </a:br>
            <a:r>
              <a:rPr lang="en-CA" sz="1600" b="1">
                <a:latin typeface="Corbel" panose="020B0503020204020204" pitchFamily="34" charset="0"/>
              </a:rPr>
              <a:t>is prohibited. </a:t>
            </a:r>
          </a:p>
        </p:txBody>
      </p:sp>
      <p:sp>
        <p:nvSpPr>
          <p:cNvPr id="42" name="Rectangle: Rounded Corners 48">
            <a:extLst>
              <a:ext uri="{FF2B5EF4-FFF2-40B4-BE49-F238E27FC236}">
                <a16:creationId xmlns:a16="http://schemas.microsoft.com/office/drawing/2014/main" id="{F6216A3B-4F5D-1B4E-9F18-C4E6D06ADB36}"/>
              </a:ext>
            </a:extLst>
          </p:cNvPr>
          <p:cNvSpPr/>
          <p:nvPr/>
        </p:nvSpPr>
        <p:spPr>
          <a:xfrm>
            <a:off x="1924178" y="3548698"/>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4</a:t>
            </a:r>
          </a:p>
        </p:txBody>
      </p:sp>
      <p:sp>
        <p:nvSpPr>
          <p:cNvPr id="49" name="TextBox 50">
            <a:extLst>
              <a:ext uri="{FF2B5EF4-FFF2-40B4-BE49-F238E27FC236}">
                <a16:creationId xmlns:a16="http://schemas.microsoft.com/office/drawing/2014/main" id="{486D4B01-5F94-5845-ADB4-F3A75107E0B7}"/>
              </a:ext>
            </a:extLst>
          </p:cNvPr>
          <p:cNvSpPr txBox="1"/>
          <p:nvPr/>
        </p:nvSpPr>
        <p:spPr>
          <a:xfrm>
            <a:off x="5230122" y="4019858"/>
            <a:ext cx="2570843" cy="1008000"/>
          </a:xfrm>
          <a:prstGeom prst="rect">
            <a:avLst/>
          </a:prstGeom>
          <a:noFill/>
        </p:spPr>
        <p:txBody>
          <a:bodyPr wrap="square" rtlCol="0" anchor="ctr" anchorCtr="0">
            <a:noAutofit/>
          </a:bodyPr>
          <a:lstStyle/>
          <a:p>
            <a:r>
              <a:rPr lang="en-CA" sz="1600" b="1">
                <a:solidFill>
                  <a:srgbClr val="CA6F16"/>
                </a:solidFill>
                <a:latin typeface="Corbel" panose="020B0503020204020204" pitchFamily="34" charset="0"/>
              </a:rPr>
              <a:t>Humanitarian workers are </a:t>
            </a:r>
            <a:r>
              <a:rPr lang="en-CA" sz="1600" b="1">
                <a:latin typeface="Corbel" panose="020B0503020204020204" pitchFamily="34" charset="0"/>
              </a:rPr>
              <a:t>obligated to report any concerns regarding SEA </a:t>
            </a:r>
            <a:br>
              <a:rPr lang="en-CA" sz="1600" b="1">
                <a:latin typeface="Corbel" panose="020B0503020204020204" pitchFamily="34" charset="0"/>
              </a:rPr>
            </a:br>
            <a:r>
              <a:rPr lang="en-CA" sz="1600" b="1">
                <a:solidFill>
                  <a:srgbClr val="CA6F16"/>
                </a:solidFill>
                <a:latin typeface="Corbel" panose="020B0503020204020204" pitchFamily="34" charset="0"/>
              </a:rPr>
              <a:t>by fellow workers.</a:t>
            </a:r>
          </a:p>
        </p:txBody>
      </p:sp>
      <p:sp>
        <p:nvSpPr>
          <p:cNvPr id="50" name="Rectangle: Rounded Corners 52">
            <a:extLst>
              <a:ext uri="{FF2B5EF4-FFF2-40B4-BE49-F238E27FC236}">
                <a16:creationId xmlns:a16="http://schemas.microsoft.com/office/drawing/2014/main" id="{FD06C44E-6075-674B-975B-B8E8A141A09A}"/>
              </a:ext>
            </a:extLst>
          </p:cNvPr>
          <p:cNvSpPr/>
          <p:nvPr/>
        </p:nvSpPr>
        <p:spPr>
          <a:xfrm>
            <a:off x="5325300" y="3548698"/>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5</a:t>
            </a:r>
          </a:p>
        </p:txBody>
      </p:sp>
      <p:sp>
        <p:nvSpPr>
          <p:cNvPr id="54" name="TextBox 54">
            <a:extLst>
              <a:ext uri="{FF2B5EF4-FFF2-40B4-BE49-F238E27FC236}">
                <a16:creationId xmlns:a16="http://schemas.microsoft.com/office/drawing/2014/main" id="{D15C32DF-E988-9C4B-A654-E878AA6E7E5F}"/>
              </a:ext>
            </a:extLst>
          </p:cNvPr>
          <p:cNvSpPr txBox="1"/>
          <p:nvPr/>
        </p:nvSpPr>
        <p:spPr>
          <a:xfrm>
            <a:off x="8006778" y="4015183"/>
            <a:ext cx="2503934" cy="1008000"/>
          </a:xfrm>
          <a:prstGeom prst="rect">
            <a:avLst/>
          </a:prstGeom>
          <a:noFill/>
        </p:spPr>
        <p:txBody>
          <a:bodyPr wrap="square" rtlCol="0" anchor="ctr" anchorCtr="0">
            <a:noAutofit/>
          </a:bodyPr>
          <a:lstStyle/>
          <a:p>
            <a:r>
              <a:rPr lang="en-CA" sz="1600" b="1">
                <a:solidFill>
                  <a:srgbClr val="CA6F16"/>
                </a:solidFill>
                <a:latin typeface="Corbel" panose="020B0503020204020204" pitchFamily="34" charset="0"/>
              </a:rPr>
              <a:t>Humanitarian workers are obliged to </a:t>
            </a:r>
            <a:r>
              <a:rPr lang="en-CA" sz="1600" b="1">
                <a:latin typeface="Corbel" panose="020B0503020204020204" pitchFamily="34" charset="0"/>
              </a:rPr>
              <a:t>create and maintain an environment which prevents SEA.</a:t>
            </a:r>
          </a:p>
        </p:txBody>
      </p:sp>
      <p:sp>
        <p:nvSpPr>
          <p:cNvPr id="56" name="Rectangle: Rounded Corners 56">
            <a:extLst>
              <a:ext uri="{FF2B5EF4-FFF2-40B4-BE49-F238E27FC236}">
                <a16:creationId xmlns:a16="http://schemas.microsoft.com/office/drawing/2014/main" id="{9C0178BB-B594-A047-AA19-638D79904E5F}"/>
              </a:ext>
            </a:extLst>
          </p:cNvPr>
          <p:cNvSpPr/>
          <p:nvPr/>
        </p:nvSpPr>
        <p:spPr>
          <a:xfrm>
            <a:off x="8101953" y="3544023"/>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6</a:t>
            </a:r>
          </a:p>
        </p:txBody>
      </p:sp>
      <p:grpSp>
        <p:nvGrpSpPr>
          <p:cNvPr id="34" name="Groupe 33">
            <a:extLst>
              <a:ext uri="{FF2B5EF4-FFF2-40B4-BE49-F238E27FC236}">
                <a16:creationId xmlns:a16="http://schemas.microsoft.com/office/drawing/2014/main" id="{8B8BE292-93A6-604F-9390-BEAD69B99551}"/>
              </a:ext>
            </a:extLst>
          </p:cNvPr>
          <p:cNvGrpSpPr/>
          <p:nvPr/>
        </p:nvGrpSpPr>
        <p:grpSpPr>
          <a:xfrm>
            <a:off x="5202730" y="4967850"/>
            <a:ext cx="2970814" cy="1859833"/>
            <a:chOff x="728044" y="4968889"/>
            <a:chExt cx="3018456" cy="1859833"/>
          </a:xfrm>
        </p:grpSpPr>
        <p:pic>
          <p:nvPicPr>
            <p:cNvPr id="43" name="Image 42">
              <a:extLst>
                <a:ext uri="{FF2B5EF4-FFF2-40B4-BE49-F238E27FC236}">
                  <a16:creationId xmlns:a16="http://schemas.microsoft.com/office/drawing/2014/main" id="{F557445C-0879-EF46-98D4-86027C8111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44" name="Rectangle 43">
              <a:extLst>
                <a:ext uri="{FF2B5EF4-FFF2-40B4-BE49-F238E27FC236}">
                  <a16:creationId xmlns:a16="http://schemas.microsoft.com/office/drawing/2014/main" id="{A80344B5-065C-AA48-ABEF-CC286951E589}"/>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5" name="Rectangle 44">
            <a:extLst>
              <a:ext uri="{FF2B5EF4-FFF2-40B4-BE49-F238E27FC236}">
                <a16:creationId xmlns:a16="http://schemas.microsoft.com/office/drawing/2014/main" id="{9E8A1A2D-ADF0-7B40-A716-7AAE06FBC65B}"/>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6" name="Rectangle 45">
            <a:extLst>
              <a:ext uri="{FF2B5EF4-FFF2-40B4-BE49-F238E27FC236}">
                <a16:creationId xmlns:a16="http://schemas.microsoft.com/office/drawing/2014/main" id="{2A990557-71D7-CA45-9679-4197F713CD2A}"/>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7" name="Rectangle 46">
            <a:extLst>
              <a:ext uri="{FF2B5EF4-FFF2-40B4-BE49-F238E27FC236}">
                <a16:creationId xmlns:a16="http://schemas.microsoft.com/office/drawing/2014/main" id="{3A6663EF-8492-6344-BD39-8D329B2DB0BC}"/>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55" name="Rectangle 54">
            <a:extLst>
              <a:ext uri="{FF2B5EF4-FFF2-40B4-BE49-F238E27FC236}">
                <a16:creationId xmlns:a16="http://schemas.microsoft.com/office/drawing/2014/main" id="{1EA3D840-060C-1E40-B641-74C8F3AC595E}"/>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57" name="Rectangle 56">
            <a:extLst>
              <a:ext uri="{FF2B5EF4-FFF2-40B4-BE49-F238E27FC236}">
                <a16:creationId xmlns:a16="http://schemas.microsoft.com/office/drawing/2014/main" id="{952C41C0-E8E0-5E43-825C-76051C4F2814}"/>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60" name="Rectangle 59">
            <a:extLst>
              <a:ext uri="{FF2B5EF4-FFF2-40B4-BE49-F238E27FC236}">
                <a16:creationId xmlns:a16="http://schemas.microsoft.com/office/drawing/2014/main" id="{68566FDB-BE26-0842-8F1D-03F20605CA1A}"/>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63" name="Rectangle 62">
            <a:extLst>
              <a:ext uri="{FF2B5EF4-FFF2-40B4-BE49-F238E27FC236}">
                <a16:creationId xmlns:a16="http://schemas.microsoft.com/office/drawing/2014/main" id="{00C29A7C-13EA-8243-8B55-BE23D7507D39}"/>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1" name="TextBox 5">
            <a:extLst>
              <a:ext uri="{FF2B5EF4-FFF2-40B4-BE49-F238E27FC236}">
                <a16:creationId xmlns:a16="http://schemas.microsoft.com/office/drawing/2014/main" id="{AA57895F-BE6F-014F-8A30-62EEEE0745F2}"/>
              </a:ext>
            </a:extLst>
          </p:cNvPr>
          <p:cNvSpPr txBox="1"/>
          <p:nvPr/>
        </p:nvSpPr>
        <p:spPr>
          <a:xfrm>
            <a:off x="1962389" y="2956142"/>
            <a:ext cx="1563688"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NO SECOND CHANCES</a:t>
            </a:r>
          </a:p>
        </p:txBody>
      </p:sp>
      <p:sp>
        <p:nvSpPr>
          <p:cNvPr id="37" name="TextBox 5">
            <a:extLst>
              <a:ext uri="{FF2B5EF4-FFF2-40B4-BE49-F238E27FC236}">
                <a16:creationId xmlns:a16="http://schemas.microsoft.com/office/drawing/2014/main" id="{E0267020-1768-6F45-A74C-46D9D20AC0FC}"/>
              </a:ext>
            </a:extLst>
          </p:cNvPr>
          <p:cNvSpPr txBox="1"/>
          <p:nvPr/>
        </p:nvSpPr>
        <p:spPr>
          <a:xfrm>
            <a:off x="5340263" y="2956142"/>
            <a:ext cx="1624208"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NO SEX WITH CHILDREN</a:t>
            </a:r>
          </a:p>
        </p:txBody>
      </p:sp>
      <p:sp>
        <p:nvSpPr>
          <p:cNvPr id="40" name="TextBox 5">
            <a:extLst>
              <a:ext uri="{FF2B5EF4-FFF2-40B4-BE49-F238E27FC236}">
                <a16:creationId xmlns:a16="http://schemas.microsoft.com/office/drawing/2014/main" id="{B9930FE1-EA81-4B4A-9D1B-0777840E195A}"/>
              </a:ext>
            </a:extLst>
          </p:cNvPr>
          <p:cNvSpPr txBox="1"/>
          <p:nvPr/>
        </p:nvSpPr>
        <p:spPr>
          <a:xfrm>
            <a:off x="8114778" y="2956142"/>
            <a:ext cx="2325666"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DON’T HIRE/BRIBE ANYONE FOR SEX</a:t>
            </a:r>
          </a:p>
        </p:txBody>
      </p:sp>
      <p:sp>
        <p:nvSpPr>
          <p:cNvPr id="48" name="TextBox 5">
            <a:extLst>
              <a:ext uri="{FF2B5EF4-FFF2-40B4-BE49-F238E27FC236}">
                <a16:creationId xmlns:a16="http://schemas.microsoft.com/office/drawing/2014/main" id="{57308315-EC4B-A641-BC77-497024A543C4}"/>
              </a:ext>
            </a:extLst>
          </p:cNvPr>
          <p:cNvSpPr txBox="1"/>
          <p:nvPr/>
        </p:nvSpPr>
        <p:spPr>
          <a:xfrm>
            <a:off x="1930584" y="5069909"/>
            <a:ext cx="1908153"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NO SEX WITH BENEFICIARIES</a:t>
            </a:r>
          </a:p>
        </p:txBody>
      </p:sp>
      <p:sp>
        <p:nvSpPr>
          <p:cNvPr id="51" name="TextBox 5">
            <a:extLst>
              <a:ext uri="{FF2B5EF4-FFF2-40B4-BE49-F238E27FC236}">
                <a16:creationId xmlns:a16="http://schemas.microsoft.com/office/drawing/2014/main" id="{5EEF577C-6B2E-DD49-A962-011B9F0A387F}"/>
              </a:ext>
            </a:extLst>
          </p:cNvPr>
          <p:cNvSpPr txBox="1"/>
          <p:nvPr/>
        </p:nvSpPr>
        <p:spPr>
          <a:xfrm>
            <a:off x="5340263" y="5069909"/>
            <a:ext cx="1480159"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ALWAYS REPORT SEA</a:t>
            </a:r>
          </a:p>
        </p:txBody>
      </p:sp>
      <p:sp>
        <p:nvSpPr>
          <p:cNvPr id="52" name="TextBox 5">
            <a:extLst>
              <a:ext uri="{FF2B5EF4-FFF2-40B4-BE49-F238E27FC236}">
                <a16:creationId xmlns:a16="http://schemas.microsoft.com/office/drawing/2014/main" id="{59061D37-E1A1-D844-BC98-8B9021451D50}"/>
              </a:ext>
            </a:extLst>
          </p:cNvPr>
          <p:cNvSpPr txBox="1"/>
          <p:nvPr/>
        </p:nvSpPr>
        <p:spPr>
          <a:xfrm>
            <a:off x="8121041" y="5069909"/>
            <a:ext cx="2062619"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DISCOURAGE SEA AROUND YOU</a:t>
            </a:r>
          </a:p>
        </p:txBody>
      </p:sp>
      <p:sp>
        <p:nvSpPr>
          <p:cNvPr id="65" name="Rectangle 64">
            <a:extLst>
              <a:ext uri="{FF2B5EF4-FFF2-40B4-BE49-F238E27FC236}">
                <a16:creationId xmlns:a16="http://schemas.microsoft.com/office/drawing/2014/main" id="{097D2C60-EFF9-BF46-BC2A-E3BFE6F1871F}"/>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spTree>
    <p:extLst>
      <p:ext uri="{BB962C8B-B14F-4D97-AF65-F5344CB8AC3E}">
        <p14:creationId xmlns:p14="http://schemas.microsoft.com/office/powerpoint/2010/main" val="1669579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100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58"/>
                                        </p:tgtEl>
                                        <p:attrNameLst>
                                          <p:attrName>style.visibility</p:attrName>
                                        </p:attrNameLst>
                                      </p:cBhvr>
                                      <p:to>
                                        <p:strVal val="visible"/>
                                      </p:to>
                                    </p:set>
                                  </p:childTnLst>
                                </p:cTn>
                              </p:par>
                              <p:par>
                                <p:cTn id="24" presetID="1" presetClass="entr" presetSubtype="0" fill="hold" grpId="0" nodeType="withEffect">
                                  <p:stCondLst>
                                    <p:cond delay="100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100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61"/>
                                        </p:tgtEl>
                                        <p:attrNameLst>
                                          <p:attrName>style.visibility</p:attrName>
                                        </p:attrNameLst>
                                      </p:cBhvr>
                                      <p:to>
                                        <p:strVal val="visible"/>
                                      </p:to>
                                    </p:set>
                                  </p:childTnLst>
                                </p:cTn>
                              </p:par>
                              <p:par>
                                <p:cTn id="42" presetID="1" presetClass="entr" presetSubtype="0" fill="hold" grpId="0" nodeType="withEffect">
                                  <p:stCondLst>
                                    <p:cond delay="100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100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100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1000"/>
                                  </p:stCondLst>
                                  <p:childTnLst>
                                    <p:set>
                                      <p:cBhvr>
                                        <p:cTn id="59" dur="1" fill="hold">
                                          <p:stCondLst>
                                            <p:cond delay="0"/>
                                          </p:stCondLst>
                                        </p:cTn>
                                        <p:tgtEl>
                                          <p:spTgt spid="64"/>
                                        </p:tgtEl>
                                        <p:attrNameLst>
                                          <p:attrName>style.visibility</p:attrName>
                                        </p:attrNameLst>
                                      </p:cBhvr>
                                      <p:to>
                                        <p:strVal val="visible"/>
                                      </p:to>
                                    </p:set>
                                  </p:childTnLst>
                                </p:cTn>
                              </p:par>
                              <p:par>
                                <p:cTn id="60" presetID="1" presetClass="entr" presetSubtype="0" fill="hold" grpId="0" nodeType="withEffect">
                                  <p:stCondLst>
                                    <p:cond delay="1000"/>
                                  </p:stCondLst>
                                  <p:childTnLst>
                                    <p:set>
                                      <p:cBhvr>
                                        <p:cTn id="6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1" grpId="0" animBg="1"/>
      <p:bldP spid="62" grpId="0" animBg="1"/>
      <p:bldP spid="64" grpId="0" animBg="1"/>
      <p:bldP spid="53" grpId="0" animBg="1"/>
      <p:bldP spid="25" grpId="0"/>
      <p:bldP spid="28" grpId="0"/>
      <p:bldP spid="36" grpId="0"/>
      <p:bldP spid="39" grpId="0"/>
      <p:bldP spid="49" grpId="0"/>
      <p:bldP spid="54" grpId="0"/>
      <p:bldP spid="31" grpId="0" animBg="1"/>
      <p:bldP spid="37" grpId="0" animBg="1"/>
      <p:bldP spid="40" grpId="0" animBg="1"/>
      <p:bldP spid="48" grpId="0" animBg="1"/>
      <p:bldP spid="51" grpId="0" animBg="1"/>
      <p:bldP spid="52" grpId="0" animBg="1"/>
      <p:bldP spid="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5">
            <a:extLst>
              <a:ext uri="{FF2B5EF4-FFF2-40B4-BE49-F238E27FC236}">
                <a16:creationId xmlns:a16="http://schemas.microsoft.com/office/drawing/2014/main" id="{85E6D550-B434-43BF-8006-D33D17D1F892}"/>
              </a:ext>
            </a:extLst>
          </p:cNvPr>
          <p:cNvSpPr/>
          <p:nvPr/>
        </p:nvSpPr>
        <p:spPr>
          <a:xfrm>
            <a:off x="8560906" y="3870919"/>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35" name="Rectangle: Rounded Corners 5">
            <a:extLst>
              <a:ext uri="{FF2B5EF4-FFF2-40B4-BE49-F238E27FC236}">
                <a16:creationId xmlns:a16="http://schemas.microsoft.com/office/drawing/2014/main" id="{A4A8942C-7F20-4F9F-8103-8255137EE6D6}"/>
              </a:ext>
            </a:extLst>
          </p:cNvPr>
          <p:cNvSpPr/>
          <p:nvPr/>
        </p:nvSpPr>
        <p:spPr>
          <a:xfrm>
            <a:off x="5288774" y="3875070"/>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34" name="Rectangle: Rounded Corners 5">
            <a:extLst>
              <a:ext uri="{FF2B5EF4-FFF2-40B4-BE49-F238E27FC236}">
                <a16:creationId xmlns:a16="http://schemas.microsoft.com/office/drawing/2014/main" id="{3606A523-C40B-4BDA-899D-766A4F4ED952}"/>
              </a:ext>
            </a:extLst>
          </p:cNvPr>
          <p:cNvSpPr/>
          <p:nvPr/>
        </p:nvSpPr>
        <p:spPr>
          <a:xfrm>
            <a:off x="1882748" y="3870919"/>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32" name="Rectangle: Rounded Corners 5">
            <a:extLst>
              <a:ext uri="{FF2B5EF4-FFF2-40B4-BE49-F238E27FC236}">
                <a16:creationId xmlns:a16="http://schemas.microsoft.com/office/drawing/2014/main" id="{EB06AAD8-9127-474F-BD67-59831EE2865F}"/>
              </a:ext>
            </a:extLst>
          </p:cNvPr>
          <p:cNvSpPr/>
          <p:nvPr/>
        </p:nvSpPr>
        <p:spPr>
          <a:xfrm>
            <a:off x="8558775" y="1672197"/>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31" name="Rectangle: Rounded Corners 5">
            <a:extLst>
              <a:ext uri="{FF2B5EF4-FFF2-40B4-BE49-F238E27FC236}">
                <a16:creationId xmlns:a16="http://schemas.microsoft.com/office/drawing/2014/main" id="{5902FFDE-6DA8-48B3-9256-93B1B45F856C}"/>
              </a:ext>
            </a:extLst>
          </p:cNvPr>
          <p:cNvSpPr/>
          <p:nvPr/>
        </p:nvSpPr>
        <p:spPr>
          <a:xfrm>
            <a:off x="5282241" y="1675698"/>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29" name="Rectangle: Rounded Corners 5">
            <a:extLst>
              <a:ext uri="{FF2B5EF4-FFF2-40B4-BE49-F238E27FC236}">
                <a16:creationId xmlns:a16="http://schemas.microsoft.com/office/drawing/2014/main" id="{D748DF43-80B2-4D1D-8FFF-CF84EAA9715E}"/>
              </a:ext>
            </a:extLst>
          </p:cNvPr>
          <p:cNvSpPr/>
          <p:nvPr/>
        </p:nvSpPr>
        <p:spPr>
          <a:xfrm>
            <a:off x="1920208" y="1674032"/>
            <a:ext cx="535353" cy="535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p>
        </p:txBody>
      </p:sp>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3186009"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KEY MESSAGES</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5" y="592953"/>
            <a:ext cx="2383452"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RELATING TO SEXUAL HARASSMENT (SH)</a:t>
            </a:r>
          </a:p>
        </p:txBody>
      </p:sp>
      <p:sp>
        <p:nvSpPr>
          <p:cNvPr id="38" name="TextBox 3">
            <a:extLst>
              <a:ext uri="{FF2B5EF4-FFF2-40B4-BE49-F238E27FC236}">
                <a16:creationId xmlns:a16="http://schemas.microsoft.com/office/drawing/2014/main" id="{123AE559-E485-FB49-8265-2D32B4711F85}"/>
              </a:ext>
            </a:extLst>
          </p:cNvPr>
          <p:cNvSpPr txBox="1"/>
          <p:nvPr/>
        </p:nvSpPr>
        <p:spPr>
          <a:xfrm>
            <a:off x="1882364" y="2495528"/>
            <a:ext cx="3113383" cy="544297"/>
          </a:xfrm>
          <a:prstGeom prst="rect">
            <a:avLst/>
          </a:prstGeom>
          <a:noFill/>
        </p:spPr>
        <p:txBody>
          <a:bodyPr wrap="square" rtlCol="0" anchor="ctr" anchorCtr="0">
            <a:noAutofit/>
          </a:bodyPr>
          <a:lstStyle/>
          <a:p>
            <a:r>
              <a:rPr lang="en-CA" sz="1400" b="1">
                <a:solidFill>
                  <a:srgbClr val="CA6F16"/>
                </a:solidFill>
                <a:latin typeface="Corbel" panose="020B0503020204020204" pitchFamily="34" charset="0"/>
              </a:rPr>
              <a:t>SH can take many forms, from inappropriate jokes to rape and attempted rape. SH constitutes an act of </a:t>
            </a:r>
            <a:r>
              <a:rPr lang="en-CA" sz="1400" b="1"/>
              <a:t>misconduct</a:t>
            </a:r>
            <a:r>
              <a:rPr lang="en-CA" sz="1400" b="1">
                <a:latin typeface="Corbel" panose="020B0503020204020204" pitchFamily="34" charset="0"/>
              </a:rPr>
              <a:t> </a:t>
            </a:r>
            <a:r>
              <a:rPr lang="en-CA" sz="1400" b="1">
                <a:solidFill>
                  <a:srgbClr val="CA6F16"/>
                </a:solidFill>
                <a:latin typeface="Corbel" panose="020B0503020204020204" pitchFamily="34" charset="0"/>
              </a:rPr>
              <a:t>and every organization should take action </a:t>
            </a:r>
            <a:r>
              <a:rPr lang="en-CA" sz="1400" b="1"/>
              <a:t>to prevent </a:t>
            </a:r>
            <a:r>
              <a:rPr lang="en-CA" sz="1400" b="1">
                <a:latin typeface="Corbel" panose="020B0503020204020204" pitchFamily="34" charset="0"/>
              </a:rPr>
              <a:t>SH.</a:t>
            </a:r>
          </a:p>
        </p:txBody>
      </p:sp>
      <p:sp>
        <p:nvSpPr>
          <p:cNvPr id="39" name="Rectangle: Rounded Corners 5">
            <a:extLst>
              <a:ext uri="{FF2B5EF4-FFF2-40B4-BE49-F238E27FC236}">
                <a16:creationId xmlns:a16="http://schemas.microsoft.com/office/drawing/2014/main" id="{15675D65-81C7-7A42-A6F6-8CA9BD299B39}"/>
              </a:ext>
            </a:extLst>
          </p:cNvPr>
          <p:cNvSpPr/>
          <p:nvPr/>
        </p:nvSpPr>
        <p:spPr>
          <a:xfrm>
            <a:off x="1977542" y="1738276"/>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1</a:t>
            </a:r>
          </a:p>
        </p:txBody>
      </p:sp>
      <p:sp>
        <p:nvSpPr>
          <p:cNvPr id="42" name="TextBox 42">
            <a:extLst>
              <a:ext uri="{FF2B5EF4-FFF2-40B4-BE49-F238E27FC236}">
                <a16:creationId xmlns:a16="http://schemas.microsoft.com/office/drawing/2014/main" id="{AC3591E4-B8C2-8943-8048-721B45815F81}"/>
              </a:ext>
            </a:extLst>
          </p:cNvPr>
          <p:cNvSpPr txBox="1"/>
          <p:nvPr/>
        </p:nvSpPr>
        <p:spPr>
          <a:xfrm>
            <a:off x="8548688" y="2469925"/>
            <a:ext cx="2957416" cy="370553"/>
          </a:xfrm>
          <a:prstGeom prst="rect">
            <a:avLst/>
          </a:prstGeom>
          <a:noFill/>
        </p:spPr>
        <p:txBody>
          <a:bodyPr wrap="square" rtlCol="0" anchor="ctr" anchorCtr="0">
            <a:noAutofit/>
          </a:bodyPr>
          <a:lstStyle/>
          <a:p>
            <a:r>
              <a:rPr lang="en-CA" sz="1400" b="1">
                <a:solidFill>
                  <a:srgbClr val="CA6F16"/>
                </a:solidFill>
                <a:latin typeface="Corbel" panose="020B0503020204020204" pitchFamily="34" charset="0"/>
              </a:rPr>
              <a:t>All organizations need </a:t>
            </a:r>
            <a:r>
              <a:rPr lang="en-CA" sz="1400" b="1"/>
              <a:t>policies and processes</a:t>
            </a:r>
            <a:r>
              <a:rPr lang="en-CA" sz="1400" b="1">
                <a:latin typeface="Corbel" panose="020B0503020204020204" pitchFamily="34" charset="0"/>
              </a:rPr>
              <a:t> </a:t>
            </a:r>
            <a:r>
              <a:rPr lang="en-CA" sz="1400" b="1">
                <a:solidFill>
                  <a:srgbClr val="CA6F16"/>
                </a:solidFill>
                <a:latin typeface="Corbel" panose="020B0503020204020204" pitchFamily="34" charset="0"/>
              </a:rPr>
              <a:t>to ensure that victims are supported and perpetrators face consequences.</a:t>
            </a:r>
          </a:p>
        </p:txBody>
      </p:sp>
      <p:sp>
        <p:nvSpPr>
          <p:cNvPr id="49" name="Rectangle: Rounded Corners 44">
            <a:extLst>
              <a:ext uri="{FF2B5EF4-FFF2-40B4-BE49-F238E27FC236}">
                <a16:creationId xmlns:a16="http://schemas.microsoft.com/office/drawing/2014/main" id="{28E6D24D-A953-6641-82CC-10E07E6904D4}"/>
              </a:ext>
            </a:extLst>
          </p:cNvPr>
          <p:cNvSpPr/>
          <p:nvPr/>
        </p:nvSpPr>
        <p:spPr>
          <a:xfrm>
            <a:off x="8620339" y="1733599"/>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3</a:t>
            </a:r>
          </a:p>
        </p:txBody>
      </p:sp>
      <p:sp>
        <p:nvSpPr>
          <p:cNvPr id="50" name="TextBox 58">
            <a:extLst>
              <a:ext uri="{FF2B5EF4-FFF2-40B4-BE49-F238E27FC236}">
                <a16:creationId xmlns:a16="http://schemas.microsoft.com/office/drawing/2014/main" id="{F7BDC32F-302A-D741-B64C-C3750B8ED65D}"/>
              </a:ext>
            </a:extLst>
          </p:cNvPr>
          <p:cNvSpPr txBox="1"/>
          <p:nvPr/>
        </p:nvSpPr>
        <p:spPr>
          <a:xfrm>
            <a:off x="5250032" y="2569506"/>
            <a:ext cx="2789997" cy="383250"/>
          </a:xfrm>
          <a:prstGeom prst="rect">
            <a:avLst/>
          </a:prstGeom>
          <a:noFill/>
        </p:spPr>
        <p:txBody>
          <a:bodyPr wrap="square" rtlCol="0" anchor="ctr" anchorCtr="0">
            <a:noAutofit/>
          </a:bodyPr>
          <a:lstStyle/>
          <a:p>
            <a:r>
              <a:rPr lang="en-CA" sz="1400" b="1">
                <a:solidFill>
                  <a:srgbClr val="CA6F16"/>
                </a:solidFill>
              </a:rPr>
              <a:t>SH may occur </a:t>
            </a:r>
            <a:r>
              <a:rPr lang="en-CA" sz="1400" b="1"/>
              <a:t>inside or outside </a:t>
            </a:r>
            <a:br>
              <a:rPr lang="en-CA" sz="1400" b="1"/>
            </a:br>
            <a:r>
              <a:rPr lang="en-CA" sz="1400" b="1"/>
              <a:t>the workplace and work hours, </a:t>
            </a:r>
            <a:br>
              <a:rPr lang="en-CA" sz="1400" b="1">
                <a:solidFill>
                  <a:srgbClr val="CA6F16"/>
                </a:solidFill>
              </a:rPr>
            </a:br>
            <a:r>
              <a:rPr lang="en-CA" sz="1400" b="1">
                <a:solidFill>
                  <a:srgbClr val="CA6F16"/>
                </a:solidFill>
              </a:rPr>
              <a:t>and may be perpetrated by </a:t>
            </a:r>
            <a:br>
              <a:rPr lang="en-CA" sz="1400" b="1">
                <a:solidFill>
                  <a:srgbClr val="CA6F16"/>
                </a:solidFill>
              </a:rPr>
            </a:br>
            <a:r>
              <a:rPr lang="en-CA" sz="1400" b="1">
                <a:solidFill>
                  <a:srgbClr val="CA6F16"/>
                </a:solidFill>
              </a:rPr>
              <a:t>or target </a:t>
            </a:r>
            <a:r>
              <a:rPr lang="en-CA" sz="1400" b="1"/>
              <a:t>any colleague, of any </a:t>
            </a:r>
            <a:r>
              <a:rPr lang="en-CA" sz="1400" b="1">
                <a:latin typeface="Corbel" panose="020B0503020204020204" pitchFamily="34" charset="0"/>
              </a:rPr>
              <a:t>sta</a:t>
            </a:r>
            <a:r>
              <a:rPr lang="en-CA" sz="1400" b="1"/>
              <a:t>tus and of any gender.</a:t>
            </a:r>
          </a:p>
        </p:txBody>
      </p:sp>
      <p:sp>
        <p:nvSpPr>
          <p:cNvPr id="54" name="Rectangle: Rounded Corners 60">
            <a:extLst>
              <a:ext uri="{FF2B5EF4-FFF2-40B4-BE49-F238E27FC236}">
                <a16:creationId xmlns:a16="http://schemas.microsoft.com/office/drawing/2014/main" id="{46A01F81-FCF2-F341-84C0-2CD39768F028}"/>
              </a:ext>
            </a:extLst>
          </p:cNvPr>
          <p:cNvSpPr/>
          <p:nvPr/>
        </p:nvSpPr>
        <p:spPr>
          <a:xfrm>
            <a:off x="5345210" y="1737171"/>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2</a:t>
            </a:r>
          </a:p>
        </p:txBody>
      </p:sp>
      <p:sp>
        <p:nvSpPr>
          <p:cNvPr id="56" name="TextBox 46">
            <a:extLst>
              <a:ext uri="{FF2B5EF4-FFF2-40B4-BE49-F238E27FC236}">
                <a16:creationId xmlns:a16="http://schemas.microsoft.com/office/drawing/2014/main" id="{08262795-10F4-9943-A73E-ED4413643F56}"/>
              </a:ext>
            </a:extLst>
          </p:cNvPr>
          <p:cNvSpPr txBox="1"/>
          <p:nvPr/>
        </p:nvSpPr>
        <p:spPr>
          <a:xfrm>
            <a:off x="1887507" y="4352043"/>
            <a:ext cx="2905379" cy="1008000"/>
          </a:xfrm>
          <a:prstGeom prst="rect">
            <a:avLst/>
          </a:prstGeom>
          <a:noFill/>
        </p:spPr>
        <p:txBody>
          <a:bodyPr wrap="square" rtlCol="0" anchor="ctr" anchorCtr="0">
            <a:noAutofit/>
          </a:bodyPr>
          <a:lstStyle/>
          <a:p>
            <a:r>
              <a:rPr lang="en-CA" sz="1400" b="1">
                <a:solidFill>
                  <a:srgbClr val="CA6F16"/>
                </a:solidFill>
                <a:latin typeface="Corbel" panose="020B0503020204020204" pitchFamily="34" charset="0"/>
              </a:rPr>
              <a:t>The victim has</a:t>
            </a:r>
            <a:r>
              <a:rPr lang="en-CA" sz="1400" b="1">
                <a:latin typeface="Corbel" panose="020B0503020204020204" pitchFamily="34" charset="0"/>
              </a:rPr>
              <a:t> </a:t>
            </a:r>
            <a:r>
              <a:rPr lang="en-CA" sz="1400" b="1"/>
              <a:t>the right to support and assistance</a:t>
            </a:r>
            <a:r>
              <a:rPr lang="en-CA" sz="1400" b="1">
                <a:latin typeface="Corbel" panose="020B0503020204020204" pitchFamily="34" charset="0"/>
              </a:rPr>
              <a:t> </a:t>
            </a:r>
            <a:r>
              <a:rPr lang="en-CA" sz="1400" b="1">
                <a:solidFill>
                  <a:srgbClr val="CA6F16"/>
                </a:solidFill>
                <a:latin typeface="Corbel" panose="020B0503020204020204" pitchFamily="34" charset="0"/>
              </a:rPr>
              <a:t>that is provided in a timely, sensitive, confidential and impartial manner.</a:t>
            </a:r>
          </a:p>
        </p:txBody>
      </p:sp>
      <p:sp>
        <p:nvSpPr>
          <p:cNvPr id="58" name="Rectangle: Rounded Corners 48">
            <a:extLst>
              <a:ext uri="{FF2B5EF4-FFF2-40B4-BE49-F238E27FC236}">
                <a16:creationId xmlns:a16="http://schemas.microsoft.com/office/drawing/2014/main" id="{CC0CD511-9FB6-3946-9279-B9E5BC12A0DB}"/>
              </a:ext>
            </a:extLst>
          </p:cNvPr>
          <p:cNvSpPr/>
          <p:nvPr/>
        </p:nvSpPr>
        <p:spPr>
          <a:xfrm>
            <a:off x="1940218" y="3933247"/>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4</a:t>
            </a:r>
          </a:p>
        </p:txBody>
      </p:sp>
      <p:sp>
        <p:nvSpPr>
          <p:cNvPr id="59" name="TextBox 50">
            <a:extLst>
              <a:ext uri="{FF2B5EF4-FFF2-40B4-BE49-F238E27FC236}">
                <a16:creationId xmlns:a16="http://schemas.microsoft.com/office/drawing/2014/main" id="{3445A25B-318D-144B-A58E-90E656D3E4EE}"/>
              </a:ext>
            </a:extLst>
          </p:cNvPr>
          <p:cNvSpPr txBox="1"/>
          <p:nvPr/>
        </p:nvSpPr>
        <p:spPr>
          <a:xfrm>
            <a:off x="5246161" y="4348736"/>
            <a:ext cx="2967535" cy="1008000"/>
          </a:xfrm>
          <a:prstGeom prst="rect">
            <a:avLst/>
          </a:prstGeom>
          <a:noFill/>
        </p:spPr>
        <p:txBody>
          <a:bodyPr wrap="square" rtlCol="0" anchor="ctr" anchorCtr="0">
            <a:noAutofit/>
          </a:bodyPr>
          <a:lstStyle/>
          <a:p>
            <a:r>
              <a:rPr lang="en-CA" sz="1400" b="1">
                <a:solidFill>
                  <a:srgbClr val="CA6F16"/>
                </a:solidFill>
                <a:latin typeface="Corbel" panose="020B0503020204020204" pitchFamily="34" charset="0"/>
              </a:rPr>
              <a:t>In accordance with a </a:t>
            </a:r>
            <a:r>
              <a:rPr lang="en-CA" sz="1400" b="1"/>
              <a:t>victim-centred approach</a:t>
            </a:r>
            <a:r>
              <a:rPr lang="en-CA" sz="1400" b="1">
                <a:latin typeface="Corbel" panose="020B0503020204020204" pitchFamily="34" charset="0"/>
              </a:rPr>
              <a:t>,</a:t>
            </a:r>
            <a:r>
              <a:rPr lang="en-CA" sz="1400" b="1">
                <a:solidFill>
                  <a:srgbClr val="CA6F16"/>
                </a:solidFill>
                <a:latin typeface="Corbel" panose="020B0503020204020204" pitchFamily="34" charset="0"/>
              </a:rPr>
              <a:t> the victim’s rights, needs and preferences should be central in any process and in support services.</a:t>
            </a:r>
          </a:p>
        </p:txBody>
      </p:sp>
      <p:sp>
        <p:nvSpPr>
          <p:cNvPr id="61" name="Rectangle: Rounded Corners 52">
            <a:extLst>
              <a:ext uri="{FF2B5EF4-FFF2-40B4-BE49-F238E27FC236}">
                <a16:creationId xmlns:a16="http://schemas.microsoft.com/office/drawing/2014/main" id="{8EF01676-6D78-EB49-A5FF-8DA490BB9685}"/>
              </a:ext>
            </a:extLst>
          </p:cNvPr>
          <p:cNvSpPr/>
          <p:nvPr/>
        </p:nvSpPr>
        <p:spPr>
          <a:xfrm>
            <a:off x="5341340" y="3933247"/>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5</a:t>
            </a:r>
          </a:p>
        </p:txBody>
      </p:sp>
      <p:sp>
        <p:nvSpPr>
          <p:cNvPr id="62" name="TextBox 54">
            <a:extLst>
              <a:ext uri="{FF2B5EF4-FFF2-40B4-BE49-F238E27FC236}">
                <a16:creationId xmlns:a16="http://schemas.microsoft.com/office/drawing/2014/main" id="{B9B7A308-58DF-3840-B391-3CC9D94B02FD}"/>
              </a:ext>
            </a:extLst>
          </p:cNvPr>
          <p:cNvSpPr txBox="1"/>
          <p:nvPr/>
        </p:nvSpPr>
        <p:spPr>
          <a:xfrm>
            <a:off x="8521291" y="4476507"/>
            <a:ext cx="3262542" cy="1008000"/>
          </a:xfrm>
          <a:prstGeom prst="rect">
            <a:avLst/>
          </a:prstGeom>
          <a:noFill/>
        </p:spPr>
        <p:txBody>
          <a:bodyPr wrap="square" rtlCol="0" anchor="ctr" anchorCtr="0">
            <a:noAutofit/>
          </a:bodyPr>
          <a:lstStyle/>
          <a:p>
            <a:r>
              <a:rPr lang="en-CA" sz="1400" b="1">
                <a:solidFill>
                  <a:srgbClr val="CA6F16"/>
                </a:solidFill>
                <a:latin typeface="Corbel" panose="020B0503020204020204" pitchFamily="34" charset="0"/>
              </a:rPr>
              <a:t>Employees should </a:t>
            </a:r>
            <a:r>
              <a:rPr lang="en-CA" sz="1400" b="1">
                <a:latin typeface="Corbel" panose="020B0503020204020204" pitchFamily="34" charset="0"/>
              </a:rPr>
              <a:t>treat all colleagues with courtesy and respect, </a:t>
            </a:r>
            <a:r>
              <a:rPr lang="en-CA" sz="1400" b="1">
                <a:solidFill>
                  <a:srgbClr val="CA6F16"/>
                </a:solidFill>
                <a:latin typeface="Corbel" panose="020B0503020204020204" pitchFamily="34" charset="0"/>
              </a:rPr>
              <a:t>be</a:t>
            </a:r>
            <a:r>
              <a:rPr lang="en-CA" sz="1400" b="1">
                <a:latin typeface="Corbel" panose="020B0503020204020204" pitchFamily="34" charset="0"/>
              </a:rPr>
              <a:t> aware </a:t>
            </a:r>
            <a:br>
              <a:rPr lang="en-CA" sz="1400" b="1">
                <a:latin typeface="Corbel" panose="020B0503020204020204" pitchFamily="34" charset="0"/>
              </a:rPr>
            </a:br>
            <a:r>
              <a:rPr lang="en-CA" sz="1400" b="1">
                <a:latin typeface="Corbel" panose="020B0503020204020204" pitchFamily="34" charset="0"/>
              </a:rPr>
              <a:t>of how their own behaviour may </a:t>
            </a:r>
            <a:br>
              <a:rPr lang="en-CA" sz="1400" b="1">
                <a:latin typeface="Corbel" panose="020B0503020204020204" pitchFamily="34" charset="0"/>
              </a:rPr>
            </a:br>
            <a:r>
              <a:rPr lang="en-CA" sz="1400" b="1">
                <a:latin typeface="Corbel" panose="020B0503020204020204" pitchFamily="34" charset="0"/>
              </a:rPr>
              <a:t>be perceived, </a:t>
            </a:r>
            <a:r>
              <a:rPr lang="en-CA" sz="1400" b="1">
                <a:solidFill>
                  <a:srgbClr val="CA6F16"/>
                </a:solidFill>
                <a:latin typeface="Corbel" panose="020B0503020204020204" pitchFamily="34" charset="0"/>
              </a:rPr>
              <a:t>and </a:t>
            </a:r>
            <a:r>
              <a:rPr lang="en-CA" sz="1400" b="1">
                <a:latin typeface="Corbel" panose="020B0503020204020204" pitchFamily="34" charset="0"/>
              </a:rPr>
              <a:t>take action where appropriate.</a:t>
            </a:r>
          </a:p>
        </p:txBody>
      </p:sp>
      <p:sp>
        <p:nvSpPr>
          <p:cNvPr id="63" name="Rectangle: Rounded Corners 56">
            <a:extLst>
              <a:ext uri="{FF2B5EF4-FFF2-40B4-BE49-F238E27FC236}">
                <a16:creationId xmlns:a16="http://schemas.microsoft.com/office/drawing/2014/main" id="{BF0EF559-1A0D-3646-8582-7B26EF1275B4}"/>
              </a:ext>
            </a:extLst>
          </p:cNvPr>
          <p:cNvSpPr/>
          <p:nvPr/>
        </p:nvSpPr>
        <p:spPr>
          <a:xfrm>
            <a:off x="8616467" y="3928572"/>
            <a:ext cx="419970" cy="419970"/>
          </a:xfrm>
          <a:prstGeom prst="round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t>6</a:t>
            </a:r>
          </a:p>
        </p:txBody>
      </p:sp>
      <p:grpSp>
        <p:nvGrpSpPr>
          <p:cNvPr id="44" name="Groupe 43">
            <a:extLst>
              <a:ext uri="{FF2B5EF4-FFF2-40B4-BE49-F238E27FC236}">
                <a16:creationId xmlns:a16="http://schemas.microsoft.com/office/drawing/2014/main" id="{17E2DF1E-9195-D54C-B7EF-5C6FB00E25F8}"/>
              </a:ext>
            </a:extLst>
          </p:cNvPr>
          <p:cNvGrpSpPr/>
          <p:nvPr/>
        </p:nvGrpSpPr>
        <p:grpSpPr>
          <a:xfrm>
            <a:off x="5202730" y="4967850"/>
            <a:ext cx="2970814" cy="1859833"/>
            <a:chOff x="728044" y="4968889"/>
            <a:chExt cx="3018456" cy="1859833"/>
          </a:xfrm>
        </p:grpSpPr>
        <p:pic>
          <p:nvPicPr>
            <p:cNvPr id="45" name="Image 44">
              <a:extLst>
                <a:ext uri="{FF2B5EF4-FFF2-40B4-BE49-F238E27FC236}">
                  <a16:creationId xmlns:a16="http://schemas.microsoft.com/office/drawing/2014/main" id="{6ABA8DF5-46F0-484A-868E-E8821E2541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044" y="4968889"/>
              <a:ext cx="3018456" cy="1859833"/>
            </a:xfrm>
            <a:prstGeom prst="rect">
              <a:avLst/>
            </a:prstGeom>
          </p:spPr>
        </p:pic>
        <p:sp>
          <p:nvSpPr>
            <p:cNvPr id="46" name="Rectangle 45">
              <a:extLst>
                <a:ext uri="{FF2B5EF4-FFF2-40B4-BE49-F238E27FC236}">
                  <a16:creationId xmlns:a16="http://schemas.microsoft.com/office/drawing/2014/main" id="{0E3AF713-B79A-2D45-B8BD-CAF3FF41AB02}"/>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04</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7" name="Rectangle 46">
            <a:extLst>
              <a:ext uri="{FF2B5EF4-FFF2-40B4-BE49-F238E27FC236}">
                <a16:creationId xmlns:a16="http://schemas.microsoft.com/office/drawing/2014/main" id="{1B3E514F-905F-E249-BB33-4AAA66FA7E98}"/>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55" name="Rectangle 54">
            <a:extLst>
              <a:ext uri="{FF2B5EF4-FFF2-40B4-BE49-F238E27FC236}">
                <a16:creationId xmlns:a16="http://schemas.microsoft.com/office/drawing/2014/main" id="{E3C8392A-9340-7247-828B-CAE813BC57C1}"/>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57" name="Rectangle 56">
            <a:extLst>
              <a:ext uri="{FF2B5EF4-FFF2-40B4-BE49-F238E27FC236}">
                <a16:creationId xmlns:a16="http://schemas.microsoft.com/office/drawing/2014/main" id="{F70FDF19-DBCC-9345-BCC0-15E749F82D6D}"/>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60" name="Rectangle 59">
            <a:extLst>
              <a:ext uri="{FF2B5EF4-FFF2-40B4-BE49-F238E27FC236}">
                <a16:creationId xmlns:a16="http://schemas.microsoft.com/office/drawing/2014/main" id="{E27BE4EB-0AE2-9641-BCA3-043F8CC58058}"/>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64" name="Rectangle 63">
            <a:extLst>
              <a:ext uri="{FF2B5EF4-FFF2-40B4-BE49-F238E27FC236}">
                <a16:creationId xmlns:a16="http://schemas.microsoft.com/office/drawing/2014/main" id="{99A3E8A1-3FD1-F940-AA0C-CA0C4F697F80}"/>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65" name="Rectangle 64">
            <a:extLst>
              <a:ext uri="{FF2B5EF4-FFF2-40B4-BE49-F238E27FC236}">
                <a16:creationId xmlns:a16="http://schemas.microsoft.com/office/drawing/2014/main" id="{DCE5BEC0-9DFA-784D-A6F8-A8D1D7D2A095}"/>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66" name="Rectangle 65">
            <a:extLst>
              <a:ext uri="{FF2B5EF4-FFF2-40B4-BE49-F238E27FC236}">
                <a16:creationId xmlns:a16="http://schemas.microsoft.com/office/drawing/2014/main" id="{FA5D3EE1-00E4-1544-8203-43ACAE86C6FF}"/>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467B7E50-7F2D-D84B-82A0-A763DC3BF95D}"/>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04</a:t>
            </a:r>
          </a:p>
        </p:txBody>
      </p:sp>
      <p:sp>
        <p:nvSpPr>
          <p:cNvPr id="37" name="TextBox 5">
            <a:extLst>
              <a:ext uri="{FF2B5EF4-FFF2-40B4-BE49-F238E27FC236}">
                <a16:creationId xmlns:a16="http://schemas.microsoft.com/office/drawing/2014/main" id="{2FD4AB9F-AE49-4288-A84F-51D06DE32544}"/>
              </a:ext>
            </a:extLst>
          </p:cNvPr>
          <p:cNvSpPr txBox="1"/>
          <p:nvPr/>
        </p:nvSpPr>
        <p:spPr>
          <a:xfrm>
            <a:off x="1940218" y="3342819"/>
            <a:ext cx="1563688"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PREVENTION FIRST</a:t>
            </a:r>
          </a:p>
        </p:txBody>
      </p:sp>
      <p:sp>
        <p:nvSpPr>
          <p:cNvPr id="40" name="TextBox 5">
            <a:extLst>
              <a:ext uri="{FF2B5EF4-FFF2-40B4-BE49-F238E27FC236}">
                <a16:creationId xmlns:a16="http://schemas.microsoft.com/office/drawing/2014/main" id="{74959EB3-C52B-414E-B583-B192BEC947C4}"/>
              </a:ext>
            </a:extLst>
          </p:cNvPr>
          <p:cNvSpPr txBox="1"/>
          <p:nvPr/>
        </p:nvSpPr>
        <p:spPr>
          <a:xfrm>
            <a:off x="5275384" y="3342818"/>
            <a:ext cx="1856935"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SH CAN HAPPEN ANYWHERE</a:t>
            </a:r>
          </a:p>
        </p:txBody>
      </p:sp>
      <p:sp>
        <p:nvSpPr>
          <p:cNvPr id="43" name="TextBox 5">
            <a:extLst>
              <a:ext uri="{FF2B5EF4-FFF2-40B4-BE49-F238E27FC236}">
                <a16:creationId xmlns:a16="http://schemas.microsoft.com/office/drawing/2014/main" id="{28F5C2CA-C6EA-4078-95DD-99EB71C76A8F}"/>
              </a:ext>
            </a:extLst>
          </p:cNvPr>
          <p:cNvSpPr txBox="1"/>
          <p:nvPr/>
        </p:nvSpPr>
        <p:spPr>
          <a:xfrm>
            <a:off x="8561539" y="3339569"/>
            <a:ext cx="1563688"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NO IMPUNITY</a:t>
            </a:r>
          </a:p>
        </p:txBody>
      </p:sp>
      <p:sp>
        <p:nvSpPr>
          <p:cNvPr id="48" name="TextBox 5">
            <a:extLst>
              <a:ext uri="{FF2B5EF4-FFF2-40B4-BE49-F238E27FC236}">
                <a16:creationId xmlns:a16="http://schemas.microsoft.com/office/drawing/2014/main" id="{E69B004C-E451-42CF-9AA7-284660287336}"/>
              </a:ext>
            </a:extLst>
          </p:cNvPr>
          <p:cNvSpPr txBox="1"/>
          <p:nvPr/>
        </p:nvSpPr>
        <p:spPr>
          <a:xfrm>
            <a:off x="1940218" y="5335142"/>
            <a:ext cx="2001862"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SUPPORT AND ASSIST VICTIMS</a:t>
            </a:r>
          </a:p>
        </p:txBody>
      </p:sp>
      <p:sp>
        <p:nvSpPr>
          <p:cNvPr id="51" name="TextBox 5">
            <a:extLst>
              <a:ext uri="{FF2B5EF4-FFF2-40B4-BE49-F238E27FC236}">
                <a16:creationId xmlns:a16="http://schemas.microsoft.com/office/drawing/2014/main" id="{8ECF4368-A69B-41DA-B000-7C0034F9FB0B}"/>
              </a:ext>
            </a:extLst>
          </p:cNvPr>
          <p:cNvSpPr txBox="1"/>
          <p:nvPr/>
        </p:nvSpPr>
        <p:spPr>
          <a:xfrm>
            <a:off x="5247298" y="5335142"/>
            <a:ext cx="1092542"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VICTIMS FIRST</a:t>
            </a:r>
          </a:p>
        </p:txBody>
      </p:sp>
      <p:sp>
        <p:nvSpPr>
          <p:cNvPr id="52" name="TextBox 5">
            <a:extLst>
              <a:ext uri="{FF2B5EF4-FFF2-40B4-BE49-F238E27FC236}">
                <a16:creationId xmlns:a16="http://schemas.microsoft.com/office/drawing/2014/main" id="{AB3AF23E-377F-4D54-A7B8-D3DF9333F025}"/>
              </a:ext>
            </a:extLst>
          </p:cNvPr>
          <p:cNvSpPr txBox="1"/>
          <p:nvPr/>
        </p:nvSpPr>
        <p:spPr>
          <a:xfrm>
            <a:off x="8527962" y="5578982"/>
            <a:ext cx="1792995" cy="244257"/>
          </a:xfrm>
          <a:prstGeom prst="rect">
            <a:avLst/>
          </a:prstGeom>
          <a:solidFill>
            <a:schemeClr val="tx1"/>
          </a:solidFill>
        </p:spPr>
        <p:txBody>
          <a:bodyPr wrap="square" lIns="0" tIns="0" rIns="0" bIns="72000" rtlCol="0" anchor="ctr" anchorCtr="0">
            <a:noAutofit/>
          </a:bodyPr>
          <a:lstStyle/>
          <a:p>
            <a:pPr algn="ctr">
              <a:lnSpc>
                <a:spcPts val="2000"/>
              </a:lnSpc>
            </a:pPr>
            <a:r>
              <a:rPr lang="en-US" sz="1000" b="1">
                <a:solidFill>
                  <a:schemeClr val="bg1"/>
                </a:solidFill>
                <a:latin typeface="Corbel" panose="020B0503020204020204" pitchFamily="34" charset="0"/>
                <a:ea typeface="Roboto" panose="02000000000000000000" pitchFamily="2" charset="0"/>
                <a:cs typeface="Calibri Light" panose="020F0302020204030204" pitchFamily="34" charset="0"/>
              </a:rPr>
              <a:t>RESPECTFUL WORKPLACES</a:t>
            </a:r>
          </a:p>
        </p:txBody>
      </p:sp>
    </p:spTree>
    <p:extLst>
      <p:ext uri="{BB962C8B-B14F-4D97-AF65-F5344CB8AC3E}">
        <p14:creationId xmlns:p14="http://schemas.microsoft.com/office/powerpoint/2010/main" val="508193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up)">
                                      <p:cBhvr>
                                        <p:cTn id="8" dur="500"/>
                                        <p:tgtEl>
                                          <p:spTgt spid="4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4" grpId="0" animBg="1"/>
      <p:bldP spid="32" grpId="0" animBg="1"/>
      <p:bldP spid="31" grpId="0" animBg="1"/>
      <p:bldP spid="29" grpId="0" animBg="1"/>
      <p:bldP spid="38" grpId="0"/>
      <p:bldP spid="42" grpId="0"/>
      <p:bldP spid="50" grpId="0"/>
      <p:bldP spid="56" grpId="0"/>
      <p:bldP spid="59" grpId="0"/>
      <p:bldP spid="62" grpId="0"/>
      <p:bldP spid="28" grpId="0"/>
      <p:bldP spid="37" grpId="0" animBg="1"/>
      <p:bldP spid="40" grpId="0" animBg="1"/>
      <p:bldP spid="43" grpId="0" animBg="1"/>
      <p:bldP spid="48" grpId="0" animBg="1"/>
      <p:bldP spid="51" grpId="0" animBg="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dessin, pièce, horloge, table&#10;&#10;Description générée automatiquement">
            <a:extLst>
              <a:ext uri="{FF2B5EF4-FFF2-40B4-BE49-F238E27FC236}">
                <a16:creationId xmlns:a16="http://schemas.microsoft.com/office/drawing/2014/main" id="{0253F328-C372-3549-97FB-A95190067C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962656" y="-295835"/>
            <a:ext cx="11796321" cy="6858000"/>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6664138" y="4967850"/>
            <a:ext cx="2990130" cy="1859833"/>
            <a:chOff x="723923"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9539AC46-EC9D-E847-9A96-97183BC74AD2}"/>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4" name="Rectangle 23">
            <a:extLst>
              <a:ext uri="{FF2B5EF4-FFF2-40B4-BE49-F238E27FC236}">
                <a16:creationId xmlns:a16="http://schemas.microsoft.com/office/drawing/2014/main" id="{E17C8F86-49E8-CD4A-A11A-945660503C94}"/>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5" name="Rectangle 24">
            <a:extLst>
              <a:ext uri="{FF2B5EF4-FFF2-40B4-BE49-F238E27FC236}">
                <a16:creationId xmlns:a16="http://schemas.microsoft.com/office/drawing/2014/main" id="{75D09F20-A26B-1942-870E-897F6F0FA33C}"/>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6" name="Rectangle 25">
            <a:extLst>
              <a:ext uri="{FF2B5EF4-FFF2-40B4-BE49-F238E27FC236}">
                <a16:creationId xmlns:a16="http://schemas.microsoft.com/office/drawing/2014/main" id="{02EEC037-4DA9-F942-8449-984C3FF80485}"/>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7" name="Rectangle 26">
            <a:extLst>
              <a:ext uri="{FF2B5EF4-FFF2-40B4-BE49-F238E27FC236}">
                <a16:creationId xmlns:a16="http://schemas.microsoft.com/office/drawing/2014/main" id="{95A8B16A-5E83-794B-8469-84A10D9450D5}"/>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8" name="Rectangle 27">
            <a:extLst>
              <a:ext uri="{FF2B5EF4-FFF2-40B4-BE49-F238E27FC236}">
                <a16:creationId xmlns:a16="http://schemas.microsoft.com/office/drawing/2014/main" id="{4473048D-D080-2C48-8B8B-8C4A14D345CC}"/>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8FD224C-256E-1741-B2AC-6E172FF1C052}"/>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8" name="Rectangle 37">
            <a:extLst>
              <a:ext uri="{FF2B5EF4-FFF2-40B4-BE49-F238E27FC236}">
                <a16:creationId xmlns:a16="http://schemas.microsoft.com/office/drawing/2014/main" id="{D1239210-D224-0843-975A-F50F1F84933E}"/>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B847E993-DECB-5F48-9520-CD723C8360BD}"/>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p>
        </p:txBody>
      </p:sp>
      <p:sp>
        <p:nvSpPr>
          <p:cNvPr id="41" name="TextBox 5">
            <a:extLst>
              <a:ext uri="{FF2B5EF4-FFF2-40B4-BE49-F238E27FC236}">
                <a16:creationId xmlns:a16="http://schemas.microsoft.com/office/drawing/2014/main" id="{EF979F23-4047-3D48-8466-BDA4BFF93B60}"/>
              </a:ext>
            </a:extLst>
          </p:cNvPr>
          <p:cNvSpPr txBox="1"/>
          <p:nvPr/>
        </p:nvSpPr>
        <p:spPr>
          <a:xfrm>
            <a:off x="8181218" y="3237098"/>
            <a:ext cx="2806089" cy="86177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THROUGH </a:t>
            </a:r>
          </a:p>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THE VICTIM’S EYES</a:t>
            </a:r>
          </a:p>
        </p:txBody>
      </p:sp>
      <p:sp>
        <p:nvSpPr>
          <p:cNvPr id="42" name="Rectangle 41">
            <a:extLst>
              <a:ext uri="{FF2B5EF4-FFF2-40B4-BE49-F238E27FC236}">
                <a16:creationId xmlns:a16="http://schemas.microsoft.com/office/drawing/2014/main" id="{AEF7B9D6-85F1-BE42-844F-ED89BC465F72}"/>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31029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8B8E91-C780-47BF-8E60-988EE63737A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1558913" y="246213"/>
            <a:ext cx="10365944" cy="58298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IN THE VICTIM’S SHOES</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40160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2C3EA400-6D21-1A4C-8AAE-F30394163708}"/>
              </a:ext>
            </a:extLst>
          </p:cNvPr>
          <p:cNvSpPr/>
          <p:nvPr/>
        </p:nvSpPr>
        <p:spPr>
          <a:xfrm>
            <a:off x="6765611" y="4367685"/>
            <a:ext cx="5240157" cy="1200329"/>
          </a:xfrm>
          <a:prstGeom prst="rect">
            <a:avLst/>
          </a:prstGeom>
        </p:spPr>
        <p:txBody>
          <a:bodyPr wrap="square">
            <a:spAutoFit/>
          </a:bodyPr>
          <a:lstStyle/>
          <a:p>
            <a:pPr algn="ctr"/>
            <a:r>
              <a:rPr lang="en-US" sz="3600" b="1" i="1">
                <a:solidFill>
                  <a:srgbClr val="CA6F16"/>
                </a:solidFill>
                <a:latin typeface="Times New Roman" panose="02020603050405020304" pitchFamily="18" charset="0"/>
                <a:cs typeface="Times New Roman" panose="02020603050405020304" pitchFamily="18" charset="0"/>
              </a:rPr>
              <a:t>How would being </a:t>
            </a:r>
          </a:p>
          <a:p>
            <a:pPr algn="ctr"/>
            <a:r>
              <a:rPr lang="en-US" sz="3600" b="1" i="1">
                <a:solidFill>
                  <a:srgbClr val="CA6F16"/>
                </a:solidFill>
                <a:latin typeface="Times New Roman" panose="02020603050405020304" pitchFamily="18" charset="0"/>
                <a:cs typeface="Times New Roman" panose="02020603050405020304" pitchFamily="18" charset="0"/>
              </a:rPr>
              <a:t>the victim make you feel?</a:t>
            </a:r>
          </a:p>
        </p:txBody>
      </p:sp>
      <p:grpSp>
        <p:nvGrpSpPr>
          <p:cNvPr id="25" name="Groupe 24">
            <a:extLst>
              <a:ext uri="{FF2B5EF4-FFF2-40B4-BE49-F238E27FC236}">
                <a16:creationId xmlns:a16="http://schemas.microsoft.com/office/drawing/2014/main" id="{760BF01F-9D76-3441-A321-AB743D6EF730}"/>
              </a:ext>
            </a:extLst>
          </p:cNvPr>
          <p:cNvGrpSpPr/>
          <p:nvPr/>
        </p:nvGrpSpPr>
        <p:grpSpPr>
          <a:xfrm>
            <a:off x="6664138" y="4967850"/>
            <a:ext cx="2990130" cy="1859833"/>
            <a:chOff x="723923" y="4968889"/>
            <a:chExt cx="3018456" cy="1859833"/>
          </a:xfrm>
        </p:grpSpPr>
        <p:pic>
          <p:nvPicPr>
            <p:cNvPr id="26" name="Image 25">
              <a:extLst>
                <a:ext uri="{FF2B5EF4-FFF2-40B4-BE49-F238E27FC236}">
                  <a16:creationId xmlns:a16="http://schemas.microsoft.com/office/drawing/2014/main" id="{6B00D7C7-1B5F-0C45-83B7-878EAC6876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27" name="Rectangle 26">
              <a:extLst>
                <a:ext uri="{FF2B5EF4-FFF2-40B4-BE49-F238E27FC236}">
                  <a16:creationId xmlns:a16="http://schemas.microsoft.com/office/drawing/2014/main" id="{435773DC-FC8B-194F-BA6C-9A4B1A624B4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8" name="Rectangle 27">
            <a:extLst>
              <a:ext uri="{FF2B5EF4-FFF2-40B4-BE49-F238E27FC236}">
                <a16:creationId xmlns:a16="http://schemas.microsoft.com/office/drawing/2014/main" id="{D8438F27-9F70-4546-A469-AC30E239128B}"/>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7" name="Rectangle 36">
            <a:extLst>
              <a:ext uri="{FF2B5EF4-FFF2-40B4-BE49-F238E27FC236}">
                <a16:creationId xmlns:a16="http://schemas.microsoft.com/office/drawing/2014/main" id="{6EF96338-DF7E-F845-A0F7-442FEF859668}"/>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8" name="Rectangle 37">
            <a:extLst>
              <a:ext uri="{FF2B5EF4-FFF2-40B4-BE49-F238E27FC236}">
                <a16:creationId xmlns:a16="http://schemas.microsoft.com/office/drawing/2014/main" id="{90146827-729D-1C4B-ACF4-B9CDE898E802}"/>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9" name="Rectangle 38">
            <a:extLst>
              <a:ext uri="{FF2B5EF4-FFF2-40B4-BE49-F238E27FC236}">
                <a16:creationId xmlns:a16="http://schemas.microsoft.com/office/drawing/2014/main" id="{05E13B35-9943-6A49-99EC-375AB24D0A36}"/>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1" name="Rectangle 40">
            <a:extLst>
              <a:ext uri="{FF2B5EF4-FFF2-40B4-BE49-F238E27FC236}">
                <a16:creationId xmlns:a16="http://schemas.microsoft.com/office/drawing/2014/main" id="{EAEF9297-9263-0145-ACEF-571DAF483996}"/>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42" name="Rectangle 41">
            <a:extLst>
              <a:ext uri="{FF2B5EF4-FFF2-40B4-BE49-F238E27FC236}">
                <a16:creationId xmlns:a16="http://schemas.microsoft.com/office/drawing/2014/main" id="{C422721D-227B-0643-9AF1-F86CA831B542}"/>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F765BF0E-6759-844F-8B02-2205F50AF739}"/>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0" name="Rectangle 19">
            <a:extLst>
              <a:ext uri="{FF2B5EF4-FFF2-40B4-BE49-F238E27FC236}">
                <a16:creationId xmlns:a16="http://schemas.microsoft.com/office/drawing/2014/main" id="{870BEF97-1A5B-3C46-AA9A-E53DDA926EAD}"/>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spTree>
    <p:extLst>
      <p:ext uri="{BB962C8B-B14F-4D97-AF65-F5344CB8AC3E}">
        <p14:creationId xmlns:p14="http://schemas.microsoft.com/office/powerpoint/2010/main" val="3993117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500"/>
                            </p:stCondLst>
                            <p:childTnLst>
                              <p:par>
                                <p:cTn id="13" presetID="10" presetClass="entr" presetSubtype="0" fill="hold" grpId="0" nodeType="afterEffect">
                                  <p:stCondLst>
                                    <p:cond delay="5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F3C2F47-0467-C140-B410-325D3D850C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3355" y="227494"/>
            <a:ext cx="11648662" cy="6351104"/>
          </a:xfrm>
          <a:prstGeom prst="rect">
            <a:avLst/>
          </a:prstGeom>
        </p:spPr>
      </p:pic>
      <p:sp>
        <p:nvSpPr>
          <p:cNvPr id="25" name="TextBox 42">
            <a:extLst>
              <a:ext uri="{FF2B5EF4-FFF2-40B4-BE49-F238E27FC236}">
                <a16:creationId xmlns:a16="http://schemas.microsoft.com/office/drawing/2014/main" id="{C772824B-8F28-4E70-818E-5AA0114E76ED}"/>
              </a:ext>
            </a:extLst>
          </p:cNvPr>
          <p:cNvSpPr txBox="1"/>
          <p:nvPr/>
        </p:nvSpPr>
        <p:spPr>
          <a:xfrm>
            <a:off x="3328178" y="3616550"/>
            <a:ext cx="2479579" cy="306834"/>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50 mins</a:t>
            </a:r>
          </a:p>
        </p:txBody>
      </p:sp>
      <p:sp>
        <p:nvSpPr>
          <p:cNvPr id="38" name="TextBox 42">
            <a:extLst>
              <a:ext uri="{FF2B5EF4-FFF2-40B4-BE49-F238E27FC236}">
                <a16:creationId xmlns:a16="http://schemas.microsoft.com/office/drawing/2014/main" id="{45930A03-A990-485E-A51F-843AB7F2F881}"/>
              </a:ext>
            </a:extLst>
          </p:cNvPr>
          <p:cNvSpPr txBox="1"/>
          <p:nvPr/>
        </p:nvSpPr>
        <p:spPr>
          <a:xfrm>
            <a:off x="3350095" y="5790636"/>
            <a:ext cx="2479579" cy="309106"/>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35 mins</a:t>
            </a:r>
          </a:p>
        </p:txBody>
      </p:sp>
      <p:sp>
        <p:nvSpPr>
          <p:cNvPr id="30" name="TextBox 42">
            <a:extLst>
              <a:ext uri="{FF2B5EF4-FFF2-40B4-BE49-F238E27FC236}">
                <a16:creationId xmlns:a16="http://schemas.microsoft.com/office/drawing/2014/main" id="{EAB3A2E7-6A8C-44C4-B3F3-53229B93EE78}"/>
              </a:ext>
            </a:extLst>
          </p:cNvPr>
          <p:cNvSpPr txBox="1"/>
          <p:nvPr/>
        </p:nvSpPr>
        <p:spPr>
          <a:xfrm>
            <a:off x="3346438" y="4999705"/>
            <a:ext cx="2479579" cy="315944"/>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70 mins</a:t>
            </a:r>
          </a:p>
        </p:txBody>
      </p:sp>
      <p:sp>
        <p:nvSpPr>
          <p:cNvPr id="27" name="TextBox 42">
            <a:extLst>
              <a:ext uri="{FF2B5EF4-FFF2-40B4-BE49-F238E27FC236}">
                <a16:creationId xmlns:a16="http://schemas.microsoft.com/office/drawing/2014/main" id="{953F7E32-EAA3-4BC6-A67E-8F2B8FE3EEEF}"/>
              </a:ext>
            </a:extLst>
          </p:cNvPr>
          <p:cNvSpPr txBox="1"/>
          <p:nvPr/>
        </p:nvSpPr>
        <p:spPr>
          <a:xfrm>
            <a:off x="3331550" y="4084028"/>
            <a:ext cx="2479579" cy="315944"/>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55 mins</a:t>
            </a:r>
          </a:p>
        </p:txBody>
      </p:sp>
      <p:sp>
        <p:nvSpPr>
          <p:cNvPr id="5" name="Rectangle 4">
            <a:extLst>
              <a:ext uri="{FF2B5EF4-FFF2-40B4-BE49-F238E27FC236}">
                <a16:creationId xmlns:a16="http://schemas.microsoft.com/office/drawing/2014/main" id="{50C2803C-4263-ED4C-88E7-898F82B6E555}"/>
              </a:ext>
            </a:extLst>
          </p:cNvPr>
          <p:cNvSpPr/>
          <p:nvPr/>
        </p:nvSpPr>
        <p:spPr>
          <a:xfrm>
            <a:off x="6122906" y="206780"/>
            <a:ext cx="5917703" cy="6351104"/>
          </a:xfrm>
          <a:prstGeom prst="rect">
            <a:avLst/>
          </a:prstGeom>
          <a:solidFill>
            <a:srgbClr val="026CB6"/>
          </a:solidFill>
          <a:ln>
            <a:noFill/>
          </a:ln>
          <a:effectLst>
            <a:innerShdw blurRad="469900" dist="152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9">
            <a:extLst>
              <a:ext uri="{FF2B5EF4-FFF2-40B4-BE49-F238E27FC236}">
                <a16:creationId xmlns:a16="http://schemas.microsoft.com/office/drawing/2014/main" id="{BCF784B4-EAFB-4F00-BDC4-1CA7D845ECB3}"/>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3391160" y="3607915"/>
            <a:ext cx="4391738" cy="33112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id="{3D34A2A4-C6A5-48F6-8B9D-669D12850037}"/>
              </a:ext>
            </a:extLst>
          </p:cNvPr>
          <p:cNvSpPr/>
          <p:nvPr/>
        </p:nvSpPr>
        <p:spPr>
          <a:xfrm>
            <a:off x="1426688" y="134163"/>
            <a:ext cx="10306400" cy="446276"/>
          </a:xfrm>
          <a:prstGeom prst="rect">
            <a:avLst/>
          </a:prstGeom>
        </p:spPr>
        <p:txBody>
          <a:bodyPr wrap="square">
            <a:spAutoFit/>
          </a:bodyPr>
          <a:lstStyle/>
          <a:p>
            <a:pPr algn="ctr"/>
            <a:r>
              <a:rPr lang="en-US" sz="2300" b="1">
                <a:solidFill>
                  <a:srgbClr val="026CB6"/>
                </a:solidFill>
                <a:latin typeface="Corbel" panose="020B0503020204020204" pitchFamily="34" charset="0"/>
                <a:cs typeface="Arial" panose="020B0604020202020204" pitchFamily="34" charset="0"/>
              </a:rPr>
              <a:t>SUGGESTED AGENDA &amp; </a:t>
            </a:r>
            <a:r>
              <a:rPr lang="en-US" sz="2300" b="1">
                <a:solidFill>
                  <a:schemeClr val="bg1"/>
                </a:solidFill>
                <a:latin typeface="Corbel" panose="020B0503020204020204" pitchFamily="34" charset="0"/>
                <a:cs typeface="Arial" panose="020B0604020202020204" pitchFamily="34" charset="0"/>
              </a:rPr>
              <a:t>SPECIFIC MATERIAL REQUIRED</a:t>
            </a:r>
          </a:p>
        </p:txBody>
      </p:sp>
      <p:sp>
        <p:nvSpPr>
          <p:cNvPr id="10" name="TextBox 17">
            <a:extLst>
              <a:ext uri="{FF2B5EF4-FFF2-40B4-BE49-F238E27FC236}">
                <a16:creationId xmlns:a16="http://schemas.microsoft.com/office/drawing/2014/main" id="{BDCDE653-325E-41E0-95DA-B62B03A67A2B}"/>
              </a:ext>
            </a:extLst>
          </p:cNvPr>
          <p:cNvSpPr txBox="1"/>
          <p:nvPr/>
        </p:nvSpPr>
        <p:spPr>
          <a:xfrm>
            <a:off x="269983" y="625411"/>
            <a:ext cx="2835629" cy="277349"/>
          </a:xfrm>
          <a:prstGeom prst="rect">
            <a:avLst/>
          </a:prstGeom>
          <a:solidFill>
            <a:srgbClr val="006CB6"/>
          </a:solidFill>
        </p:spPr>
        <p:txBody>
          <a:bodyPr wrap="square" rtlCol="0">
            <a:noAutofit/>
          </a:bodyPr>
          <a:lstStyle/>
          <a:p>
            <a:pPr algn="ctr"/>
            <a:r>
              <a:rPr lang="en-CA" sz="1400" b="1">
                <a:solidFill>
                  <a:schemeClr val="bg1"/>
                </a:solidFill>
                <a:latin typeface="Corbel" panose="020B0503020204020204" pitchFamily="34" charset="0"/>
              </a:rPr>
              <a:t>Module</a:t>
            </a:r>
          </a:p>
        </p:txBody>
      </p:sp>
      <p:sp>
        <p:nvSpPr>
          <p:cNvPr id="11" name="TextBox 17">
            <a:extLst>
              <a:ext uri="{FF2B5EF4-FFF2-40B4-BE49-F238E27FC236}">
                <a16:creationId xmlns:a16="http://schemas.microsoft.com/office/drawing/2014/main" id="{5CCAE4BD-F5FF-4641-B7A4-298F7FF4BBB9}"/>
              </a:ext>
            </a:extLst>
          </p:cNvPr>
          <p:cNvSpPr txBox="1"/>
          <p:nvPr/>
        </p:nvSpPr>
        <p:spPr>
          <a:xfrm>
            <a:off x="3332975" y="631239"/>
            <a:ext cx="2481565" cy="269212"/>
          </a:xfrm>
          <a:prstGeom prst="rect">
            <a:avLst/>
          </a:prstGeom>
          <a:solidFill>
            <a:srgbClr val="006CB6"/>
          </a:solidFill>
        </p:spPr>
        <p:txBody>
          <a:bodyPr wrap="square" rtlCol="0" anchor="ctr">
            <a:noAutofit/>
          </a:bodyPr>
          <a:lstStyle/>
          <a:p>
            <a:pPr algn="ctr"/>
            <a:r>
              <a:rPr lang="en-CA" sz="1400" b="1">
                <a:solidFill>
                  <a:schemeClr val="bg1"/>
                </a:solidFill>
                <a:latin typeface="Corbel" panose="020B0503020204020204" pitchFamily="34" charset="0"/>
                <a:cs typeface="Arial" panose="020B0604020202020204" pitchFamily="34" charset="0"/>
              </a:rPr>
              <a:t>Approx. Duration</a:t>
            </a:r>
          </a:p>
        </p:txBody>
      </p:sp>
      <p:sp>
        <p:nvSpPr>
          <p:cNvPr id="12" name="TextBox 17">
            <a:extLst>
              <a:ext uri="{FF2B5EF4-FFF2-40B4-BE49-F238E27FC236}">
                <a16:creationId xmlns:a16="http://schemas.microsoft.com/office/drawing/2014/main" id="{C260DA06-E80D-4345-9EC0-FFDB0B33D098}"/>
              </a:ext>
            </a:extLst>
          </p:cNvPr>
          <p:cNvSpPr txBox="1"/>
          <p:nvPr/>
        </p:nvSpPr>
        <p:spPr>
          <a:xfrm>
            <a:off x="6101450" y="613541"/>
            <a:ext cx="2481565" cy="330070"/>
          </a:xfrm>
          <a:prstGeom prst="rect">
            <a:avLst/>
          </a:prstGeom>
          <a:noFill/>
        </p:spPr>
        <p:txBody>
          <a:bodyPr wrap="square" rtlCol="0">
            <a:noAutofit/>
          </a:bodyPr>
          <a:lstStyle/>
          <a:p>
            <a:pPr algn="ctr"/>
            <a:r>
              <a:rPr lang="en-CA" sz="1400" b="1">
                <a:solidFill>
                  <a:schemeClr val="bg1"/>
                </a:solidFill>
                <a:latin typeface="Corbel" panose="020B0503020204020204" pitchFamily="34" charset="0"/>
                <a:cs typeface="Arial" panose="020B0604020202020204" pitchFamily="34" charset="0"/>
              </a:rPr>
              <a:t>Materials Required</a:t>
            </a:r>
          </a:p>
        </p:txBody>
      </p:sp>
      <p:sp>
        <p:nvSpPr>
          <p:cNvPr id="13" name="TextBox 34">
            <a:extLst>
              <a:ext uri="{FF2B5EF4-FFF2-40B4-BE49-F238E27FC236}">
                <a16:creationId xmlns:a16="http://schemas.microsoft.com/office/drawing/2014/main" id="{3838F5D7-653F-41B0-93B7-B53446B96562}"/>
              </a:ext>
            </a:extLst>
          </p:cNvPr>
          <p:cNvSpPr txBox="1"/>
          <p:nvPr/>
        </p:nvSpPr>
        <p:spPr>
          <a:xfrm>
            <a:off x="269983" y="982302"/>
            <a:ext cx="2835629" cy="277349"/>
          </a:xfrm>
          <a:prstGeom prst="rect">
            <a:avLst/>
          </a:prstGeom>
          <a:solidFill>
            <a:srgbClr val="CA6F16"/>
          </a:solidFill>
        </p:spPr>
        <p:txBody>
          <a:bodyPr wrap="square" rtlCol="0" anchor="ctr" anchorCtr="0">
            <a:noAutofit/>
          </a:bodyPr>
          <a:lstStyle/>
          <a:p>
            <a:r>
              <a:rPr lang="en-CA" sz="1400" b="1">
                <a:solidFill>
                  <a:schemeClr val="bg1"/>
                </a:solidFill>
                <a:latin typeface="Corbel" panose="020B0503020204020204" pitchFamily="34" charset="0"/>
              </a:rPr>
              <a:t>Welcome</a:t>
            </a:r>
          </a:p>
        </p:txBody>
      </p:sp>
      <p:sp>
        <p:nvSpPr>
          <p:cNvPr id="14" name="TextBox 34">
            <a:extLst>
              <a:ext uri="{FF2B5EF4-FFF2-40B4-BE49-F238E27FC236}">
                <a16:creationId xmlns:a16="http://schemas.microsoft.com/office/drawing/2014/main" id="{3AA52D10-8FE8-4E5D-9106-693487A61888}"/>
              </a:ext>
            </a:extLst>
          </p:cNvPr>
          <p:cNvSpPr txBox="1"/>
          <p:nvPr/>
        </p:nvSpPr>
        <p:spPr>
          <a:xfrm>
            <a:off x="268453" y="1906634"/>
            <a:ext cx="2835629" cy="309106"/>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01 Deconstructing a Case Study</a:t>
            </a:r>
          </a:p>
          <a:p>
            <a:pPr algn="ctr"/>
            <a:r>
              <a:rPr lang="en-CA" sz="1400" b="1">
                <a:solidFill>
                  <a:schemeClr val="bg1"/>
                </a:solidFill>
                <a:latin typeface="Corbel" panose="020B0503020204020204" pitchFamily="34" charset="0"/>
              </a:rPr>
              <a:t> </a:t>
            </a:r>
          </a:p>
        </p:txBody>
      </p:sp>
      <p:sp>
        <p:nvSpPr>
          <p:cNvPr id="15" name="TextBox 34">
            <a:extLst>
              <a:ext uri="{FF2B5EF4-FFF2-40B4-BE49-F238E27FC236}">
                <a16:creationId xmlns:a16="http://schemas.microsoft.com/office/drawing/2014/main" id="{3197C072-1594-486B-A1A5-35021B870C25}"/>
              </a:ext>
            </a:extLst>
          </p:cNvPr>
          <p:cNvSpPr txBox="1"/>
          <p:nvPr/>
        </p:nvSpPr>
        <p:spPr>
          <a:xfrm>
            <a:off x="274616" y="2345073"/>
            <a:ext cx="2835628" cy="328177"/>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02 Demystifying Power Relations</a:t>
            </a:r>
          </a:p>
          <a:p>
            <a:pPr algn="ctr"/>
            <a:r>
              <a:rPr lang="en-CA" sz="1400" b="1">
                <a:solidFill>
                  <a:schemeClr val="bg1"/>
                </a:solidFill>
                <a:latin typeface="Corbel" panose="020B0503020204020204" pitchFamily="34" charset="0"/>
              </a:rPr>
              <a:t> </a:t>
            </a:r>
          </a:p>
        </p:txBody>
      </p:sp>
      <p:sp>
        <p:nvSpPr>
          <p:cNvPr id="16" name="TextBox 42">
            <a:extLst>
              <a:ext uri="{FF2B5EF4-FFF2-40B4-BE49-F238E27FC236}">
                <a16:creationId xmlns:a16="http://schemas.microsoft.com/office/drawing/2014/main" id="{D40C82C0-9C21-4E06-8B6A-09EE89C11256}"/>
              </a:ext>
            </a:extLst>
          </p:cNvPr>
          <p:cNvSpPr txBox="1"/>
          <p:nvPr/>
        </p:nvSpPr>
        <p:spPr>
          <a:xfrm>
            <a:off x="3335047" y="992518"/>
            <a:ext cx="2479579" cy="267133"/>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45 mins</a:t>
            </a:r>
          </a:p>
        </p:txBody>
      </p:sp>
      <p:sp>
        <p:nvSpPr>
          <p:cNvPr id="17" name="TextBox 42">
            <a:extLst>
              <a:ext uri="{FF2B5EF4-FFF2-40B4-BE49-F238E27FC236}">
                <a16:creationId xmlns:a16="http://schemas.microsoft.com/office/drawing/2014/main" id="{D0D414EC-3E0E-4841-ABD7-06179BD3CDDB}"/>
              </a:ext>
            </a:extLst>
          </p:cNvPr>
          <p:cNvSpPr txBox="1"/>
          <p:nvPr/>
        </p:nvSpPr>
        <p:spPr>
          <a:xfrm>
            <a:off x="3332967" y="1906634"/>
            <a:ext cx="2479579" cy="309106"/>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10 mins</a:t>
            </a:r>
          </a:p>
        </p:txBody>
      </p:sp>
      <p:sp>
        <p:nvSpPr>
          <p:cNvPr id="4" name="Rectangle 3">
            <a:extLst>
              <a:ext uri="{FF2B5EF4-FFF2-40B4-BE49-F238E27FC236}">
                <a16:creationId xmlns:a16="http://schemas.microsoft.com/office/drawing/2014/main" id="{5D1EAE1A-E533-4C89-A629-834A6A530412}"/>
              </a:ext>
            </a:extLst>
          </p:cNvPr>
          <p:cNvSpPr/>
          <p:nvPr/>
        </p:nvSpPr>
        <p:spPr>
          <a:xfrm>
            <a:off x="6176709" y="944202"/>
            <a:ext cx="6096000" cy="830997"/>
          </a:xfrm>
          <a:prstGeom prst="rect">
            <a:avLst/>
          </a:prstGeom>
        </p:spPr>
        <p:txBody>
          <a:bodyPr anchor="t">
            <a:spAutoFit/>
          </a:bodyPr>
          <a:lstStyle/>
          <a:p>
            <a:pPr lvl="0">
              <a:defRPr/>
            </a:pPr>
            <a:r>
              <a:rPr lang="en-CA" sz="1200">
                <a:solidFill>
                  <a:schemeClr val="bg1"/>
                </a:solidFill>
              </a:rPr>
              <a:t>00_CaseStudy_Questionnaire, one printed copy per participant + pens;</a:t>
            </a:r>
          </a:p>
          <a:p>
            <a:r>
              <a:rPr lang="en-CA" sz="1200">
                <a:solidFill>
                  <a:schemeClr val="bg1"/>
                </a:solidFill>
              </a:rPr>
              <a:t>List of contacts for referrals, one printed copy per participant;</a:t>
            </a:r>
            <a:endParaRPr lang="en-CA" sz="1200">
              <a:solidFill>
                <a:schemeClr val="bg1"/>
              </a:solidFill>
              <a:cs typeface="Calibri"/>
            </a:endParaRPr>
          </a:p>
          <a:p>
            <a:r>
              <a:rPr lang="en-CA" sz="1200">
                <a:solidFill>
                  <a:schemeClr val="bg1"/>
                </a:solidFill>
              </a:rPr>
              <a:t>Flipchart or board and Markers;</a:t>
            </a:r>
            <a:endParaRPr lang="en-CA" sz="1200">
              <a:solidFill>
                <a:schemeClr val="bg1"/>
              </a:solidFill>
              <a:cs typeface="Calibri"/>
            </a:endParaRPr>
          </a:p>
          <a:p>
            <a:r>
              <a:rPr lang="en-CA" sz="1200">
                <a:solidFill>
                  <a:schemeClr val="bg1"/>
                </a:solidFill>
              </a:rPr>
              <a:t>Awareness Videos, pre-loaded on YouTube (optional)</a:t>
            </a:r>
            <a:endParaRPr lang="en-CA" sz="1200">
              <a:solidFill>
                <a:schemeClr val="bg1"/>
              </a:solidFill>
              <a:cs typeface="Calibri"/>
            </a:endParaRPr>
          </a:p>
        </p:txBody>
      </p:sp>
      <p:sp>
        <p:nvSpPr>
          <p:cNvPr id="19" name="Rectangle 18">
            <a:extLst>
              <a:ext uri="{FF2B5EF4-FFF2-40B4-BE49-F238E27FC236}">
                <a16:creationId xmlns:a16="http://schemas.microsoft.com/office/drawing/2014/main" id="{A2730AAD-2559-4EE9-BC29-EC1E3C665CD0}"/>
              </a:ext>
            </a:extLst>
          </p:cNvPr>
          <p:cNvSpPr/>
          <p:nvPr/>
        </p:nvSpPr>
        <p:spPr>
          <a:xfrm>
            <a:off x="6176709" y="1894448"/>
            <a:ext cx="3288849" cy="276999"/>
          </a:xfrm>
          <a:prstGeom prst="rect">
            <a:avLst/>
          </a:prstGeom>
        </p:spPr>
        <p:txBody>
          <a:bodyPr wrap="none">
            <a:spAutoFit/>
          </a:bodyPr>
          <a:lstStyle/>
          <a:p>
            <a:r>
              <a:rPr lang="en-CA" sz="1200">
                <a:solidFill>
                  <a:schemeClr val="bg1"/>
                </a:solidFill>
              </a:rPr>
              <a:t>01_Story_Afrida, one printed copy per participant</a:t>
            </a:r>
          </a:p>
        </p:txBody>
      </p:sp>
      <p:sp>
        <p:nvSpPr>
          <p:cNvPr id="20" name="TextBox 42">
            <a:extLst>
              <a:ext uri="{FF2B5EF4-FFF2-40B4-BE49-F238E27FC236}">
                <a16:creationId xmlns:a16="http://schemas.microsoft.com/office/drawing/2014/main" id="{E038E519-AEE3-4369-A515-EE8505E572EB}"/>
              </a:ext>
            </a:extLst>
          </p:cNvPr>
          <p:cNvSpPr txBox="1"/>
          <p:nvPr/>
        </p:nvSpPr>
        <p:spPr>
          <a:xfrm>
            <a:off x="3329595" y="2358536"/>
            <a:ext cx="2479579" cy="330070"/>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65 mins</a:t>
            </a:r>
          </a:p>
        </p:txBody>
      </p:sp>
      <p:sp>
        <p:nvSpPr>
          <p:cNvPr id="21" name="Rectangle 20">
            <a:extLst>
              <a:ext uri="{FF2B5EF4-FFF2-40B4-BE49-F238E27FC236}">
                <a16:creationId xmlns:a16="http://schemas.microsoft.com/office/drawing/2014/main" id="{DCA979DC-99FB-4800-B11E-62A9CC3C9D61}"/>
              </a:ext>
            </a:extLst>
          </p:cNvPr>
          <p:cNvSpPr/>
          <p:nvPr/>
        </p:nvSpPr>
        <p:spPr>
          <a:xfrm>
            <a:off x="6176709" y="2269327"/>
            <a:ext cx="6096000" cy="830997"/>
          </a:xfrm>
          <a:prstGeom prst="rect">
            <a:avLst/>
          </a:prstGeom>
        </p:spPr>
        <p:txBody>
          <a:bodyPr anchor="t">
            <a:spAutoFit/>
          </a:bodyPr>
          <a:lstStyle/>
          <a:p>
            <a:r>
              <a:rPr lang="en-CA" sz="1200">
                <a:solidFill>
                  <a:schemeClr val="bg1"/>
                </a:solidFill>
              </a:rPr>
              <a:t>02_SEA-Power_CharacterCards + </a:t>
            </a:r>
            <a:r>
              <a:rPr lang="en-CA" sz="1200">
                <a:solidFill>
                  <a:schemeClr val="bg1"/>
                </a:solidFill>
                <a:ea typeface="+mn-lt"/>
                <a:cs typeface="+mn-lt"/>
              </a:rPr>
              <a:t>02_SEA-Power_CharacterCards_blank, one set  of each;</a:t>
            </a:r>
          </a:p>
          <a:p>
            <a:r>
              <a:rPr lang="en-CA" sz="1200">
                <a:solidFill>
                  <a:schemeClr val="bg1"/>
                </a:solidFill>
                <a:ea typeface="+mn-lt"/>
                <a:cs typeface="+mn-lt"/>
              </a:rPr>
              <a:t>02_SEA-Power_Statements, one copy for facilitator;</a:t>
            </a:r>
          </a:p>
          <a:p>
            <a:r>
              <a:rPr lang="en-CA" sz="1200">
                <a:solidFill>
                  <a:schemeClr val="bg1"/>
                </a:solidFill>
              </a:rPr>
              <a:t>02_SH-Power_CharacterCards + </a:t>
            </a:r>
            <a:r>
              <a:rPr lang="en-CA" sz="1200">
                <a:solidFill>
                  <a:schemeClr val="bg1"/>
                </a:solidFill>
                <a:ea typeface="+mn-lt"/>
                <a:cs typeface="+mn-lt"/>
              </a:rPr>
              <a:t>02_SH-Power_CharacterCards</a:t>
            </a:r>
            <a:r>
              <a:rPr lang="en-CA" sz="1200">
                <a:solidFill>
                  <a:schemeClr val="bg1"/>
                </a:solidFill>
              </a:rPr>
              <a:t>_blank, one set of each;</a:t>
            </a:r>
            <a:endParaRPr lang="en-CA" sz="1200">
              <a:solidFill>
                <a:schemeClr val="bg1"/>
              </a:solidFill>
              <a:cs typeface="Calibri"/>
            </a:endParaRPr>
          </a:p>
          <a:p>
            <a:r>
              <a:rPr lang="en-CA" sz="1200">
                <a:solidFill>
                  <a:schemeClr val="bg1"/>
                </a:solidFill>
                <a:ea typeface="+mn-lt"/>
                <a:cs typeface="+mn-lt"/>
              </a:rPr>
              <a:t>02_SH-Power_Statements, one copy for facilitator</a:t>
            </a:r>
          </a:p>
        </p:txBody>
      </p:sp>
      <p:sp>
        <p:nvSpPr>
          <p:cNvPr id="22" name="TextBox 34">
            <a:extLst>
              <a:ext uri="{FF2B5EF4-FFF2-40B4-BE49-F238E27FC236}">
                <a16:creationId xmlns:a16="http://schemas.microsoft.com/office/drawing/2014/main" id="{70831294-F70B-44AA-A427-97961FB3F649}"/>
              </a:ext>
            </a:extLst>
          </p:cNvPr>
          <p:cNvSpPr txBox="1"/>
          <p:nvPr/>
        </p:nvSpPr>
        <p:spPr>
          <a:xfrm>
            <a:off x="268453" y="3166493"/>
            <a:ext cx="2835628" cy="301549"/>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03 Defining Sexual Misconduct</a:t>
            </a:r>
          </a:p>
          <a:p>
            <a:pPr algn="ctr"/>
            <a:r>
              <a:rPr lang="en-CA" sz="1400" b="1">
                <a:solidFill>
                  <a:schemeClr val="bg1"/>
                </a:solidFill>
                <a:latin typeface="Corbel" panose="020B0503020204020204" pitchFamily="34" charset="0"/>
              </a:rPr>
              <a:t> </a:t>
            </a:r>
          </a:p>
        </p:txBody>
      </p:sp>
      <p:sp>
        <p:nvSpPr>
          <p:cNvPr id="23" name="TextBox 42">
            <a:extLst>
              <a:ext uri="{FF2B5EF4-FFF2-40B4-BE49-F238E27FC236}">
                <a16:creationId xmlns:a16="http://schemas.microsoft.com/office/drawing/2014/main" id="{B2E6491B-0553-4CC1-B339-0BE604F1E84B}"/>
              </a:ext>
            </a:extLst>
          </p:cNvPr>
          <p:cNvSpPr txBox="1"/>
          <p:nvPr/>
        </p:nvSpPr>
        <p:spPr>
          <a:xfrm>
            <a:off x="3331549" y="3161208"/>
            <a:ext cx="2479579" cy="306834"/>
          </a:xfrm>
          <a:prstGeom prst="rect">
            <a:avLst/>
          </a:prstGeom>
          <a:solidFill>
            <a:schemeClr val="tx1">
              <a:alpha val="10000"/>
            </a:schemeClr>
          </a:solidFill>
        </p:spPr>
        <p:txBody>
          <a:bodyPr wrap="square" rtlCol="0" anchor="ctr" anchorCtr="0">
            <a:noAutofit/>
          </a:bodyPr>
          <a:lstStyle/>
          <a:p>
            <a:pPr marL="95250" indent="-95250">
              <a:buFont typeface="Arial" panose="020B0604020202020204" pitchFamily="34" charset="0"/>
              <a:buChar char="•"/>
            </a:pPr>
            <a:r>
              <a:rPr lang="en-CA" sz="1400" b="1">
                <a:latin typeface="Corbel" panose="020B0503020204020204" pitchFamily="34" charset="0"/>
              </a:rPr>
              <a:t>60 mins</a:t>
            </a:r>
          </a:p>
        </p:txBody>
      </p:sp>
      <p:sp>
        <p:nvSpPr>
          <p:cNvPr id="24" name="TextBox 34">
            <a:extLst>
              <a:ext uri="{FF2B5EF4-FFF2-40B4-BE49-F238E27FC236}">
                <a16:creationId xmlns:a16="http://schemas.microsoft.com/office/drawing/2014/main" id="{DDDEECFB-B269-4D50-9511-861F61B73F65}"/>
              </a:ext>
            </a:extLst>
          </p:cNvPr>
          <p:cNvSpPr txBox="1"/>
          <p:nvPr/>
        </p:nvSpPr>
        <p:spPr>
          <a:xfrm>
            <a:off x="268561" y="3613967"/>
            <a:ext cx="2835628" cy="309106"/>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04 Leading by Example</a:t>
            </a:r>
          </a:p>
          <a:p>
            <a:pPr algn="ctr"/>
            <a:r>
              <a:rPr lang="en-CA" sz="1400" b="1">
                <a:solidFill>
                  <a:schemeClr val="bg1"/>
                </a:solidFill>
                <a:latin typeface="Corbel" panose="020B0503020204020204" pitchFamily="34" charset="0"/>
              </a:rPr>
              <a:t> </a:t>
            </a:r>
          </a:p>
        </p:txBody>
      </p:sp>
      <p:sp>
        <p:nvSpPr>
          <p:cNvPr id="26" name="TextBox 34">
            <a:extLst>
              <a:ext uri="{FF2B5EF4-FFF2-40B4-BE49-F238E27FC236}">
                <a16:creationId xmlns:a16="http://schemas.microsoft.com/office/drawing/2014/main" id="{BB1AFC76-1437-4097-9AA0-E4E1798FE3CA}"/>
              </a:ext>
            </a:extLst>
          </p:cNvPr>
          <p:cNvSpPr txBox="1"/>
          <p:nvPr/>
        </p:nvSpPr>
        <p:spPr>
          <a:xfrm>
            <a:off x="268561" y="4084029"/>
            <a:ext cx="2835628" cy="315944"/>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05 Through the Victim’s Eyes</a:t>
            </a:r>
          </a:p>
          <a:p>
            <a:pPr algn="ctr"/>
            <a:r>
              <a:rPr lang="en-CA" sz="1400" b="1">
                <a:solidFill>
                  <a:schemeClr val="bg1"/>
                </a:solidFill>
                <a:latin typeface="Corbel" panose="020B0503020204020204" pitchFamily="34" charset="0"/>
              </a:rPr>
              <a:t> </a:t>
            </a:r>
          </a:p>
        </p:txBody>
      </p:sp>
      <p:sp>
        <p:nvSpPr>
          <p:cNvPr id="28" name="Rectangle 27">
            <a:extLst>
              <a:ext uri="{FF2B5EF4-FFF2-40B4-BE49-F238E27FC236}">
                <a16:creationId xmlns:a16="http://schemas.microsoft.com/office/drawing/2014/main" id="{449B42E9-5BFE-4183-A162-87DF776FD81A}"/>
              </a:ext>
            </a:extLst>
          </p:cNvPr>
          <p:cNvSpPr/>
          <p:nvPr/>
        </p:nvSpPr>
        <p:spPr>
          <a:xfrm>
            <a:off x="6176709" y="4004391"/>
            <a:ext cx="6096000" cy="830997"/>
          </a:xfrm>
          <a:prstGeom prst="rect">
            <a:avLst/>
          </a:prstGeom>
        </p:spPr>
        <p:txBody>
          <a:bodyPr>
            <a:spAutoFit/>
          </a:bodyPr>
          <a:lstStyle/>
          <a:p>
            <a:pPr lvl="0">
              <a:defRPr/>
            </a:pPr>
            <a:r>
              <a:rPr lang="en-CA" sz="1200">
                <a:solidFill>
                  <a:schemeClr val="bg1"/>
                </a:solidFill>
              </a:rPr>
              <a:t>05_Victim_TestimonialCards, one set per team;</a:t>
            </a:r>
          </a:p>
          <a:p>
            <a:r>
              <a:rPr lang="en-CA" sz="1200">
                <a:solidFill>
                  <a:schemeClr val="bg1"/>
                </a:solidFill>
              </a:rPr>
              <a:t>Pieces of string, pre-cut to 3 feet or 1.5 metres in length, one piece per participant;</a:t>
            </a:r>
          </a:p>
          <a:p>
            <a:r>
              <a:rPr lang="en-CA" sz="1200">
                <a:solidFill>
                  <a:schemeClr val="bg1"/>
                </a:solidFill>
              </a:rPr>
              <a:t>Scissors, one pair + post-its +  pens/markers, one per participant;</a:t>
            </a:r>
          </a:p>
          <a:p>
            <a:r>
              <a:rPr lang="en-CA" sz="1200">
                <a:solidFill>
                  <a:schemeClr val="bg1"/>
                </a:solidFill>
              </a:rPr>
              <a:t>05_SEA-Impact_StakeholderCards, one set</a:t>
            </a:r>
          </a:p>
        </p:txBody>
      </p:sp>
      <p:sp>
        <p:nvSpPr>
          <p:cNvPr id="29" name="TextBox 34">
            <a:extLst>
              <a:ext uri="{FF2B5EF4-FFF2-40B4-BE49-F238E27FC236}">
                <a16:creationId xmlns:a16="http://schemas.microsoft.com/office/drawing/2014/main" id="{97A4A62A-F7E0-48BE-B3D7-2978805A1935}"/>
              </a:ext>
            </a:extLst>
          </p:cNvPr>
          <p:cNvSpPr txBox="1"/>
          <p:nvPr/>
        </p:nvSpPr>
        <p:spPr>
          <a:xfrm>
            <a:off x="283340" y="4999705"/>
            <a:ext cx="2835628" cy="315944"/>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06 Speaking Up</a:t>
            </a:r>
          </a:p>
          <a:p>
            <a:pPr algn="ctr"/>
            <a:r>
              <a:rPr lang="en-CA" sz="1400" b="1">
                <a:solidFill>
                  <a:schemeClr val="bg1"/>
                </a:solidFill>
                <a:latin typeface="Corbel" panose="020B0503020204020204" pitchFamily="34" charset="0"/>
              </a:rPr>
              <a:t> </a:t>
            </a:r>
          </a:p>
        </p:txBody>
      </p:sp>
      <p:sp>
        <p:nvSpPr>
          <p:cNvPr id="31" name="Rectangle 30">
            <a:extLst>
              <a:ext uri="{FF2B5EF4-FFF2-40B4-BE49-F238E27FC236}">
                <a16:creationId xmlns:a16="http://schemas.microsoft.com/office/drawing/2014/main" id="{E3F6E3FB-C0DE-4DD1-9F4B-39807CDBDCE6}"/>
              </a:ext>
            </a:extLst>
          </p:cNvPr>
          <p:cNvSpPr/>
          <p:nvPr/>
        </p:nvSpPr>
        <p:spPr>
          <a:xfrm>
            <a:off x="6165220" y="4938399"/>
            <a:ext cx="6096000" cy="461665"/>
          </a:xfrm>
          <a:prstGeom prst="rect">
            <a:avLst/>
          </a:prstGeom>
        </p:spPr>
        <p:txBody>
          <a:bodyPr>
            <a:spAutoFit/>
          </a:bodyPr>
          <a:lstStyle/>
          <a:p>
            <a:r>
              <a:rPr lang="en-CA" sz="1200">
                <a:solidFill>
                  <a:schemeClr val="bg1"/>
                </a:solidFill>
              </a:rPr>
              <a:t>06_Reporting_BarrierBlocks, one set per team;</a:t>
            </a:r>
          </a:p>
          <a:p>
            <a:r>
              <a:rPr lang="en-CA" sz="1200">
                <a:solidFill>
                  <a:schemeClr val="bg1"/>
                </a:solidFill>
              </a:rPr>
              <a:t>Markers</a:t>
            </a:r>
          </a:p>
        </p:txBody>
      </p:sp>
      <p:sp>
        <p:nvSpPr>
          <p:cNvPr id="37" name="TextBox 34">
            <a:extLst>
              <a:ext uri="{FF2B5EF4-FFF2-40B4-BE49-F238E27FC236}">
                <a16:creationId xmlns:a16="http://schemas.microsoft.com/office/drawing/2014/main" id="{1DF9A7A3-0904-4EF0-AE9F-ACB29A678D29}"/>
              </a:ext>
            </a:extLst>
          </p:cNvPr>
          <p:cNvSpPr txBox="1"/>
          <p:nvPr/>
        </p:nvSpPr>
        <p:spPr>
          <a:xfrm>
            <a:off x="288954" y="5790636"/>
            <a:ext cx="2835628" cy="315944"/>
          </a:xfrm>
          <a:prstGeom prst="rect">
            <a:avLst/>
          </a:prstGeom>
          <a:solidFill>
            <a:srgbClr val="CA6F16"/>
          </a:solidFill>
        </p:spPr>
        <p:txBody>
          <a:bodyPr wrap="square" rtlCol="0" anchor="t" anchorCtr="0">
            <a:noAutofit/>
          </a:bodyPr>
          <a:lstStyle/>
          <a:p>
            <a:r>
              <a:rPr lang="en-CA" sz="1400" b="1">
                <a:solidFill>
                  <a:schemeClr val="bg1"/>
                </a:solidFill>
                <a:latin typeface="Corbel" panose="020B0503020204020204" pitchFamily="34" charset="0"/>
              </a:rPr>
              <a:t>07 Wrap-Up</a:t>
            </a:r>
          </a:p>
          <a:p>
            <a:pPr algn="ctr"/>
            <a:r>
              <a:rPr lang="en-CA" sz="1400" b="1">
                <a:solidFill>
                  <a:schemeClr val="bg1"/>
                </a:solidFill>
                <a:latin typeface="Corbel" panose="020B0503020204020204" pitchFamily="34" charset="0"/>
              </a:rPr>
              <a:t> </a:t>
            </a:r>
          </a:p>
        </p:txBody>
      </p:sp>
      <p:sp>
        <p:nvSpPr>
          <p:cNvPr id="39" name="Rectangle 38">
            <a:extLst>
              <a:ext uri="{FF2B5EF4-FFF2-40B4-BE49-F238E27FC236}">
                <a16:creationId xmlns:a16="http://schemas.microsoft.com/office/drawing/2014/main" id="{348633DE-BBFA-4DD2-AA1E-68ED7E56ED7C}"/>
              </a:ext>
            </a:extLst>
          </p:cNvPr>
          <p:cNvSpPr/>
          <p:nvPr/>
        </p:nvSpPr>
        <p:spPr>
          <a:xfrm>
            <a:off x="6176709" y="5682963"/>
            <a:ext cx="6096000" cy="830997"/>
          </a:xfrm>
          <a:prstGeom prst="rect">
            <a:avLst/>
          </a:prstGeom>
        </p:spPr>
        <p:txBody>
          <a:bodyPr anchor="t">
            <a:spAutoFit/>
          </a:bodyPr>
          <a:lstStyle/>
          <a:p>
            <a:r>
              <a:rPr lang="en-CA" sz="1200">
                <a:solidFill>
                  <a:schemeClr val="bg1"/>
                </a:solidFill>
              </a:rPr>
              <a:t>Post-its and markers, at least one per participant;</a:t>
            </a:r>
          </a:p>
          <a:p>
            <a:r>
              <a:rPr lang="en-CA" sz="1200">
                <a:solidFill>
                  <a:schemeClr val="bg1"/>
                </a:solidFill>
              </a:rPr>
              <a:t>Puzzle Pieces with 07_PuzzleStickers on them, one set;</a:t>
            </a:r>
            <a:endParaRPr lang="en-CA" sz="1200">
              <a:solidFill>
                <a:schemeClr val="bg1"/>
              </a:solidFill>
              <a:cs typeface="Calibri"/>
            </a:endParaRPr>
          </a:p>
          <a:p>
            <a:r>
              <a:rPr lang="en-CA" sz="1200">
                <a:solidFill>
                  <a:schemeClr val="bg1"/>
                </a:solidFill>
              </a:rPr>
              <a:t>07_KeyConcepts_Riddles, one copy for facilitator;</a:t>
            </a:r>
            <a:endParaRPr lang="en-CA" sz="1200">
              <a:solidFill>
                <a:schemeClr val="bg1"/>
              </a:solidFill>
              <a:cs typeface="Calibri"/>
            </a:endParaRPr>
          </a:p>
          <a:p>
            <a:r>
              <a:rPr lang="en-CA" sz="1200">
                <a:solidFill>
                  <a:schemeClr val="bg1"/>
                </a:solidFill>
              </a:rPr>
              <a:t>07_CourseEval, one printed copy per participant</a:t>
            </a:r>
            <a:endParaRPr lang="en-CA" sz="1200">
              <a:solidFill>
                <a:schemeClr val="bg1"/>
              </a:solidFill>
              <a:cs typeface="Calibri"/>
            </a:endParaRPr>
          </a:p>
        </p:txBody>
      </p:sp>
    </p:spTree>
    <p:extLst>
      <p:ext uri="{BB962C8B-B14F-4D97-AF65-F5344CB8AC3E}">
        <p14:creationId xmlns:p14="http://schemas.microsoft.com/office/powerpoint/2010/main" val="524320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8" grpId="0" animBg="1"/>
      <p:bldP spid="30" grpId="0" animBg="1"/>
      <p:bldP spid="27" grpId="0" animBg="1"/>
      <p:bldP spid="16" grpId="0" animBg="1"/>
      <p:bldP spid="17" grpId="0" animBg="1"/>
      <p:bldP spid="20"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ireworks&#10;&#10;Description automatically generated">
            <a:extLst>
              <a:ext uri="{FF2B5EF4-FFF2-40B4-BE49-F238E27FC236}">
                <a16:creationId xmlns:a16="http://schemas.microsoft.com/office/drawing/2014/main" id="{0304D213-C985-4CEF-9258-55EF325B65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7067" y="1078150"/>
            <a:ext cx="6591861" cy="5273242"/>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EXPERIENCE</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833392"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THE IMPACT OF SEXUAL MISCONDUCT</a:t>
            </a:r>
          </a:p>
        </p:txBody>
      </p:sp>
      <p:grpSp>
        <p:nvGrpSpPr>
          <p:cNvPr id="9" name="Groupe 8">
            <a:extLst>
              <a:ext uri="{FF2B5EF4-FFF2-40B4-BE49-F238E27FC236}">
                <a16:creationId xmlns:a16="http://schemas.microsoft.com/office/drawing/2014/main" id="{FF378766-9268-0945-B6DF-C14D5198853F}"/>
              </a:ext>
            </a:extLst>
          </p:cNvPr>
          <p:cNvGrpSpPr/>
          <p:nvPr/>
        </p:nvGrpSpPr>
        <p:grpSpPr>
          <a:xfrm>
            <a:off x="8711324" y="1465814"/>
            <a:ext cx="4391607" cy="3680214"/>
            <a:chOff x="1411911" y="4249839"/>
            <a:chExt cx="4391607" cy="3680214"/>
          </a:xfrm>
        </p:grpSpPr>
        <p:sp>
          <p:nvSpPr>
            <p:cNvPr id="45" name="TextBox 30">
              <a:extLst>
                <a:ext uri="{FF2B5EF4-FFF2-40B4-BE49-F238E27FC236}">
                  <a16:creationId xmlns:a16="http://schemas.microsoft.com/office/drawing/2014/main" id="{32C1A4ED-E218-8F48-8A9E-B4438F43AA2C}"/>
                </a:ext>
              </a:extLst>
            </p:cNvPr>
            <p:cNvSpPr txBox="1"/>
            <p:nvPr/>
          </p:nvSpPr>
          <p:spPr>
            <a:xfrm>
              <a:off x="1411911" y="7283722"/>
              <a:ext cx="3975855" cy="646331"/>
            </a:xfrm>
            <a:prstGeom prst="rect">
              <a:avLst/>
            </a:prstGeom>
            <a:noFill/>
          </p:spPr>
          <p:txBody>
            <a:bodyPr wrap="square" rtlCol="0">
              <a:spAutoFit/>
            </a:bodyPr>
            <a:lstStyle/>
            <a:p>
              <a:r>
                <a:rPr lang="en-CA" sz="3600" b="1" i="1">
                  <a:solidFill>
                    <a:srgbClr val="CA6F16"/>
                  </a:solidFill>
                  <a:latin typeface="Times New Roman" panose="02020603050405020304" pitchFamily="18" charset="0"/>
                  <a:cs typeface="Times New Roman" panose="02020603050405020304" pitchFamily="18" charset="0"/>
                </a:rPr>
                <a:t>Invisible harm</a:t>
              </a:r>
            </a:p>
          </p:txBody>
        </p:sp>
        <p:sp>
          <p:nvSpPr>
            <p:cNvPr id="46" name="TextBox 27">
              <a:extLst>
                <a:ext uri="{FF2B5EF4-FFF2-40B4-BE49-F238E27FC236}">
                  <a16:creationId xmlns:a16="http://schemas.microsoft.com/office/drawing/2014/main" id="{745A9A3C-490F-3243-AEEA-EBDEA0062F78}"/>
                </a:ext>
              </a:extLst>
            </p:cNvPr>
            <p:cNvSpPr txBox="1"/>
            <p:nvPr/>
          </p:nvSpPr>
          <p:spPr>
            <a:xfrm>
              <a:off x="2354028" y="4249839"/>
              <a:ext cx="3449490" cy="338554"/>
            </a:xfrm>
            <a:prstGeom prst="rect">
              <a:avLst/>
            </a:prstGeom>
            <a:noFill/>
          </p:spPr>
          <p:txBody>
            <a:bodyPr wrap="square" rtlCol="0">
              <a:spAutoFit/>
            </a:bodyPr>
            <a:lstStyle/>
            <a:p>
              <a:endParaRPr lang="en-CA" sz="1600" b="1">
                <a:latin typeface="Corbel" panose="020B0503020204020204" pitchFamily="34" charset="0"/>
              </a:endParaRPr>
            </a:p>
          </p:txBody>
        </p:sp>
      </p:grpSp>
      <p:grpSp>
        <p:nvGrpSpPr>
          <p:cNvPr id="49" name="Groupe 48">
            <a:extLst>
              <a:ext uri="{FF2B5EF4-FFF2-40B4-BE49-F238E27FC236}">
                <a16:creationId xmlns:a16="http://schemas.microsoft.com/office/drawing/2014/main" id="{32BAC253-6392-474D-A994-3228F6BBBC78}"/>
              </a:ext>
            </a:extLst>
          </p:cNvPr>
          <p:cNvGrpSpPr/>
          <p:nvPr/>
        </p:nvGrpSpPr>
        <p:grpSpPr>
          <a:xfrm>
            <a:off x="6664138" y="4967850"/>
            <a:ext cx="2990130" cy="1859833"/>
            <a:chOff x="723923" y="4968889"/>
            <a:chExt cx="3018456" cy="1859833"/>
          </a:xfrm>
        </p:grpSpPr>
        <p:pic>
          <p:nvPicPr>
            <p:cNvPr id="50" name="Image 49">
              <a:extLst>
                <a:ext uri="{FF2B5EF4-FFF2-40B4-BE49-F238E27FC236}">
                  <a16:creationId xmlns:a16="http://schemas.microsoft.com/office/drawing/2014/main" id="{990774F7-69C3-6745-9874-55F5015BC3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51" name="Rectangle 50">
              <a:extLst>
                <a:ext uri="{FF2B5EF4-FFF2-40B4-BE49-F238E27FC236}">
                  <a16:creationId xmlns:a16="http://schemas.microsoft.com/office/drawing/2014/main" id="{109505DF-2435-9142-A812-0DBD0E04EC3B}"/>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54" name="Rectangle 53">
            <a:extLst>
              <a:ext uri="{FF2B5EF4-FFF2-40B4-BE49-F238E27FC236}">
                <a16:creationId xmlns:a16="http://schemas.microsoft.com/office/drawing/2014/main" id="{9384DFF0-E4E0-DC41-BED7-93566129779A}"/>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55" name="Rectangle 54">
            <a:extLst>
              <a:ext uri="{FF2B5EF4-FFF2-40B4-BE49-F238E27FC236}">
                <a16:creationId xmlns:a16="http://schemas.microsoft.com/office/drawing/2014/main" id="{6E2BE3AE-0C71-B840-81D6-9C21D29965DB}"/>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56" name="Rectangle 55">
            <a:extLst>
              <a:ext uri="{FF2B5EF4-FFF2-40B4-BE49-F238E27FC236}">
                <a16:creationId xmlns:a16="http://schemas.microsoft.com/office/drawing/2014/main" id="{12FA5A9E-D568-DD47-AC33-3FF71EEADED2}"/>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57" name="Rectangle 56">
            <a:extLst>
              <a:ext uri="{FF2B5EF4-FFF2-40B4-BE49-F238E27FC236}">
                <a16:creationId xmlns:a16="http://schemas.microsoft.com/office/drawing/2014/main" id="{01083BE8-5CE7-6C44-AAAA-E9A5BCD1CCE7}"/>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58" name="Rectangle 57">
            <a:extLst>
              <a:ext uri="{FF2B5EF4-FFF2-40B4-BE49-F238E27FC236}">
                <a16:creationId xmlns:a16="http://schemas.microsoft.com/office/drawing/2014/main" id="{D753AF8B-402A-1B48-A753-9F15904D66C6}"/>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59" name="Rectangle 58">
            <a:extLst>
              <a:ext uri="{FF2B5EF4-FFF2-40B4-BE49-F238E27FC236}">
                <a16:creationId xmlns:a16="http://schemas.microsoft.com/office/drawing/2014/main" id="{977A231E-AE85-6544-BC05-AB1B163D15CF}"/>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50C0B3EC-C993-464C-8D64-D7059A77A32E}"/>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7" name="Rectangle 26">
            <a:extLst>
              <a:ext uri="{FF2B5EF4-FFF2-40B4-BE49-F238E27FC236}">
                <a16:creationId xmlns:a16="http://schemas.microsoft.com/office/drawing/2014/main" id="{225FD095-A6A2-2041-A80B-F8EC28F272F4}"/>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grpSp>
        <p:nvGrpSpPr>
          <p:cNvPr id="8" name="Groupe 7">
            <a:extLst>
              <a:ext uri="{FF2B5EF4-FFF2-40B4-BE49-F238E27FC236}">
                <a16:creationId xmlns:a16="http://schemas.microsoft.com/office/drawing/2014/main" id="{9A1F3DEC-9CC5-2E46-A395-EA9B76A58E1E}"/>
              </a:ext>
            </a:extLst>
          </p:cNvPr>
          <p:cNvGrpSpPr/>
          <p:nvPr/>
        </p:nvGrpSpPr>
        <p:grpSpPr>
          <a:xfrm>
            <a:off x="-77209" y="1504855"/>
            <a:ext cx="4938791" cy="948974"/>
            <a:chOff x="5970641" y="1596131"/>
            <a:chExt cx="4549466" cy="948974"/>
          </a:xfrm>
        </p:grpSpPr>
        <p:sp>
          <p:nvSpPr>
            <p:cNvPr id="43" name="TextBox 30">
              <a:extLst>
                <a:ext uri="{FF2B5EF4-FFF2-40B4-BE49-F238E27FC236}">
                  <a16:creationId xmlns:a16="http://schemas.microsoft.com/office/drawing/2014/main" id="{DF1F9D3B-EA6C-BC48-9E70-AE551B85C7B8}"/>
                </a:ext>
              </a:extLst>
            </p:cNvPr>
            <p:cNvSpPr txBox="1"/>
            <p:nvPr/>
          </p:nvSpPr>
          <p:spPr>
            <a:xfrm>
              <a:off x="5970641" y="1596131"/>
              <a:ext cx="3975855" cy="646331"/>
            </a:xfrm>
            <a:prstGeom prst="rect">
              <a:avLst/>
            </a:prstGeom>
            <a:noFill/>
          </p:spPr>
          <p:txBody>
            <a:bodyPr wrap="square" rtlCol="0">
              <a:spAutoFit/>
            </a:bodyPr>
            <a:lstStyle/>
            <a:p>
              <a:pPr algn="r"/>
              <a:r>
                <a:rPr lang="en-CA" sz="3600" b="1" i="1">
                  <a:solidFill>
                    <a:srgbClr val="CA6F16"/>
                  </a:solidFill>
                  <a:latin typeface="Times New Roman" panose="02020603050405020304" pitchFamily="18" charset="0"/>
                  <a:cs typeface="Times New Roman" panose="02020603050405020304" pitchFamily="18" charset="0"/>
                </a:rPr>
                <a:t>Visible harm</a:t>
              </a:r>
            </a:p>
          </p:txBody>
        </p:sp>
        <p:sp>
          <p:nvSpPr>
            <p:cNvPr id="44" name="TextBox 27">
              <a:extLst>
                <a:ext uri="{FF2B5EF4-FFF2-40B4-BE49-F238E27FC236}">
                  <a16:creationId xmlns:a16="http://schemas.microsoft.com/office/drawing/2014/main" id="{C766222B-D7E4-B84F-A60B-BF691B0F3407}"/>
                </a:ext>
              </a:extLst>
            </p:cNvPr>
            <p:cNvSpPr txBox="1"/>
            <p:nvPr/>
          </p:nvSpPr>
          <p:spPr>
            <a:xfrm>
              <a:off x="7070617" y="2206551"/>
              <a:ext cx="3449490" cy="338554"/>
            </a:xfrm>
            <a:prstGeom prst="rect">
              <a:avLst/>
            </a:prstGeom>
            <a:noFill/>
          </p:spPr>
          <p:txBody>
            <a:bodyPr wrap="square" rtlCol="0">
              <a:spAutoFit/>
            </a:bodyPr>
            <a:lstStyle/>
            <a:p>
              <a:pPr algn="r"/>
              <a:endParaRPr lang="en-CA" sz="1600" b="1">
                <a:latin typeface="Corbel" panose="020B0503020204020204" pitchFamily="34" charset="0"/>
              </a:endParaRPr>
            </a:p>
          </p:txBody>
        </p:sp>
      </p:grpSp>
      <p:pic>
        <p:nvPicPr>
          <p:cNvPr id="5" name="Picture 4">
            <a:extLst>
              <a:ext uri="{FF2B5EF4-FFF2-40B4-BE49-F238E27FC236}">
                <a16:creationId xmlns:a16="http://schemas.microsoft.com/office/drawing/2014/main" id="{BEFE22D0-4317-4F4C-8A0E-3473E8119467}"/>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682464" y="1212021"/>
            <a:ext cx="6330075" cy="5063822"/>
          </a:xfrm>
          <a:prstGeom prst="rect">
            <a:avLst/>
          </a:prstGeom>
        </p:spPr>
      </p:pic>
    </p:spTree>
    <p:extLst>
      <p:ext uri="{BB962C8B-B14F-4D97-AF65-F5344CB8AC3E}">
        <p14:creationId xmlns:p14="http://schemas.microsoft.com/office/powerpoint/2010/main" val="3672853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ppt_y</p:attrName>
                                        </p:attrNameLst>
                                      </p:cBhvr>
                                      <p:tavLst>
                                        <p:tav tm="0">
                                          <p:val>
                                            <p:strVal val="#ppt_y+#ppt_h*1.125000"/>
                                          </p:val>
                                        </p:tav>
                                        <p:tav tm="100000">
                                          <p:val>
                                            <p:strVal val="#ppt_y"/>
                                          </p:val>
                                        </p:tav>
                                      </p:tavLst>
                                    </p:anim>
                                    <p:animEffect transition="in" filter="wipe(up)">
                                      <p:cBhvr>
                                        <p:cTn id="8" dur="500"/>
                                        <p:tgtEl>
                                          <p:spTgt spid="4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 up of a logo&#10;&#10;Description automatically generated">
            <a:extLst>
              <a:ext uri="{FF2B5EF4-FFF2-40B4-BE49-F238E27FC236}">
                <a16:creationId xmlns:a16="http://schemas.microsoft.com/office/drawing/2014/main" id="{42755DA4-911C-4C0E-9584-251BEF6804CD}"/>
              </a:ext>
            </a:extLst>
          </p:cNvPr>
          <p:cNvPicPr>
            <a:picLocks noChangeAspect="1"/>
          </p:cNvPicPr>
          <p:nvPr/>
        </p:nvPicPr>
        <p:blipFill rotWithShape="1">
          <a:blip r:embed="rId3" cstate="print">
            <a:duotone>
              <a:schemeClr val="accent5">
                <a:shade val="45000"/>
                <a:satMod val="135000"/>
              </a:schemeClr>
              <a:prstClr val="white"/>
            </a:duotone>
            <a:alphaModFix/>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a:ext>
            </a:extLst>
          </a:blip>
          <a:srcRect/>
          <a:stretch/>
        </p:blipFill>
        <p:spPr>
          <a:xfrm rot="15977395">
            <a:off x="4774470" y="407544"/>
            <a:ext cx="3182772" cy="3951419"/>
          </a:xfrm>
          <a:prstGeom prst="rect">
            <a:avLst/>
          </a:prstGeom>
        </p:spPr>
      </p:pic>
      <p:pic>
        <p:nvPicPr>
          <p:cNvPr id="16" name="Picture 15" descr="A close up of a logo&#10;&#10;Description automatically generated">
            <a:extLst>
              <a:ext uri="{FF2B5EF4-FFF2-40B4-BE49-F238E27FC236}">
                <a16:creationId xmlns:a16="http://schemas.microsoft.com/office/drawing/2014/main" id="{3AE81862-040D-4BB7-8DF0-57258E80B9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60990" y="1075605"/>
            <a:ext cx="8566497" cy="4816021"/>
          </a:xfrm>
          <a:prstGeom prst="rect">
            <a:avLst/>
          </a:prstGeom>
        </p:spPr>
      </p:pic>
      <p:pic>
        <p:nvPicPr>
          <p:cNvPr id="5" name="Picture 4" descr="A close up of a logo&#10;&#10;Description automatically generated">
            <a:extLst>
              <a:ext uri="{FF2B5EF4-FFF2-40B4-BE49-F238E27FC236}">
                <a16:creationId xmlns:a16="http://schemas.microsoft.com/office/drawing/2014/main" id="{06CA6642-20C6-4E70-8613-02A107B5488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62389" y="1078149"/>
            <a:ext cx="8567977" cy="4816853"/>
          </a:xfrm>
          <a:prstGeom prst="rect">
            <a:avLst/>
          </a:prstGeom>
        </p:spPr>
      </p:pic>
      <p:pic>
        <p:nvPicPr>
          <p:cNvPr id="12" name="Picture 11" descr="A close up of a logo&#10;&#10;Description automatically generated">
            <a:extLst>
              <a:ext uri="{FF2B5EF4-FFF2-40B4-BE49-F238E27FC236}">
                <a16:creationId xmlns:a16="http://schemas.microsoft.com/office/drawing/2014/main" id="{FB71EA56-1A7A-4D07-A68B-5E4943244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5133" y="1077740"/>
            <a:ext cx="8567978" cy="4816853"/>
          </a:xfrm>
          <a:prstGeom prst="rect">
            <a:avLst/>
          </a:prstGeom>
        </p:spPr>
      </p:pic>
      <p:pic>
        <p:nvPicPr>
          <p:cNvPr id="14" name="Picture 13" descr="A close up of a logo&#10;&#10;Description automatically generated">
            <a:extLst>
              <a:ext uri="{FF2B5EF4-FFF2-40B4-BE49-F238E27FC236}">
                <a16:creationId xmlns:a16="http://schemas.microsoft.com/office/drawing/2014/main" id="{C760A8A8-778B-42F8-8F73-C0006093C97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59511" y="1079374"/>
            <a:ext cx="8567977" cy="4816853"/>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REACTION</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5589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THE IMPACT OF SEXUAL MISCONDUCT</a:t>
            </a:r>
          </a:p>
        </p:txBody>
      </p:sp>
      <p:grpSp>
        <p:nvGrpSpPr>
          <p:cNvPr id="51" name="Groupe 50">
            <a:extLst>
              <a:ext uri="{FF2B5EF4-FFF2-40B4-BE49-F238E27FC236}">
                <a16:creationId xmlns:a16="http://schemas.microsoft.com/office/drawing/2014/main" id="{EEA00C0E-4CBC-1542-9CF7-87D16D7474A6}"/>
              </a:ext>
            </a:extLst>
          </p:cNvPr>
          <p:cNvGrpSpPr/>
          <p:nvPr/>
        </p:nvGrpSpPr>
        <p:grpSpPr>
          <a:xfrm>
            <a:off x="5520339" y="666036"/>
            <a:ext cx="5918200" cy="1152688"/>
            <a:chOff x="5704095" y="1525412"/>
            <a:chExt cx="4817150" cy="1152688"/>
          </a:xfrm>
        </p:grpSpPr>
        <p:sp>
          <p:nvSpPr>
            <p:cNvPr id="54" name="TextBox 30">
              <a:extLst>
                <a:ext uri="{FF2B5EF4-FFF2-40B4-BE49-F238E27FC236}">
                  <a16:creationId xmlns:a16="http://schemas.microsoft.com/office/drawing/2014/main" id="{73BF5E3D-D2B1-2F4D-9BAC-F32A98AA349A}"/>
                </a:ext>
              </a:extLst>
            </p:cNvPr>
            <p:cNvSpPr txBox="1"/>
            <p:nvPr/>
          </p:nvSpPr>
          <p:spPr>
            <a:xfrm>
              <a:off x="5704095" y="1525412"/>
              <a:ext cx="4817150" cy="1152688"/>
            </a:xfrm>
            <a:prstGeom prst="rect">
              <a:avLst/>
            </a:prstGeom>
            <a:noFill/>
          </p:spPr>
          <p:txBody>
            <a:bodyPr wrap="square" rtlCol="0">
              <a:spAutoFit/>
            </a:bodyPr>
            <a:lstStyle/>
            <a:p>
              <a:pPr algn="r">
                <a:lnSpc>
                  <a:spcPts val="2720"/>
                </a:lnSpc>
              </a:pPr>
              <a:r>
                <a:rPr lang="en-CA" sz="2800" b="1" i="1">
                  <a:solidFill>
                    <a:srgbClr val="CA6F16"/>
                  </a:solidFill>
                  <a:latin typeface="Times New Roman" panose="02020603050405020304" pitchFamily="18" charset="0"/>
                  <a:cs typeface="Times New Roman" panose="02020603050405020304" pitchFamily="18" charset="0"/>
                </a:rPr>
                <a:t>Changes in</a:t>
              </a:r>
            </a:p>
            <a:p>
              <a:pPr algn="r">
                <a:lnSpc>
                  <a:spcPts val="2720"/>
                </a:lnSpc>
              </a:pPr>
              <a:r>
                <a:rPr lang="en-CA" sz="2800" b="1" i="1">
                  <a:solidFill>
                    <a:srgbClr val="CA6F16"/>
                  </a:solidFill>
                  <a:latin typeface="Times New Roman" panose="02020603050405020304" pitchFamily="18" charset="0"/>
                  <a:cs typeface="Times New Roman" panose="02020603050405020304" pitchFamily="18" charset="0"/>
                </a:rPr>
                <a:t>behaviour patterns</a:t>
              </a:r>
            </a:p>
            <a:p>
              <a:pPr algn="r">
                <a:lnSpc>
                  <a:spcPts val="2720"/>
                </a:lnSpc>
              </a:pPr>
              <a:endParaRPr lang="en-CA" sz="3600" i="1">
                <a:solidFill>
                  <a:srgbClr val="CA6F16"/>
                </a:solidFill>
                <a:latin typeface="Times New Roman" panose="02020603050405020304" pitchFamily="18" charset="0"/>
                <a:cs typeface="Times New Roman" panose="02020603050405020304" pitchFamily="18" charset="0"/>
              </a:endParaRPr>
            </a:p>
          </p:txBody>
        </p:sp>
        <p:sp>
          <p:nvSpPr>
            <p:cNvPr id="55" name="TextBox 27">
              <a:extLst>
                <a:ext uri="{FF2B5EF4-FFF2-40B4-BE49-F238E27FC236}">
                  <a16:creationId xmlns:a16="http://schemas.microsoft.com/office/drawing/2014/main" id="{86BB1C74-8087-B445-961E-8EB444E199E9}"/>
                </a:ext>
              </a:extLst>
            </p:cNvPr>
            <p:cNvSpPr txBox="1"/>
            <p:nvPr/>
          </p:nvSpPr>
          <p:spPr>
            <a:xfrm>
              <a:off x="7070617" y="2206551"/>
              <a:ext cx="3449490" cy="338554"/>
            </a:xfrm>
            <a:prstGeom prst="rect">
              <a:avLst/>
            </a:prstGeom>
            <a:noFill/>
          </p:spPr>
          <p:txBody>
            <a:bodyPr wrap="square" rtlCol="0">
              <a:spAutoFit/>
            </a:bodyPr>
            <a:lstStyle/>
            <a:p>
              <a:pPr algn="r"/>
              <a:endParaRPr lang="en-CA" sz="1600" b="1">
                <a:latin typeface="Corbel" panose="020B0503020204020204" pitchFamily="34" charset="0"/>
              </a:endParaRPr>
            </a:p>
          </p:txBody>
        </p:sp>
      </p:grpSp>
      <p:grpSp>
        <p:nvGrpSpPr>
          <p:cNvPr id="56" name="Groupe 55">
            <a:extLst>
              <a:ext uri="{FF2B5EF4-FFF2-40B4-BE49-F238E27FC236}">
                <a16:creationId xmlns:a16="http://schemas.microsoft.com/office/drawing/2014/main" id="{E5438E11-C400-8247-BB62-B0EECBAF3E4B}"/>
              </a:ext>
            </a:extLst>
          </p:cNvPr>
          <p:cNvGrpSpPr/>
          <p:nvPr/>
        </p:nvGrpSpPr>
        <p:grpSpPr>
          <a:xfrm>
            <a:off x="1714545" y="4497051"/>
            <a:ext cx="3975855" cy="1855036"/>
            <a:chOff x="2314222" y="3225800"/>
            <a:chExt cx="3975855" cy="1855036"/>
          </a:xfrm>
        </p:grpSpPr>
        <p:sp>
          <p:nvSpPr>
            <p:cNvPr id="57" name="TextBox 30">
              <a:extLst>
                <a:ext uri="{FF2B5EF4-FFF2-40B4-BE49-F238E27FC236}">
                  <a16:creationId xmlns:a16="http://schemas.microsoft.com/office/drawing/2014/main" id="{1F6C520E-64D9-7240-8091-C89235227A93}"/>
                </a:ext>
              </a:extLst>
            </p:cNvPr>
            <p:cNvSpPr txBox="1"/>
            <p:nvPr/>
          </p:nvSpPr>
          <p:spPr>
            <a:xfrm>
              <a:off x="2314222" y="3225800"/>
              <a:ext cx="3975855" cy="1477328"/>
            </a:xfrm>
            <a:prstGeom prst="rect">
              <a:avLst/>
            </a:prstGeom>
            <a:noFill/>
          </p:spPr>
          <p:txBody>
            <a:bodyPr wrap="square" rtlCol="0">
              <a:spAutoFit/>
            </a:bodyPr>
            <a:lstStyle/>
            <a:p>
              <a:pPr>
                <a:lnSpc>
                  <a:spcPts val="2720"/>
                </a:lnSpc>
              </a:pPr>
              <a:r>
                <a:rPr lang="en-CA" sz="2800" b="1" i="1">
                  <a:solidFill>
                    <a:srgbClr val="CA6F16"/>
                  </a:solidFill>
                  <a:latin typeface="Times New Roman" panose="02020603050405020304" pitchFamily="18" charset="0"/>
                  <a:cs typeface="Times New Roman" panose="02020603050405020304" pitchFamily="18" charset="0"/>
                </a:rPr>
                <a:t>Symptoms </a:t>
              </a:r>
              <a:br>
                <a:rPr lang="en-CA" sz="2800" b="1" i="1">
                  <a:solidFill>
                    <a:srgbClr val="CA6F16"/>
                  </a:solidFill>
                  <a:latin typeface="Times New Roman" panose="02020603050405020304" pitchFamily="18" charset="0"/>
                  <a:cs typeface="Times New Roman" panose="02020603050405020304" pitchFamily="18" charset="0"/>
                </a:rPr>
              </a:br>
              <a:r>
                <a:rPr lang="en-CA" sz="2800" b="1" i="1">
                  <a:solidFill>
                    <a:srgbClr val="CA6F16"/>
                  </a:solidFill>
                  <a:latin typeface="Times New Roman" panose="02020603050405020304" pitchFamily="18" charset="0"/>
                  <a:cs typeface="Times New Roman" panose="02020603050405020304" pitchFamily="18" charset="0"/>
                </a:rPr>
                <a:t>of emotional</a:t>
              </a:r>
            </a:p>
            <a:p>
              <a:pPr>
                <a:lnSpc>
                  <a:spcPts val="2720"/>
                </a:lnSpc>
              </a:pPr>
              <a:r>
                <a:rPr lang="en-CA" sz="2800" b="1" i="1">
                  <a:solidFill>
                    <a:srgbClr val="CA6F16"/>
                  </a:solidFill>
                  <a:latin typeface="Times New Roman" panose="02020603050405020304" pitchFamily="18" charset="0"/>
                  <a:cs typeface="Times New Roman" panose="02020603050405020304" pitchFamily="18" charset="0"/>
                </a:rPr>
                <a:t>distress</a:t>
              </a:r>
            </a:p>
            <a:p>
              <a:pPr>
                <a:lnSpc>
                  <a:spcPts val="2720"/>
                </a:lnSpc>
              </a:pPr>
              <a:endParaRPr lang="en-CA" sz="2800" i="1">
                <a:solidFill>
                  <a:srgbClr val="CA6F16"/>
                </a:solidFill>
                <a:latin typeface="Times New Roman" panose="02020603050405020304" pitchFamily="18" charset="0"/>
                <a:cs typeface="Times New Roman" panose="02020603050405020304" pitchFamily="18" charset="0"/>
              </a:endParaRPr>
            </a:p>
          </p:txBody>
        </p:sp>
        <p:sp>
          <p:nvSpPr>
            <p:cNvPr id="58" name="TextBox 27">
              <a:extLst>
                <a:ext uri="{FF2B5EF4-FFF2-40B4-BE49-F238E27FC236}">
                  <a16:creationId xmlns:a16="http://schemas.microsoft.com/office/drawing/2014/main" id="{24E7D6E2-8C53-5B46-B214-6185FB5ECB26}"/>
                </a:ext>
              </a:extLst>
            </p:cNvPr>
            <p:cNvSpPr txBox="1"/>
            <p:nvPr/>
          </p:nvSpPr>
          <p:spPr>
            <a:xfrm>
              <a:off x="2354028" y="4249839"/>
              <a:ext cx="3449490" cy="830997"/>
            </a:xfrm>
            <a:prstGeom prst="rect">
              <a:avLst/>
            </a:prstGeom>
            <a:noFill/>
          </p:spPr>
          <p:txBody>
            <a:bodyPr wrap="square" rtlCol="0">
              <a:spAutoFit/>
            </a:bodyPr>
            <a:lstStyle/>
            <a:p>
              <a:endParaRPr lang="en-CA" sz="1600" b="1">
                <a:latin typeface="Corbel" panose="020B0503020204020204" pitchFamily="34" charset="0"/>
              </a:endParaRPr>
            </a:p>
            <a:p>
              <a:endParaRPr lang="en-CA" sz="1600" b="1">
                <a:latin typeface="Corbel" panose="020B0503020204020204" pitchFamily="34" charset="0"/>
              </a:endParaRPr>
            </a:p>
            <a:p>
              <a:endParaRPr lang="en-CA" sz="1600" b="1">
                <a:latin typeface="Corbel" panose="020B0503020204020204" pitchFamily="34" charset="0"/>
              </a:endParaRPr>
            </a:p>
          </p:txBody>
        </p:sp>
      </p:grpSp>
      <p:grpSp>
        <p:nvGrpSpPr>
          <p:cNvPr id="37" name="Groupe 36">
            <a:extLst>
              <a:ext uri="{FF2B5EF4-FFF2-40B4-BE49-F238E27FC236}">
                <a16:creationId xmlns:a16="http://schemas.microsoft.com/office/drawing/2014/main" id="{8151237C-A74B-474B-86F8-C4D1E8D93C30}"/>
              </a:ext>
            </a:extLst>
          </p:cNvPr>
          <p:cNvGrpSpPr/>
          <p:nvPr/>
        </p:nvGrpSpPr>
        <p:grpSpPr>
          <a:xfrm>
            <a:off x="6664138" y="4967850"/>
            <a:ext cx="2990130" cy="1859833"/>
            <a:chOff x="723923" y="4968889"/>
            <a:chExt cx="3018456" cy="1859833"/>
          </a:xfrm>
        </p:grpSpPr>
        <p:pic>
          <p:nvPicPr>
            <p:cNvPr id="38" name="Image 37">
              <a:extLst>
                <a:ext uri="{FF2B5EF4-FFF2-40B4-BE49-F238E27FC236}">
                  <a16:creationId xmlns:a16="http://schemas.microsoft.com/office/drawing/2014/main" id="{D1FB6EC8-7F6A-FB40-9A64-E4548BC8C5F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39" name="Rectangle 38">
              <a:extLst>
                <a:ext uri="{FF2B5EF4-FFF2-40B4-BE49-F238E27FC236}">
                  <a16:creationId xmlns:a16="http://schemas.microsoft.com/office/drawing/2014/main" id="{3DCAF706-BA62-4041-A216-307DB8D6602E}"/>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7" name="Rectangle 46">
            <a:extLst>
              <a:ext uri="{FF2B5EF4-FFF2-40B4-BE49-F238E27FC236}">
                <a16:creationId xmlns:a16="http://schemas.microsoft.com/office/drawing/2014/main" id="{37611048-F8ED-3843-BA85-919739D1415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9" name="Rectangle 48">
            <a:extLst>
              <a:ext uri="{FF2B5EF4-FFF2-40B4-BE49-F238E27FC236}">
                <a16:creationId xmlns:a16="http://schemas.microsoft.com/office/drawing/2014/main" id="{0F6D4836-769A-F64B-BEDB-AC1EA02E9993}"/>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59" name="Rectangle 58">
            <a:extLst>
              <a:ext uri="{FF2B5EF4-FFF2-40B4-BE49-F238E27FC236}">
                <a16:creationId xmlns:a16="http://schemas.microsoft.com/office/drawing/2014/main" id="{F07C77F2-F94A-184D-8144-3219C42FC910}"/>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64" name="Rectangle 63">
            <a:extLst>
              <a:ext uri="{FF2B5EF4-FFF2-40B4-BE49-F238E27FC236}">
                <a16:creationId xmlns:a16="http://schemas.microsoft.com/office/drawing/2014/main" id="{05DF1A51-3F12-9F46-97DA-8AF25C6DEC8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65" name="Rectangle 64">
            <a:extLst>
              <a:ext uri="{FF2B5EF4-FFF2-40B4-BE49-F238E27FC236}">
                <a16:creationId xmlns:a16="http://schemas.microsoft.com/office/drawing/2014/main" id="{0415A028-5165-4748-A3C0-49AB6F807CE1}"/>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66" name="Rectangle 65">
            <a:extLst>
              <a:ext uri="{FF2B5EF4-FFF2-40B4-BE49-F238E27FC236}">
                <a16:creationId xmlns:a16="http://schemas.microsoft.com/office/drawing/2014/main" id="{51B11DA9-CCE6-564B-B48D-0EBEDDDEF7DC}"/>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1C2F66B6-9C0C-6345-9A51-B320BE2FEDB5}"/>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7" name="Rectangle 26">
            <a:extLst>
              <a:ext uri="{FF2B5EF4-FFF2-40B4-BE49-F238E27FC236}">
                <a16:creationId xmlns:a16="http://schemas.microsoft.com/office/drawing/2014/main" id="{32ADD08E-270C-7748-8F06-EF467046D6AD}"/>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spTree>
    <p:extLst>
      <p:ext uri="{BB962C8B-B14F-4D97-AF65-F5344CB8AC3E}">
        <p14:creationId xmlns:p14="http://schemas.microsoft.com/office/powerpoint/2010/main" val="1067992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REACTION</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558976"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THE IMPACT OF SEXUAL MISCONDUCT</a:t>
            </a:r>
          </a:p>
        </p:txBody>
      </p:sp>
      <p:grpSp>
        <p:nvGrpSpPr>
          <p:cNvPr id="37" name="Groupe 36">
            <a:extLst>
              <a:ext uri="{FF2B5EF4-FFF2-40B4-BE49-F238E27FC236}">
                <a16:creationId xmlns:a16="http://schemas.microsoft.com/office/drawing/2014/main" id="{8151237C-A74B-474B-86F8-C4D1E8D93C30}"/>
              </a:ext>
            </a:extLst>
          </p:cNvPr>
          <p:cNvGrpSpPr/>
          <p:nvPr/>
        </p:nvGrpSpPr>
        <p:grpSpPr>
          <a:xfrm>
            <a:off x="6664138" y="4967850"/>
            <a:ext cx="2990130" cy="1859833"/>
            <a:chOff x="723923" y="4968889"/>
            <a:chExt cx="3018456" cy="1859833"/>
          </a:xfrm>
        </p:grpSpPr>
        <p:pic>
          <p:nvPicPr>
            <p:cNvPr id="38" name="Image 37">
              <a:extLst>
                <a:ext uri="{FF2B5EF4-FFF2-40B4-BE49-F238E27FC236}">
                  <a16:creationId xmlns:a16="http://schemas.microsoft.com/office/drawing/2014/main" id="{D1FB6EC8-7F6A-FB40-9A64-E4548BC8C5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39" name="Rectangle 38">
              <a:extLst>
                <a:ext uri="{FF2B5EF4-FFF2-40B4-BE49-F238E27FC236}">
                  <a16:creationId xmlns:a16="http://schemas.microsoft.com/office/drawing/2014/main" id="{3DCAF706-BA62-4041-A216-307DB8D6602E}"/>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7" name="Rectangle 46">
            <a:extLst>
              <a:ext uri="{FF2B5EF4-FFF2-40B4-BE49-F238E27FC236}">
                <a16:creationId xmlns:a16="http://schemas.microsoft.com/office/drawing/2014/main" id="{37611048-F8ED-3843-BA85-919739D1415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9" name="Rectangle 48">
            <a:extLst>
              <a:ext uri="{FF2B5EF4-FFF2-40B4-BE49-F238E27FC236}">
                <a16:creationId xmlns:a16="http://schemas.microsoft.com/office/drawing/2014/main" id="{0F6D4836-769A-F64B-BEDB-AC1EA02E9993}"/>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59" name="Rectangle 58">
            <a:extLst>
              <a:ext uri="{FF2B5EF4-FFF2-40B4-BE49-F238E27FC236}">
                <a16:creationId xmlns:a16="http://schemas.microsoft.com/office/drawing/2014/main" id="{F07C77F2-F94A-184D-8144-3219C42FC910}"/>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64" name="Rectangle 63">
            <a:extLst>
              <a:ext uri="{FF2B5EF4-FFF2-40B4-BE49-F238E27FC236}">
                <a16:creationId xmlns:a16="http://schemas.microsoft.com/office/drawing/2014/main" id="{05DF1A51-3F12-9F46-97DA-8AF25C6DEC8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65" name="Rectangle 64">
            <a:extLst>
              <a:ext uri="{FF2B5EF4-FFF2-40B4-BE49-F238E27FC236}">
                <a16:creationId xmlns:a16="http://schemas.microsoft.com/office/drawing/2014/main" id="{0415A028-5165-4748-A3C0-49AB6F807CE1}"/>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66" name="Rectangle 65">
            <a:extLst>
              <a:ext uri="{FF2B5EF4-FFF2-40B4-BE49-F238E27FC236}">
                <a16:creationId xmlns:a16="http://schemas.microsoft.com/office/drawing/2014/main" id="{51B11DA9-CCE6-564B-B48D-0EBEDDDEF7DC}"/>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1C2F66B6-9C0C-6345-9A51-B320BE2FEDB5}"/>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5" name="Rectangle 24">
            <a:extLst>
              <a:ext uri="{FF2B5EF4-FFF2-40B4-BE49-F238E27FC236}">
                <a16:creationId xmlns:a16="http://schemas.microsoft.com/office/drawing/2014/main" id="{104DEECA-1381-BA41-B2B1-496EEDDA01B6}"/>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sp>
        <p:nvSpPr>
          <p:cNvPr id="6" name="Speech Bubble: Oval 5">
            <a:extLst>
              <a:ext uri="{FF2B5EF4-FFF2-40B4-BE49-F238E27FC236}">
                <a16:creationId xmlns:a16="http://schemas.microsoft.com/office/drawing/2014/main" id="{42AD00CD-82B6-4E6F-8B47-1E8F4C69E846}"/>
              </a:ext>
            </a:extLst>
          </p:cNvPr>
          <p:cNvSpPr/>
          <p:nvPr/>
        </p:nvSpPr>
        <p:spPr>
          <a:xfrm>
            <a:off x="8902596" y="1021513"/>
            <a:ext cx="2305444" cy="959622"/>
          </a:xfrm>
          <a:custGeom>
            <a:avLst/>
            <a:gdLst>
              <a:gd name="connsiteX0" fmla="*/ 300953 w 2305444"/>
              <a:gd name="connsiteY0" fmla="*/ 1145146 h 959622"/>
              <a:gd name="connsiteX1" fmla="*/ 426475 w 2305444"/>
              <a:gd name="connsiteY1" fmla="*/ 852419 h 959622"/>
              <a:gd name="connsiteX2" fmla="*/ 843588 w 2305444"/>
              <a:gd name="connsiteY2" fmla="*/ 17576 h 959622"/>
              <a:gd name="connsiteX3" fmla="*/ 1659357 w 2305444"/>
              <a:gd name="connsiteY3" fmla="*/ 48827 h 959622"/>
              <a:gd name="connsiteX4" fmla="*/ 1622579 w 2305444"/>
              <a:gd name="connsiteY4" fmla="*/ 917954 h 959622"/>
              <a:gd name="connsiteX5" fmla="*/ 814695 w 2305444"/>
              <a:gd name="connsiteY5" fmla="*/ 938529 h 959622"/>
              <a:gd name="connsiteX6" fmla="*/ 300953 w 2305444"/>
              <a:gd name="connsiteY6" fmla="*/ 1145146 h 95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444" h="959622" extrusionOk="0">
                <a:moveTo>
                  <a:pt x="300953" y="1145146"/>
                </a:moveTo>
                <a:cubicBezTo>
                  <a:pt x="349200" y="1029458"/>
                  <a:pt x="403989" y="992245"/>
                  <a:pt x="426475" y="852419"/>
                </a:cubicBezTo>
                <a:cubicBezTo>
                  <a:pt x="-281801" y="749518"/>
                  <a:pt x="-101531" y="79282"/>
                  <a:pt x="843588" y="17576"/>
                </a:cubicBezTo>
                <a:cubicBezTo>
                  <a:pt x="1079005" y="-13757"/>
                  <a:pt x="1425206" y="-20802"/>
                  <a:pt x="1659357" y="48827"/>
                </a:cubicBezTo>
                <a:cubicBezTo>
                  <a:pt x="2513866" y="381882"/>
                  <a:pt x="2546982" y="852916"/>
                  <a:pt x="1622579" y="917954"/>
                </a:cubicBezTo>
                <a:cubicBezTo>
                  <a:pt x="1369689" y="1009989"/>
                  <a:pt x="1063102" y="910561"/>
                  <a:pt x="814695" y="938529"/>
                </a:cubicBezTo>
                <a:cubicBezTo>
                  <a:pt x="559248" y="1043267"/>
                  <a:pt x="419154" y="1058675"/>
                  <a:pt x="300953" y="1145146"/>
                </a:cubicBezTo>
                <a:close/>
              </a:path>
            </a:pathLst>
          </a:custGeom>
          <a:noFill/>
          <a:ln w="28575">
            <a:solidFill>
              <a:schemeClr val="accent1">
                <a:lumMod val="75000"/>
              </a:schemeClr>
            </a:solidFill>
            <a:extLst>
              <a:ext uri="{C807C97D-BFC1-408E-A445-0C87EB9F89A2}">
                <ask:lineSketchStyleProps xmlns:ask="http://schemas.microsoft.com/office/drawing/2018/sketchyshapes" xmlns="" sd="366117215">
                  <a:prstGeom prst="wedgeEllipseCallout">
                    <a:avLst>
                      <a:gd name="adj1" fmla="val -36946"/>
                      <a:gd name="adj2" fmla="val 6933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TextBox 7">
            <a:extLst>
              <a:ext uri="{FF2B5EF4-FFF2-40B4-BE49-F238E27FC236}">
                <a16:creationId xmlns:a16="http://schemas.microsoft.com/office/drawing/2014/main" id="{BA0D4B45-F065-43D3-93A0-0D2491336391}"/>
              </a:ext>
            </a:extLst>
          </p:cNvPr>
          <p:cNvSpPr txBox="1"/>
          <p:nvPr/>
        </p:nvSpPr>
        <p:spPr>
          <a:xfrm>
            <a:off x="9165743" y="1346454"/>
            <a:ext cx="1800225" cy="400110"/>
          </a:xfrm>
          <a:prstGeom prst="rect">
            <a:avLst/>
          </a:prstGeom>
          <a:noFill/>
        </p:spPr>
        <p:txBody>
          <a:bodyPr wrap="square" rtlCol="0">
            <a:spAutoFit/>
          </a:bodyPr>
          <a:lstStyle/>
          <a:p>
            <a:pPr algn="l"/>
            <a:r>
              <a:rPr lang="en-US" sz="2000" b="1">
                <a:latin typeface="Corbel" panose="020B0503020204020204" pitchFamily="34" charset="0"/>
                <a:ea typeface="Roboto" panose="02000000000000000000" pitchFamily="2" charset="0"/>
                <a:cs typeface="Calibri Light" panose="020F0302020204030204" pitchFamily="34" charset="0"/>
              </a:rPr>
              <a:t>ARE YOU OK?</a:t>
            </a:r>
            <a:endParaRPr lang="x-none" sz="2000" b="1">
              <a:latin typeface="Corbel" panose="020B0503020204020204" pitchFamily="34" charset="0"/>
              <a:ea typeface="Roboto" panose="02000000000000000000" pitchFamily="2" charset="0"/>
              <a:cs typeface="Calibri Light" panose="020F0302020204030204" pitchFamily="34" charset="0"/>
            </a:endParaRPr>
          </a:p>
        </p:txBody>
      </p:sp>
      <p:sp>
        <p:nvSpPr>
          <p:cNvPr id="35" name="Speech Bubble: Oval 34">
            <a:extLst>
              <a:ext uri="{FF2B5EF4-FFF2-40B4-BE49-F238E27FC236}">
                <a16:creationId xmlns:a16="http://schemas.microsoft.com/office/drawing/2014/main" id="{EC8AC4C2-025D-4A6B-A8D1-A7C791B8BD2C}"/>
              </a:ext>
            </a:extLst>
          </p:cNvPr>
          <p:cNvSpPr/>
          <p:nvPr/>
        </p:nvSpPr>
        <p:spPr>
          <a:xfrm>
            <a:off x="5559716" y="1406382"/>
            <a:ext cx="1651899" cy="959622"/>
          </a:xfrm>
          <a:custGeom>
            <a:avLst/>
            <a:gdLst>
              <a:gd name="connsiteX0" fmla="*/ 10869 w 1651899"/>
              <a:gd name="connsiteY0" fmla="*/ 910509 h 959622"/>
              <a:gd name="connsiteX1" fmla="*/ 120135 w 1651899"/>
              <a:gd name="connsiteY1" fmla="*/ 729010 h 959622"/>
              <a:gd name="connsiteX2" fmla="*/ 618537 w 1651899"/>
              <a:gd name="connsiteY2" fmla="*/ 15375 h 959622"/>
              <a:gd name="connsiteX3" fmla="*/ 1427215 w 1651899"/>
              <a:gd name="connsiteY3" fmla="*/ 150847 h 959622"/>
              <a:gd name="connsiteX4" fmla="*/ 1120443 w 1651899"/>
              <a:gd name="connsiteY4" fmla="*/ 928087 h 959622"/>
              <a:gd name="connsiteX5" fmla="*/ 332226 w 1651899"/>
              <a:gd name="connsiteY5" fmla="*/ 864462 h 959622"/>
              <a:gd name="connsiteX6" fmla="*/ 10869 w 1651899"/>
              <a:gd name="connsiteY6" fmla="*/ 910509 h 95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1899" h="959622" extrusionOk="0">
                <a:moveTo>
                  <a:pt x="10869" y="910509"/>
                </a:moveTo>
                <a:cubicBezTo>
                  <a:pt x="35313" y="835721"/>
                  <a:pt x="83004" y="820856"/>
                  <a:pt x="120135" y="729010"/>
                </a:cubicBezTo>
                <a:cubicBezTo>
                  <a:pt x="-160036" y="509834"/>
                  <a:pt x="54691" y="68331"/>
                  <a:pt x="618537" y="15375"/>
                </a:cubicBezTo>
                <a:cubicBezTo>
                  <a:pt x="883376" y="-28489"/>
                  <a:pt x="1264916" y="-17910"/>
                  <a:pt x="1427215" y="150847"/>
                </a:cubicBezTo>
                <a:cubicBezTo>
                  <a:pt x="1813744" y="506489"/>
                  <a:pt x="1678328" y="833750"/>
                  <a:pt x="1120443" y="928087"/>
                </a:cubicBezTo>
                <a:cubicBezTo>
                  <a:pt x="858199" y="1041203"/>
                  <a:pt x="557251" y="956976"/>
                  <a:pt x="332226" y="864462"/>
                </a:cubicBezTo>
                <a:cubicBezTo>
                  <a:pt x="190128" y="890713"/>
                  <a:pt x="93255" y="862618"/>
                  <a:pt x="10869" y="910509"/>
                </a:cubicBezTo>
                <a:close/>
              </a:path>
            </a:pathLst>
          </a:custGeom>
          <a:noFill/>
          <a:ln w="28575">
            <a:solidFill>
              <a:schemeClr val="accent1">
                <a:lumMod val="75000"/>
              </a:schemeClr>
            </a:solidFill>
            <a:extLst>
              <a:ext uri="{C807C97D-BFC1-408E-A445-0C87EB9F89A2}">
                <ask:lineSketchStyleProps xmlns:ask="http://schemas.microsoft.com/office/drawing/2018/sketchyshapes" xmlns="" sd="366117215">
                  <a:prstGeom prst="wedgeEllipseCallout">
                    <a:avLst>
                      <a:gd name="adj1" fmla="val -49342"/>
                      <a:gd name="adj2" fmla="val 4488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TextBox 35">
            <a:extLst>
              <a:ext uri="{FF2B5EF4-FFF2-40B4-BE49-F238E27FC236}">
                <a16:creationId xmlns:a16="http://schemas.microsoft.com/office/drawing/2014/main" id="{B27D7427-E483-4538-AF9F-4CDDA1EEE162}"/>
              </a:ext>
            </a:extLst>
          </p:cNvPr>
          <p:cNvSpPr txBox="1"/>
          <p:nvPr/>
        </p:nvSpPr>
        <p:spPr>
          <a:xfrm>
            <a:off x="5784063" y="1699378"/>
            <a:ext cx="1270900" cy="400110"/>
          </a:xfrm>
          <a:prstGeom prst="rect">
            <a:avLst/>
          </a:prstGeom>
          <a:noFill/>
        </p:spPr>
        <p:txBody>
          <a:bodyPr wrap="square" rtlCol="0">
            <a:spAutoFit/>
          </a:bodyPr>
          <a:lstStyle/>
          <a:p>
            <a:pPr algn="l"/>
            <a:r>
              <a:rPr lang="en-US" sz="2000" b="1">
                <a:latin typeface="Corbel" panose="020B0503020204020204" pitchFamily="34" charset="0"/>
                <a:ea typeface="Roboto" panose="02000000000000000000" pitchFamily="2" charset="0"/>
                <a:cs typeface="Calibri Light" panose="020F0302020204030204" pitchFamily="34" charset="0"/>
              </a:rPr>
              <a:t>I’M FINE!</a:t>
            </a:r>
            <a:endParaRPr lang="x-none" sz="2000" b="1">
              <a:latin typeface="Corbel" panose="020B0503020204020204" pitchFamily="34" charset="0"/>
              <a:ea typeface="Roboto" panose="02000000000000000000" pitchFamily="2" charset="0"/>
              <a:cs typeface="Calibri Light" panose="020F0302020204030204" pitchFamily="34" charset="0"/>
            </a:endParaRPr>
          </a:p>
        </p:txBody>
      </p:sp>
      <p:pic>
        <p:nvPicPr>
          <p:cNvPr id="3" name="Picture 2" descr="A picture containing clock, room&#10;&#10;Description automatically generated">
            <a:extLst>
              <a:ext uri="{FF2B5EF4-FFF2-40B4-BE49-F238E27FC236}">
                <a16:creationId xmlns:a16="http://schemas.microsoft.com/office/drawing/2014/main" id="{491E2D58-49C0-4997-95A4-505253EFF3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284071" y="1777856"/>
            <a:ext cx="6998914" cy="3772945"/>
          </a:xfrm>
          <a:prstGeom prst="rect">
            <a:avLst/>
          </a:prstGeom>
        </p:spPr>
      </p:pic>
      <p:pic>
        <p:nvPicPr>
          <p:cNvPr id="4" name="Picture 3" descr="A close up of text on a black background&#10;&#10;Description automatically generated">
            <a:extLst>
              <a:ext uri="{FF2B5EF4-FFF2-40B4-BE49-F238E27FC236}">
                <a16:creationId xmlns:a16="http://schemas.microsoft.com/office/drawing/2014/main" id="{99C1F1AD-9D22-4F0A-8246-E6FA36313A23}"/>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635691" y="1442534"/>
            <a:ext cx="1813690" cy="1342996"/>
          </a:xfrm>
          <a:prstGeom prst="rect">
            <a:avLst/>
          </a:prstGeom>
        </p:spPr>
      </p:pic>
      <p:sp>
        <p:nvSpPr>
          <p:cNvPr id="9" name="Oval 8">
            <a:extLst>
              <a:ext uri="{FF2B5EF4-FFF2-40B4-BE49-F238E27FC236}">
                <a16:creationId xmlns:a16="http://schemas.microsoft.com/office/drawing/2014/main" id="{AE176631-0D85-4E62-AA21-0C84D6278C5D}"/>
              </a:ext>
            </a:extLst>
          </p:cNvPr>
          <p:cNvSpPr/>
          <p:nvPr/>
        </p:nvSpPr>
        <p:spPr>
          <a:xfrm rot="2287349">
            <a:off x="3391456" y="2088713"/>
            <a:ext cx="175406" cy="279912"/>
          </a:xfrm>
          <a:custGeom>
            <a:avLst/>
            <a:gdLst>
              <a:gd name="connsiteX0" fmla="*/ 0 w 175406"/>
              <a:gd name="connsiteY0" fmla="*/ 139956 h 279912"/>
              <a:gd name="connsiteX1" fmla="*/ 87703 w 175406"/>
              <a:gd name="connsiteY1" fmla="*/ 0 h 279912"/>
              <a:gd name="connsiteX2" fmla="*/ 175406 w 175406"/>
              <a:gd name="connsiteY2" fmla="*/ 139956 h 279912"/>
              <a:gd name="connsiteX3" fmla="*/ 87703 w 175406"/>
              <a:gd name="connsiteY3" fmla="*/ 279912 h 279912"/>
              <a:gd name="connsiteX4" fmla="*/ 0 w 175406"/>
              <a:gd name="connsiteY4" fmla="*/ 139956 h 27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06" h="279912" extrusionOk="0">
                <a:moveTo>
                  <a:pt x="0" y="139956"/>
                </a:moveTo>
                <a:cubicBezTo>
                  <a:pt x="-1073" y="61398"/>
                  <a:pt x="51493" y="-4439"/>
                  <a:pt x="87703" y="0"/>
                </a:cubicBezTo>
                <a:cubicBezTo>
                  <a:pt x="125576" y="5936"/>
                  <a:pt x="194189" y="57055"/>
                  <a:pt x="175406" y="139956"/>
                </a:cubicBezTo>
                <a:cubicBezTo>
                  <a:pt x="172740" y="211937"/>
                  <a:pt x="132111" y="292448"/>
                  <a:pt x="87703" y="279912"/>
                </a:cubicBezTo>
                <a:cubicBezTo>
                  <a:pt x="42326" y="275690"/>
                  <a:pt x="19215" y="215671"/>
                  <a:pt x="0" y="139956"/>
                </a:cubicBezTo>
                <a:close/>
              </a:path>
            </a:pathLst>
          </a:custGeom>
          <a:noFill/>
          <a:ln w="28575">
            <a:solidFill>
              <a:schemeClr val="accent1">
                <a:lumMod val="75000"/>
              </a:schemeClr>
            </a:solidFill>
            <a:extLst>
              <a:ext uri="{C807C97D-BFC1-408E-A445-0C87EB9F89A2}">
                <ask:lineSketchStyleProps xmlns:ask="http://schemas.microsoft.com/office/drawing/2018/sketchyshapes" xmlns="" sd="87924873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Oval 26">
            <a:extLst>
              <a:ext uri="{FF2B5EF4-FFF2-40B4-BE49-F238E27FC236}">
                <a16:creationId xmlns:a16="http://schemas.microsoft.com/office/drawing/2014/main" id="{A94835AC-76F2-4168-A256-A0B67DE8E4A4}"/>
              </a:ext>
            </a:extLst>
          </p:cNvPr>
          <p:cNvSpPr/>
          <p:nvPr/>
        </p:nvSpPr>
        <p:spPr>
          <a:xfrm rot="2287349">
            <a:off x="3559748" y="2168141"/>
            <a:ext cx="117856" cy="188074"/>
          </a:xfrm>
          <a:custGeom>
            <a:avLst/>
            <a:gdLst>
              <a:gd name="connsiteX0" fmla="*/ 0 w 117856"/>
              <a:gd name="connsiteY0" fmla="*/ 94037 h 188074"/>
              <a:gd name="connsiteX1" fmla="*/ 58928 w 117856"/>
              <a:gd name="connsiteY1" fmla="*/ 0 h 188074"/>
              <a:gd name="connsiteX2" fmla="*/ 117856 w 117856"/>
              <a:gd name="connsiteY2" fmla="*/ 94037 h 188074"/>
              <a:gd name="connsiteX3" fmla="*/ 58928 w 117856"/>
              <a:gd name="connsiteY3" fmla="*/ 188074 h 188074"/>
              <a:gd name="connsiteX4" fmla="*/ 0 w 117856"/>
              <a:gd name="connsiteY4" fmla="*/ 94037 h 18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56" h="188074" extrusionOk="0">
                <a:moveTo>
                  <a:pt x="0" y="94037"/>
                </a:moveTo>
                <a:cubicBezTo>
                  <a:pt x="-4269" y="37082"/>
                  <a:pt x="30753" y="-1587"/>
                  <a:pt x="58928" y="0"/>
                </a:cubicBezTo>
                <a:cubicBezTo>
                  <a:pt x="88308" y="1778"/>
                  <a:pt x="130625" y="38292"/>
                  <a:pt x="117856" y="94037"/>
                </a:cubicBezTo>
                <a:cubicBezTo>
                  <a:pt x="117034" y="144333"/>
                  <a:pt x="90699" y="190481"/>
                  <a:pt x="58928" y="188074"/>
                </a:cubicBezTo>
                <a:cubicBezTo>
                  <a:pt x="34676" y="176634"/>
                  <a:pt x="5594" y="145512"/>
                  <a:pt x="0" y="94037"/>
                </a:cubicBezTo>
                <a:close/>
              </a:path>
            </a:pathLst>
          </a:custGeom>
          <a:noFill/>
          <a:ln w="28575">
            <a:solidFill>
              <a:schemeClr val="accent1">
                <a:lumMod val="75000"/>
              </a:schemeClr>
            </a:solidFill>
            <a:extLst>
              <a:ext uri="{C807C97D-BFC1-408E-A445-0C87EB9F89A2}">
                <ask:lineSketchStyleProps xmlns:ask="http://schemas.microsoft.com/office/drawing/2018/sketchyshapes" xmlns="" sd="87924873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Oval 27">
            <a:extLst>
              <a:ext uri="{FF2B5EF4-FFF2-40B4-BE49-F238E27FC236}">
                <a16:creationId xmlns:a16="http://schemas.microsoft.com/office/drawing/2014/main" id="{36292A72-5707-429E-A1D2-C0D101CE071E}"/>
              </a:ext>
            </a:extLst>
          </p:cNvPr>
          <p:cNvSpPr/>
          <p:nvPr/>
        </p:nvSpPr>
        <p:spPr>
          <a:xfrm rot="2287349">
            <a:off x="3654464" y="2280521"/>
            <a:ext cx="69833" cy="111439"/>
          </a:xfrm>
          <a:custGeom>
            <a:avLst/>
            <a:gdLst>
              <a:gd name="connsiteX0" fmla="*/ 0 w 69833"/>
              <a:gd name="connsiteY0" fmla="*/ 55720 h 111439"/>
              <a:gd name="connsiteX1" fmla="*/ 34917 w 69833"/>
              <a:gd name="connsiteY1" fmla="*/ 0 h 111439"/>
              <a:gd name="connsiteX2" fmla="*/ 69834 w 69833"/>
              <a:gd name="connsiteY2" fmla="*/ 55720 h 111439"/>
              <a:gd name="connsiteX3" fmla="*/ 34917 w 69833"/>
              <a:gd name="connsiteY3" fmla="*/ 111440 h 111439"/>
              <a:gd name="connsiteX4" fmla="*/ 0 w 69833"/>
              <a:gd name="connsiteY4" fmla="*/ 55720 h 11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3" h="111439" extrusionOk="0">
                <a:moveTo>
                  <a:pt x="0" y="55720"/>
                </a:moveTo>
                <a:cubicBezTo>
                  <a:pt x="-2811" y="21641"/>
                  <a:pt x="18084" y="-890"/>
                  <a:pt x="34917" y="0"/>
                </a:cubicBezTo>
                <a:cubicBezTo>
                  <a:pt x="51123" y="1729"/>
                  <a:pt x="75922" y="23130"/>
                  <a:pt x="69834" y="55720"/>
                </a:cubicBezTo>
                <a:cubicBezTo>
                  <a:pt x="67758" y="82354"/>
                  <a:pt x="53168" y="114654"/>
                  <a:pt x="34917" y="111440"/>
                </a:cubicBezTo>
                <a:cubicBezTo>
                  <a:pt x="20638" y="104535"/>
                  <a:pt x="1276" y="86388"/>
                  <a:pt x="0" y="55720"/>
                </a:cubicBezTo>
                <a:close/>
              </a:path>
            </a:pathLst>
          </a:custGeom>
          <a:noFill/>
          <a:ln w="28575">
            <a:solidFill>
              <a:schemeClr val="accent1">
                <a:lumMod val="75000"/>
              </a:schemeClr>
            </a:solidFill>
            <a:extLst>
              <a:ext uri="{C807C97D-BFC1-408E-A445-0C87EB9F89A2}">
                <ask:lineSketchStyleProps xmlns:ask="http://schemas.microsoft.com/office/drawing/2018/sketchyshapes" xmlns="" sd="87924873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669925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120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grpId="0" nodeType="withEffect">
                                  <p:stCondLst>
                                    <p:cond delay="1100"/>
                                  </p:stCondLst>
                                  <p:childTnLst>
                                    <p:set>
                                      <p:cBhvr>
                                        <p:cTn id="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animBg="1"/>
      <p:bldP spid="8" grpId="0"/>
      <p:bldP spid="35" grpId="0" animBg="1"/>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3" name="Rectangle 22">
            <a:extLst>
              <a:ext uri="{FF2B5EF4-FFF2-40B4-BE49-F238E27FC236}">
                <a16:creationId xmlns:a16="http://schemas.microsoft.com/office/drawing/2014/main" id="{1AB001AF-86FB-1849-937C-8F0DAA7F8EA5}"/>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4" name="Rectangle 23">
            <a:extLst>
              <a:ext uri="{FF2B5EF4-FFF2-40B4-BE49-F238E27FC236}">
                <a16:creationId xmlns:a16="http://schemas.microsoft.com/office/drawing/2014/main" id="{94A4F6C0-CF7C-2849-A8AD-E5EDF01956FF}"/>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5" name="Rectangle 24">
            <a:extLst>
              <a:ext uri="{FF2B5EF4-FFF2-40B4-BE49-F238E27FC236}">
                <a16:creationId xmlns:a16="http://schemas.microsoft.com/office/drawing/2014/main" id="{29EA2999-B2B5-0545-8BB5-C8248AC496D8}"/>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26" name="Rectangle 25">
            <a:extLst>
              <a:ext uri="{FF2B5EF4-FFF2-40B4-BE49-F238E27FC236}">
                <a16:creationId xmlns:a16="http://schemas.microsoft.com/office/drawing/2014/main" id="{F6EF3463-AD25-E949-ACB3-AF5C4DB8A6BD}"/>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7" name="Rectangle 26">
            <a:extLst>
              <a:ext uri="{FF2B5EF4-FFF2-40B4-BE49-F238E27FC236}">
                <a16:creationId xmlns:a16="http://schemas.microsoft.com/office/drawing/2014/main" id="{4ECBA297-DEA4-F84C-B1BA-6058438FED48}"/>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8" name="Rectangle 27">
            <a:extLst>
              <a:ext uri="{FF2B5EF4-FFF2-40B4-BE49-F238E27FC236}">
                <a16:creationId xmlns:a16="http://schemas.microsoft.com/office/drawing/2014/main" id="{70F03858-EBDB-224B-A97D-0E7D9E881FA1}"/>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65496578-10F6-7F4E-84C4-A3E80A3A2215}"/>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grpSp>
        <p:nvGrpSpPr>
          <p:cNvPr id="20" name="Groupe 19">
            <a:extLst>
              <a:ext uri="{FF2B5EF4-FFF2-40B4-BE49-F238E27FC236}">
                <a16:creationId xmlns:a16="http://schemas.microsoft.com/office/drawing/2014/main" id="{5B980DCD-BF72-EA47-A966-B59FB143A6CE}"/>
              </a:ext>
            </a:extLst>
          </p:cNvPr>
          <p:cNvGrpSpPr/>
          <p:nvPr/>
        </p:nvGrpSpPr>
        <p:grpSpPr>
          <a:xfrm>
            <a:off x="6664138" y="4967850"/>
            <a:ext cx="2990130" cy="1859833"/>
            <a:chOff x="723923" y="4968889"/>
            <a:chExt cx="3018456" cy="1859833"/>
          </a:xfrm>
        </p:grpSpPr>
        <p:pic>
          <p:nvPicPr>
            <p:cNvPr id="21" name="Image 20">
              <a:extLst>
                <a:ext uri="{FF2B5EF4-FFF2-40B4-BE49-F238E27FC236}">
                  <a16:creationId xmlns:a16="http://schemas.microsoft.com/office/drawing/2014/main" id="{203D6F8B-51E8-D741-8A5C-D070AE8F50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22" name="Rectangle 21">
              <a:extLst>
                <a:ext uri="{FF2B5EF4-FFF2-40B4-BE49-F238E27FC236}">
                  <a16:creationId xmlns:a16="http://schemas.microsoft.com/office/drawing/2014/main" id="{3CC1B709-5BA6-3742-B867-2144EE22CBBE}"/>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9" name="Rectangle 28">
            <a:extLst>
              <a:ext uri="{FF2B5EF4-FFF2-40B4-BE49-F238E27FC236}">
                <a16:creationId xmlns:a16="http://schemas.microsoft.com/office/drawing/2014/main" id="{46390401-0883-D84E-8819-4D6E86330249}"/>
              </a:ext>
            </a:extLst>
          </p:cNvPr>
          <p:cNvSpPr/>
          <p:nvPr/>
        </p:nvSpPr>
        <p:spPr>
          <a:xfrm>
            <a:off x="-106393" y="876379"/>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sp>
        <p:nvSpPr>
          <p:cNvPr id="30" name="Rectangle 29">
            <a:extLst>
              <a:ext uri="{FF2B5EF4-FFF2-40B4-BE49-F238E27FC236}">
                <a16:creationId xmlns:a16="http://schemas.microsoft.com/office/drawing/2014/main" id="{72413313-B053-47E5-AB6F-AA524767E5BF}"/>
              </a:ext>
            </a:extLst>
          </p:cNvPr>
          <p:cNvSpPr/>
          <p:nvPr/>
        </p:nvSpPr>
        <p:spPr>
          <a:xfrm>
            <a:off x="1965524" y="592953"/>
            <a:ext cx="2361927"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23">
            <a:extLst>
              <a:ext uri="{FF2B5EF4-FFF2-40B4-BE49-F238E27FC236}">
                <a16:creationId xmlns:a16="http://schemas.microsoft.com/office/drawing/2014/main" id="{CC9D2E94-C45B-4955-BDFB-EF03DA6090CC}"/>
              </a:ext>
            </a:extLst>
          </p:cNvPr>
          <p:cNvSpPr txBox="1"/>
          <p:nvPr/>
        </p:nvSpPr>
        <p:spPr>
          <a:xfrm>
            <a:off x="2089376" y="540944"/>
            <a:ext cx="57303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IMPACT OF SEA</a:t>
            </a:r>
          </a:p>
        </p:txBody>
      </p:sp>
      <p:sp>
        <p:nvSpPr>
          <p:cNvPr id="33" name="TextBox 5">
            <a:extLst>
              <a:ext uri="{FF2B5EF4-FFF2-40B4-BE49-F238E27FC236}">
                <a16:creationId xmlns:a16="http://schemas.microsoft.com/office/drawing/2014/main" id="{FA7CCDC5-69FC-4D87-B9B6-3CF3C48A0E12}"/>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STRING ACTIVITY</a:t>
            </a:r>
          </a:p>
        </p:txBody>
      </p:sp>
      <p:pic>
        <p:nvPicPr>
          <p:cNvPr id="13" name="Picture 12" descr="A picture containing umbrella&#10;&#10;Description automatically generated">
            <a:extLst>
              <a:ext uri="{FF2B5EF4-FFF2-40B4-BE49-F238E27FC236}">
                <a16:creationId xmlns:a16="http://schemas.microsoft.com/office/drawing/2014/main" id="{17C135CF-E2EC-4D93-8C7E-A2B4F7490C7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839129" y="1208083"/>
            <a:ext cx="7852963" cy="4593981"/>
          </a:xfrm>
          <a:prstGeom prst="rect">
            <a:avLst/>
          </a:prstGeom>
        </p:spPr>
      </p:pic>
    </p:spTree>
    <p:extLst>
      <p:ext uri="{BB962C8B-B14F-4D97-AF65-F5344CB8AC3E}">
        <p14:creationId xmlns:p14="http://schemas.microsoft.com/office/powerpoint/2010/main" val="2899274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logo&#10;&#10;Description automatically generated">
            <a:extLst>
              <a:ext uri="{FF2B5EF4-FFF2-40B4-BE49-F238E27FC236}">
                <a16:creationId xmlns:a16="http://schemas.microsoft.com/office/drawing/2014/main" id="{25E983DB-0AE6-498A-9699-4437933E03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3937" y="96960"/>
            <a:ext cx="7591063" cy="6072566"/>
          </a:xfrm>
          <a:prstGeom prst="rect">
            <a:avLst/>
          </a:prstGeom>
        </p:spPr>
      </p:pic>
      <p:grpSp>
        <p:nvGrpSpPr>
          <p:cNvPr id="10" name="Groupe 9">
            <a:extLst>
              <a:ext uri="{FF2B5EF4-FFF2-40B4-BE49-F238E27FC236}">
                <a16:creationId xmlns:a16="http://schemas.microsoft.com/office/drawing/2014/main" id="{349038CE-4170-C040-9657-80ADB9F84104}"/>
              </a:ext>
            </a:extLst>
          </p:cNvPr>
          <p:cNvGrpSpPr/>
          <p:nvPr/>
        </p:nvGrpSpPr>
        <p:grpSpPr>
          <a:xfrm>
            <a:off x="2418775" y="4502385"/>
            <a:ext cx="3564749" cy="1545742"/>
            <a:chOff x="1872135" y="2593759"/>
            <a:chExt cx="3564749" cy="1545742"/>
          </a:xfrm>
        </p:grpSpPr>
        <p:sp>
          <p:nvSpPr>
            <p:cNvPr id="58" name="TextBox 35">
              <a:extLst>
                <a:ext uri="{FF2B5EF4-FFF2-40B4-BE49-F238E27FC236}">
                  <a16:creationId xmlns:a16="http://schemas.microsoft.com/office/drawing/2014/main" id="{EE65ABBA-5157-C54C-92EA-75465EE66E52}"/>
                </a:ext>
              </a:extLst>
            </p:cNvPr>
            <p:cNvSpPr txBox="1"/>
            <p:nvPr/>
          </p:nvSpPr>
          <p:spPr>
            <a:xfrm>
              <a:off x="1877259" y="2593759"/>
              <a:ext cx="2967009" cy="600677"/>
            </a:xfrm>
            <a:prstGeom prst="rect">
              <a:avLst/>
            </a:prstGeom>
            <a:noFill/>
          </p:spPr>
          <p:txBody>
            <a:bodyPr wrap="square" rtlCol="0">
              <a:spAutoFit/>
            </a:bodyPr>
            <a:lstStyle/>
            <a:p>
              <a:pPr algn="r">
                <a:lnSpc>
                  <a:spcPts val="4280"/>
                </a:lnSpc>
              </a:pPr>
              <a:r>
                <a:rPr lang="en-CA" sz="2800" b="1">
                  <a:solidFill>
                    <a:schemeClr val="bg1"/>
                  </a:solidFill>
                  <a:highlight>
                    <a:srgbClr val="006CB6"/>
                  </a:highlight>
                  <a:cs typeface="Times New Roman" panose="02020603050405020304" pitchFamily="18" charset="0"/>
                </a:rPr>
                <a:t>Family and peers  </a:t>
              </a:r>
            </a:p>
          </p:txBody>
        </p:sp>
        <p:sp>
          <p:nvSpPr>
            <p:cNvPr id="61" name="TextBox 54">
              <a:extLst>
                <a:ext uri="{FF2B5EF4-FFF2-40B4-BE49-F238E27FC236}">
                  <a16:creationId xmlns:a16="http://schemas.microsoft.com/office/drawing/2014/main" id="{605986B5-FC6C-D44A-AFAA-D412E045FCBD}"/>
                </a:ext>
              </a:extLst>
            </p:cNvPr>
            <p:cNvSpPr txBox="1"/>
            <p:nvPr/>
          </p:nvSpPr>
          <p:spPr>
            <a:xfrm>
              <a:off x="1872135" y="3131501"/>
              <a:ext cx="3564749" cy="1008000"/>
            </a:xfrm>
            <a:prstGeom prst="rect">
              <a:avLst/>
            </a:prstGeom>
            <a:noFill/>
          </p:spPr>
          <p:txBody>
            <a:bodyPr wrap="square" rtlCol="0" anchor="ctr" anchorCtr="0">
              <a:noAutofit/>
            </a:bodyPr>
            <a:lstStyle/>
            <a:p>
              <a:endParaRPr lang="en-CA" sz="1600" b="1">
                <a:latin typeface="Corbel" panose="020B0503020204020204" pitchFamily="34" charset="0"/>
              </a:endParaRPr>
            </a:p>
          </p:txBody>
        </p:sp>
      </p:grpSp>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THE IMPACT OF SEA </a:t>
            </a:r>
          </a:p>
        </p:txBody>
      </p:sp>
      <p:grpSp>
        <p:nvGrpSpPr>
          <p:cNvPr id="9" name="Groupe 8">
            <a:extLst>
              <a:ext uri="{FF2B5EF4-FFF2-40B4-BE49-F238E27FC236}">
                <a16:creationId xmlns:a16="http://schemas.microsoft.com/office/drawing/2014/main" id="{8F17B0D5-23A9-7848-A6E4-59D54AB2C0C9}"/>
              </a:ext>
            </a:extLst>
          </p:cNvPr>
          <p:cNvGrpSpPr/>
          <p:nvPr/>
        </p:nvGrpSpPr>
        <p:grpSpPr>
          <a:xfrm>
            <a:off x="7529781" y="334538"/>
            <a:ext cx="4397174" cy="3264540"/>
            <a:chOff x="8007594" y="1247926"/>
            <a:chExt cx="4397174" cy="3264540"/>
          </a:xfrm>
        </p:grpSpPr>
        <p:sp>
          <p:nvSpPr>
            <p:cNvPr id="62" name="TextBox 30">
              <a:extLst>
                <a:ext uri="{FF2B5EF4-FFF2-40B4-BE49-F238E27FC236}">
                  <a16:creationId xmlns:a16="http://schemas.microsoft.com/office/drawing/2014/main" id="{374E24CE-AFC3-7141-BA4D-902817903126}"/>
                </a:ext>
              </a:extLst>
            </p:cNvPr>
            <p:cNvSpPr txBox="1"/>
            <p:nvPr/>
          </p:nvSpPr>
          <p:spPr>
            <a:xfrm>
              <a:off x="9423474" y="1247926"/>
              <a:ext cx="2981294" cy="523220"/>
            </a:xfrm>
            <a:prstGeom prst="rect">
              <a:avLst/>
            </a:prstGeom>
            <a:noFill/>
          </p:spPr>
          <p:txBody>
            <a:bodyPr wrap="square" rtlCol="0">
              <a:spAutoFit/>
            </a:bodyPr>
            <a:lstStyle/>
            <a:p>
              <a:pPr algn="r"/>
              <a:r>
                <a:rPr lang="en-CA" sz="2800" b="1">
                  <a:solidFill>
                    <a:schemeClr val="bg1"/>
                  </a:solidFill>
                  <a:highlight>
                    <a:srgbClr val="3CA9F2"/>
                  </a:highlight>
                  <a:cs typeface="Times New Roman" panose="02020603050405020304" pitchFamily="18" charset="0"/>
                </a:rPr>
                <a:t>The community</a:t>
              </a:r>
            </a:p>
          </p:txBody>
        </p:sp>
        <p:sp>
          <p:nvSpPr>
            <p:cNvPr id="63" name="TextBox 27">
              <a:extLst>
                <a:ext uri="{FF2B5EF4-FFF2-40B4-BE49-F238E27FC236}">
                  <a16:creationId xmlns:a16="http://schemas.microsoft.com/office/drawing/2014/main" id="{4393650F-3320-F84D-AF7A-20BA840A8393}"/>
                </a:ext>
              </a:extLst>
            </p:cNvPr>
            <p:cNvSpPr txBox="1"/>
            <p:nvPr/>
          </p:nvSpPr>
          <p:spPr>
            <a:xfrm>
              <a:off x="8007594" y="4173912"/>
              <a:ext cx="3449490" cy="338554"/>
            </a:xfrm>
            <a:prstGeom prst="rect">
              <a:avLst/>
            </a:prstGeom>
            <a:noFill/>
          </p:spPr>
          <p:txBody>
            <a:bodyPr wrap="square" rtlCol="0">
              <a:spAutoFit/>
            </a:bodyPr>
            <a:lstStyle/>
            <a:p>
              <a:pPr algn="r"/>
              <a:endParaRPr lang="en-CA" sz="1600" b="1">
                <a:latin typeface="Corbel" panose="020B0503020204020204" pitchFamily="34" charset="0"/>
              </a:endParaRPr>
            </a:p>
          </p:txBody>
        </p:sp>
      </p:grpSp>
      <p:grpSp>
        <p:nvGrpSpPr>
          <p:cNvPr id="65" name="Groupe 64">
            <a:extLst>
              <a:ext uri="{FF2B5EF4-FFF2-40B4-BE49-F238E27FC236}">
                <a16:creationId xmlns:a16="http://schemas.microsoft.com/office/drawing/2014/main" id="{0AC62513-262C-B64F-896F-D46064E2210D}"/>
              </a:ext>
            </a:extLst>
          </p:cNvPr>
          <p:cNvGrpSpPr/>
          <p:nvPr/>
        </p:nvGrpSpPr>
        <p:grpSpPr>
          <a:xfrm>
            <a:off x="364631" y="1956191"/>
            <a:ext cx="4097220" cy="954107"/>
            <a:chOff x="8007594" y="3874310"/>
            <a:chExt cx="4097220" cy="954107"/>
          </a:xfrm>
        </p:grpSpPr>
        <p:sp>
          <p:nvSpPr>
            <p:cNvPr id="66" name="TextBox 30">
              <a:extLst>
                <a:ext uri="{FF2B5EF4-FFF2-40B4-BE49-F238E27FC236}">
                  <a16:creationId xmlns:a16="http://schemas.microsoft.com/office/drawing/2014/main" id="{D408AC13-E937-7F4F-A6CF-DDE5A48B854F}"/>
                </a:ext>
              </a:extLst>
            </p:cNvPr>
            <p:cNvSpPr txBox="1"/>
            <p:nvPr/>
          </p:nvSpPr>
          <p:spPr>
            <a:xfrm>
              <a:off x="9123520" y="3874310"/>
              <a:ext cx="2981294" cy="954107"/>
            </a:xfrm>
            <a:prstGeom prst="rect">
              <a:avLst/>
            </a:prstGeom>
            <a:noFill/>
          </p:spPr>
          <p:txBody>
            <a:bodyPr wrap="square" rtlCol="0">
              <a:spAutoFit/>
            </a:bodyPr>
            <a:lstStyle/>
            <a:p>
              <a:pPr algn="r"/>
              <a:r>
                <a:rPr lang="en-CA" sz="2800" b="1">
                  <a:solidFill>
                    <a:schemeClr val="bg1"/>
                  </a:solidFill>
                  <a:highlight>
                    <a:srgbClr val="5BC6E8"/>
                  </a:highlight>
                  <a:cs typeface="Times New Roman" panose="02020603050405020304" pitchFamily="18" charset="0"/>
                </a:rPr>
                <a:t>The organization</a:t>
              </a:r>
            </a:p>
            <a:p>
              <a:pPr algn="r"/>
              <a:endParaRPr lang="en-CA" sz="2800" b="1">
                <a:solidFill>
                  <a:srgbClr val="CB7018"/>
                </a:solidFill>
                <a:cs typeface="Times New Roman" panose="02020603050405020304" pitchFamily="18" charset="0"/>
              </a:endParaRPr>
            </a:p>
          </p:txBody>
        </p:sp>
        <p:sp>
          <p:nvSpPr>
            <p:cNvPr id="67" name="TextBox 27">
              <a:extLst>
                <a:ext uri="{FF2B5EF4-FFF2-40B4-BE49-F238E27FC236}">
                  <a16:creationId xmlns:a16="http://schemas.microsoft.com/office/drawing/2014/main" id="{28724629-7EFA-A04C-912D-8CCF74F38CE6}"/>
                </a:ext>
              </a:extLst>
            </p:cNvPr>
            <p:cNvSpPr txBox="1"/>
            <p:nvPr/>
          </p:nvSpPr>
          <p:spPr>
            <a:xfrm>
              <a:off x="8007594" y="4173912"/>
              <a:ext cx="3449490" cy="338554"/>
            </a:xfrm>
            <a:prstGeom prst="rect">
              <a:avLst/>
            </a:prstGeom>
            <a:noFill/>
          </p:spPr>
          <p:txBody>
            <a:bodyPr wrap="square" rtlCol="0">
              <a:spAutoFit/>
            </a:bodyPr>
            <a:lstStyle/>
            <a:p>
              <a:pPr algn="r"/>
              <a:endParaRPr lang="en-CA" sz="1600" b="1">
                <a:latin typeface="Corbel" panose="020B0503020204020204" pitchFamily="34" charset="0"/>
              </a:endParaRPr>
            </a:p>
          </p:txBody>
        </p:sp>
      </p:grpSp>
      <p:grpSp>
        <p:nvGrpSpPr>
          <p:cNvPr id="42" name="Groupe 41">
            <a:extLst>
              <a:ext uri="{FF2B5EF4-FFF2-40B4-BE49-F238E27FC236}">
                <a16:creationId xmlns:a16="http://schemas.microsoft.com/office/drawing/2014/main" id="{DE7375BD-D7C5-6E48-B4CE-4B40904AC3BE}"/>
              </a:ext>
            </a:extLst>
          </p:cNvPr>
          <p:cNvGrpSpPr/>
          <p:nvPr/>
        </p:nvGrpSpPr>
        <p:grpSpPr>
          <a:xfrm>
            <a:off x="6664138" y="4967850"/>
            <a:ext cx="2990130" cy="1859833"/>
            <a:chOff x="723923" y="4968889"/>
            <a:chExt cx="3018456" cy="1859833"/>
          </a:xfrm>
        </p:grpSpPr>
        <p:pic>
          <p:nvPicPr>
            <p:cNvPr id="43" name="Image 42">
              <a:extLst>
                <a:ext uri="{FF2B5EF4-FFF2-40B4-BE49-F238E27FC236}">
                  <a16:creationId xmlns:a16="http://schemas.microsoft.com/office/drawing/2014/main" id="{95179424-5A77-D144-903E-D4AC8A3BBA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44" name="Rectangle 43">
              <a:extLst>
                <a:ext uri="{FF2B5EF4-FFF2-40B4-BE49-F238E27FC236}">
                  <a16:creationId xmlns:a16="http://schemas.microsoft.com/office/drawing/2014/main" id="{BE8B7575-4596-1043-8A95-0F2EC18F3ED8}"/>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5" name="Rectangle 44">
            <a:extLst>
              <a:ext uri="{FF2B5EF4-FFF2-40B4-BE49-F238E27FC236}">
                <a16:creationId xmlns:a16="http://schemas.microsoft.com/office/drawing/2014/main" id="{BAC9A980-2E40-4945-87FC-3B6633B15F26}"/>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6" name="Rectangle 45">
            <a:extLst>
              <a:ext uri="{FF2B5EF4-FFF2-40B4-BE49-F238E27FC236}">
                <a16:creationId xmlns:a16="http://schemas.microsoft.com/office/drawing/2014/main" id="{7D659C02-2AB4-8D4D-88E7-F90F929178A8}"/>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7" name="Rectangle 46">
            <a:extLst>
              <a:ext uri="{FF2B5EF4-FFF2-40B4-BE49-F238E27FC236}">
                <a16:creationId xmlns:a16="http://schemas.microsoft.com/office/drawing/2014/main" id="{61A87DF8-534F-B647-954D-3819C93A0DD2}"/>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9" name="Rectangle 48">
            <a:extLst>
              <a:ext uri="{FF2B5EF4-FFF2-40B4-BE49-F238E27FC236}">
                <a16:creationId xmlns:a16="http://schemas.microsoft.com/office/drawing/2014/main" id="{45931255-98F7-0F45-8245-BB9BEF90AF2B}"/>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50" name="Rectangle 49">
            <a:extLst>
              <a:ext uri="{FF2B5EF4-FFF2-40B4-BE49-F238E27FC236}">
                <a16:creationId xmlns:a16="http://schemas.microsoft.com/office/drawing/2014/main" id="{95F9DFEB-6CD5-3944-A587-5C69A94B8BB9}"/>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51" name="Rectangle 50">
            <a:extLst>
              <a:ext uri="{FF2B5EF4-FFF2-40B4-BE49-F238E27FC236}">
                <a16:creationId xmlns:a16="http://schemas.microsoft.com/office/drawing/2014/main" id="{BB77F465-F08D-8A48-8E69-53082DD3A947}"/>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55" name="Rectangle 54">
            <a:extLst>
              <a:ext uri="{FF2B5EF4-FFF2-40B4-BE49-F238E27FC236}">
                <a16:creationId xmlns:a16="http://schemas.microsoft.com/office/drawing/2014/main" id="{A18B595D-7732-794E-A525-0193F2AA5F09}"/>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1B2E8E82-2CE3-6E44-BAD0-9518C9E24863}"/>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pic>
        <p:nvPicPr>
          <p:cNvPr id="24" name="Picture 23" descr="A picture containing shirt, umbrella&#10;&#10;Description automatically generated">
            <a:extLst>
              <a:ext uri="{FF2B5EF4-FFF2-40B4-BE49-F238E27FC236}">
                <a16:creationId xmlns:a16="http://schemas.microsoft.com/office/drawing/2014/main" id="{E159D125-40AB-410B-8E49-88BABDCB1A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68440" y="49810"/>
            <a:ext cx="7591063" cy="6072566"/>
          </a:xfrm>
          <a:prstGeom prst="rect">
            <a:avLst/>
          </a:prstGeom>
        </p:spPr>
      </p:pic>
      <p:pic>
        <p:nvPicPr>
          <p:cNvPr id="22" name="Picture 21" descr="A picture containing umbrella, shirt&#10;&#10;Description automatically generated">
            <a:extLst>
              <a:ext uri="{FF2B5EF4-FFF2-40B4-BE49-F238E27FC236}">
                <a16:creationId xmlns:a16="http://schemas.microsoft.com/office/drawing/2014/main" id="{C6EB081F-3B6D-4B6D-A624-62975BA0C70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66053" y="49390"/>
            <a:ext cx="7591064" cy="6072566"/>
          </a:xfrm>
          <a:prstGeom prst="rect">
            <a:avLst/>
          </a:prstGeom>
        </p:spPr>
      </p:pic>
      <p:pic>
        <p:nvPicPr>
          <p:cNvPr id="20" name="Picture 19" descr="A close up of a logo&#10;&#10;Description automatically generated">
            <a:extLst>
              <a:ext uri="{FF2B5EF4-FFF2-40B4-BE49-F238E27FC236}">
                <a16:creationId xmlns:a16="http://schemas.microsoft.com/office/drawing/2014/main" id="{0D9A623F-8FD9-45EF-9787-DC7A52084E1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72972" y="47985"/>
            <a:ext cx="7591063" cy="6072566"/>
          </a:xfrm>
          <a:prstGeom prst="rect">
            <a:avLst/>
          </a:prstGeom>
        </p:spPr>
      </p:pic>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REALITY</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259619"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66100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10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xit" presetSubtype="0" fill="hold" nodeType="with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xit" presetSubtype="0" fill="hold"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xit" presetSubtype="0" fill="hold" nodeType="withEffect">
                                  <p:stCondLst>
                                    <p:cond delay="100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ECOSYSTEM</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3833392"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THE IMPACT OF SH</a:t>
            </a:r>
          </a:p>
        </p:txBody>
      </p:sp>
      <p:grpSp>
        <p:nvGrpSpPr>
          <p:cNvPr id="42" name="Groupe 41">
            <a:extLst>
              <a:ext uri="{FF2B5EF4-FFF2-40B4-BE49-F238E27FC236}">
                <a16:creationId xmlns:a16="http://schemas.microsoft.com/office/drawing/2014/main" id="{DE7375BD-D7C5-6E48-B4CE-4B40904AC3BE}"/>
              </a:ext>
            </a:extLst>
          </p:cNvPr>
          <p:cNvGrpSpPr/>
          <p:nvPr/>
        </p:nvGrpSpPr>
        <p:grpSpPr>
          <a:xfrm>
            <a:off x="6664138" y="4967850"/>
            <a:ext cx="2990130" cy="1859833"/>
            <a:chOff x="723923" y="4968889"/>
            <a:chExt cx="3018456" cy="1859833"/>
          </a:xfrm>
        </p:grpSpPr>
        <p:pic>
          <p:nvPicPr>
            <p:cNvPr id="43" name="Image 42">
              <a:extLst>
                <a:ext uri="{FF2B5EF4-FFF2-40B4-BE49-F238E27FC236}">
                  <a16:creationId xmlns:a16="http://schemas.microsoft.com/office/drawing/2014/main" id="{95179424-5A77-D144-903E-D4AC8A3BBA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44" name="Rectangle 43">
              <a:extLst>
                <a:ext uri="{FF2B5EF4-FFF2-40B4-BE49-F238E27FC236}">
                  <a16:creationId xmlns:a16="http://schemas.microsoft.com/office/drawing/2014/main" id="{BE8B7575-4596-1043-8A95-0F2EC18F3ED8}"/>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45" name="Rectangle 44">
            <a:extLst>
              <a:ext uri="{FF2B5EF4-FFF2-40B4-BE49-F238E27FC236}">
                <a16:creationId xmlns:a16="http://schemas.microsoft.com/office/drawing/2014/main" id="{BAC9A980-2E40-4945-87FC-3B6633B15F26}"/>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6" name="Rectangle 45">
            <a:extLst>
              <a:ext uri="{FF2B5EF4-FFF2-40B4-BE49-F238E27FC236}">
                <a16:creationId xmlns:a16="http://schemas.microsoft.com/office/drawing/2014/main" id="{7D659C02-2AB4-8D4D-88E7-F90F929178A8}"/>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7" name="Rectangle 46">
            <a:extLst>
              <a:ext uri="{FF2B5EF4-FFF2-40B4-BE49-F238E27FC236}">
                <a16:creationId xmlns:a16="http://schemas.microsoft.com/office/drawing/2014/main" id="{61A87DF8-534F-B647-954D-3819C93A0DD2}"/>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9" name="Rectangle 48">
            <a:extLst>
              <a:ext uri="{FF2B5EF4-FFF2-40B4-BE49-F238E27FC236}">
                <a16:creationId xmlns:a16="http://schemas.microsoft.com/office/drawing/2014/main" id="{45931255-98F7-0F45-8245-BB9BEF90AF2B}"/>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50" name="Rectangle 49">
            <a:extLst>
              <a:ext uri="{FF2B5EF4-FFF2-40B4-BE49-F238E27FC236}">
                <a16:creationId xmlns:a16="http://schemas.microsoft.com/office/drawing/2014/main" id="{95F9DFEB-6CD5-3944-A587-5C69A94B8BB9}"/>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51" name="Rectangle 50">
            <a:extLst>
              <a:ext uri="{FF2B5EF4-FFF2-40B4-BE49-F238E27FC236}">
                <a16:creationId xmlns:a16="http://schemas.microsoft.com/office/drawing/2014/main" id="{BB77F465-F08D-8A48-8E69-53082DD3A947}"/>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55" name="Rectangle 54">
            <a:extLst>
              <a:ext uri="{FF2B5EF4-FFF2-40B4-BE49-F238E27FC236}">
                <a16:creationId xmlns:a16="http://schemas.microsoft.com/office/drawing/2014/main" id="{A18B595D-7732-794E-A525-0193F2AA5F09}"/>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TextBox 30">
            <a:extLst>
              <a:ext uri="{FF2B5EF4-FFF2-40B4-BE49-F238E27FC236}">
                <a16:creationId xmlns:a16="http://schemas.microsoft.com/office/drawing/2014/main" id="{2AE08B45-207C-0544-9B45-6D47C1378D42}"/>
              </a:ext>
            </a:extLst>
          </p:cNvPr>
          <p:cNvSpPr txBox="1"/>
          <p:nvPr/>
        </p:nvSpPr>
        <p:spPr>
          <a:xfrm>
            <a:off x="2003179" y="2496948"/>
            <a:ext cx="3608897" cy="1682512"/>
          </a:xfrm>
          <a:prstGeom prst="rect">
            <a:avLst/>
          </a:prstGeom>
          <a:noFill/>
        </p:spPr>
        <p:txBody>
          <a:bodyPr wrap="square" rtlCol="0">
            <a:spAutoFit/>
          </a:bodyPr>
          <a:lstStyle/>
          <a:p>
            <a:pPr>
              <a:lnSpc>
                <a:spcPts val="3100"/>
              </a:lnSpc>
            </a:pPr>
            <a:r>
              <a:rPr lang="en-CA" sz="3000" b="1" i="1">
                <a:latin typeface="Times New Roman" panose="02020603050405020304" pitchFamily="18" charset="0"/>
                <a:cs typeface="Times New Roman" panose="02020603050405020304" pitchFamily="18" charset="0"/>
              </a:rPr>
              <a:t>How would the impact be different if it was a situation of Sexual Harassment?</a:t>
            </a:r>
          </a:p>
        </p:txBody>
      </p:sp>
      <p:sp>
        <p:nvSpPr>
          <p:cNvPr id="22" name="Rectangle 21">
            <a:extLst>
              <a:ext uri="{FF2B5EF4-FFF2-40B4-BE49-F238E27FC236}">
                <a16:creationId xmlns:a16="http://schemas.microsoft.com/office/drawing/2014/main" id="{273CF6E6-CB8D-1442-ABB6-C850A07FA44A}"/>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pic>
        <p:nvPicPr>
          <p:cNvPr id="6" name="Picture 5">
            <a:extLst>
              <a:ext uri="{FF2B5EF4-FFF2-40B4-BE49-F238E27FC236}">
                <a16:creationId xmlns:a16="http://schemas.microsoft.com/office/drawing/2014/main" id="{4BC01079-FDA0-402B-AE0F-825D78A4EA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12076" y="-27860"/>
            <a:ext cx="7456004" cy="5964523"/>
          </a:xfrm>
          <a:prstGeom prst="rect">
            <a:avLst/>
          </a:prstGeom>
        </p:spPr>
      </p:pic>
    </p:spTree>
    <p:extLst>
      <p:ext uri="{BB962C8B-B14F-4D97-AF65-F5344CB8AC3E}">
        <p14:creationId xmlns:p14="http://schemas.microsoft.com/office/powerpoint/2010/main" val="2897949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hemise&#10;&#10;Description générée automatiquement">
            <a:extLst>
              <a:ext uri="{FF2B5EF4-FFF2-40B4-BE49-F238E27FC236}">
                <a16:creationId xmlns:a16="http://schemas.microsoft.com/office/drawing/2014/main" id="{61EBBDC0-D8C9-4741-913A-D723F25FCD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91090" y="2620014"/>
            <a:ext cx="7344388" cy="4269790"/>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22" name="ZoneTexte 21">
            <a:extLst>
              <a:ext uri="{FF2B5EF4-FFF2-40B4-BE49-F238E27FC236}">
                <a16:creationId xmlns:a16="http://schemas.microsoft.com/office/drawing/2014/main" id="{6D2F9552-5C20-E649-8BE5-8E4F5EDE1A0B}"/>
              </a:ext>
            </a:extLst>
          </p:cNvPr>
          <p:cNvSpPr txBox="1"/>
          <p:nvPr/>
        </p:nvSpPr>
        <p:spPr>
          <a:xfrm>
            <a:off x="2089376" y="540944"/>
            <a:ext cx="404520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THE VICTIM’S EXPERIENCE</a:t>
            </a:r>
          </a:p>
        </p:txBody>
      </p:sp>
      <p:sp>
        <p:nvSpPr>
          <p:cNvPr id="24" name="Rectangle 23">
            <a:extLst>
              <a:ext uri="{FF2B5EF4-FFF2-40B4-BE49-F238E27FC236}">
                <a16:creationId xmlns:a16="http://schemas.microsoft.com/office/drawing/2014/main" id="{DADA28FD-ED3C-C941-B23D-69D725844A21}"/>
              </a:ext>
            </a:extLst>
          </p:cNvPr>
          <p:cNvSpPr/>
          <p:nvPr/>
        </p:nvSpPr>
        <p:spPr>
          <a:xfrm>
            <a:off x="1965524" y="592953"/>
            <a:ext cx="3833392"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5">
            <a:extLst>
              <a:ext uri="{FF2B5EF4-FFF2-40B4-BE49-F238E27FC236}">
                <a16:creationId xmlns:a16="http://schemas.microsoft.com/office/drawing/2014/main" id="{4C942E20-900F-C147-A7BF-3DF2AABDB4FC}"/>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PROVIDING SUPPORTIVE RESPONSES</a:t>
            </a:r>
          </a:p>
        </p:txBody>
      </p:sp>
      <p:sp>
        <p:nvSpPr>
          <p:cNvPr id="49" name="ZoneTexte 48">
            <a:extLst>
              <a:ext uri="{FF2B5EF4-FFF2-40B4-BE49-F238E27FC236}">
                <a16:creationId xmlns:a16="http://schemas.microsoft.com/office/drawing/2014/main" id="{948FA338-A45F-7D40-9798-2A9110F4F454}"/>
              </a:ext>
            </a:extLst>
          </p:cNvPr>
          <p:cNvSpPr txBox="1"/>
          <p:nvPr/>
        </p:nvSpPr>
        <p:spPr>
          <a:xfrm>
            <a:off x="5446754" y="1553398"/>
            <a:ext cx="1905000" cy="509755"/>
          </a:xfrm>
          <a:prstGeom prst="rect">
            <a:avLst/>
          </a:prstGeom>
          <a:noFill/>
        </p:spPr>
        <p:txBody>
          <a:bodyPr wrap="square" lIns="0" tIns="0" rIns="0" bIns="0" rtlCol="0">
            <a:spAutoFit/>
          </a:bodyPr>
          <a:lstStyle/>
          <a:p>
            <a:pPr algn="ctr">
              <a:lnSpc>
                <a:spcPts val="4280"/>
              </a:lnSpc>
            </a:pPr>
            <a:r>
              <a:rPr lang="en-CA" sz="3200" b="1" i="1">
                <a:solidFill>
                  <a:srgbClr val="CA6F16"/>
                </a:solidFill>
                <a:latin typeface="Times New Roman" panose="02020603050405020304" pitchFamily="18" charset="0"/>
                <a:cs typeface="Times New Roman" panose="02020603050405020304" pitchFamily="18" charset="0"/>
              </a:rPr>
              <a:t>Listen</a:t>
            </a:r>
          </a:p>
        </p:txBody>
      </p:sp>
      <p:sp>
        <p:nvSpPr>
          <p:cNvPr id="50" name="ZoneTexte 49">
            <a:extLst>
              <a:ext uri="{FF2B5EF4-FFF2-40B4-BE49-F238E27FC236}">
                <a16:creationId xmlns:a16="http://schemas.microsoft.com/office/drawing/2014/main" id="{8BE9A428-F9A0-E349-BDE5-9E1C50AA6FA7}"/>
              </a:ext>
            </a:extLst>
          </p:cNvPr>
          <p:cNvSpPr txBox="1"/>
          <p:nvPr/>
        </p:nvSpPr>
        <p:spPr>
          <a:xfrm>
            <a:off x="2489200" y="3306248"/>
            <a:ext cx="1905000" cy="509755"/>
          </a:xfrm>
          <a:prstGeom prst="rect">
            <a:avLst/>
          </a:prstGeom>
          <a:noFill/>
        </p:spPr>
        <p:txBody>
          <a:bodyPr wrap="square" lIns="0" tIns="0" rIns="0" bIns="0" rtlCol="0">
            <a:spAutoFit/>
          </a:bodyPr>
          <a:lstStyle/>
          <a:p>
            <a:pPr algn="ctr">
              <a:lnSpc>
                <a:spcPts val="4280"/>
              </a:lnSpc>
            </a:pPr>
            <a:r>
              <a:rPr lang="en-CA" sz="3200" b="1" i="1">
                <a:solidFill>
                  <a:srgbClr val="CA6F16"/>
                </a:solidFill>
                <a:latin typeface="Times New Roman" panose="02020603050405020304" pitchFamily="18" charset="0"/>
                <a:cs typeface="Times New Roman" panose="02020603050405020304" pitchFamily="18" charset="0"/>
              </a:rPr>
              <a:t>Empathize</a:t>
            </a:r>
          </a:p>
        </p:txBody>
      </p:sp>
      <p:sp>
        <p:nvSpPr>
          <p:cNvPr id="51" name="ZoneTexte 50">
            <a:extLst>
              <a:ext uri="{FF2B5EF4-FFF2-40B4-BE49-F238E27FC236}">
                <a16:creationId xmlns:a16="http://schemas.microsoft.com/office/drawing/2014/main" id="{A772C6EF-71FD-FA43-93D2-C7F7AC4F857A}"/>
              </a:ext>
            </a:extLst>
          </p:cNvPr>
          <p:cNvSpPr txBox="1"/>
          <p:nvPr/>
        </p:nvSpPr>
        <p:spPr>
          <a:xfrm>
            <a:off x="8323470" y="3306248"/>
            <a:ext cx="2530060" cy="509755"/>
          </a:xfrm>
          <a:prstGeom prst="rect">
            <a:avLst/>
          </a:prstGeom>
          <a:noFill/>
        </p:spPr>
        <p:txBody>
          <a:bodyPr wrap="square" lIns="0" tIns="0" rIns="0" bIns="0" rtlCol="0">
            <a:spAutoFit/>
          </a:bodyPr>
          <a:lstStyle/>
          <a:p>
            <a:pPr algn="ctr">
              <a:lnSpc>
                <a:spcPts val="4280"/>
              </a:lnSpc>
            </a:pPr>
            <a:r>
              <a:rPr lang="en-CA" sz="3200" b="1" i="1">
                <a:solidFill>
                  <a:srgbClr val="CA6F16"/>
                </a:solidFill>
                <a:latin typeface="Times New Roman" panose="02020603050405020304" pitchFamily="18" charset="0"/>
                <a:cs typeface="Times New Roman" panose="02020603050405020304" pitchFamily="18" charset="0"/>
              </a:rPr>
              <a:t>Take action</a:t>
            </a:r>
          </a:p>
        </p:txBody>
      </p:sp>
      <p:sp>
        <p:nvSpPr>
          <p:cNvPr id="54" name="Rectangle 53">
            <a:extLst>
              <a:ext uri="{FF2B5EF4-FFF2-40B4-BE49-F238E27FC236}">
                <a16:creationId xmlns:a16="http://schemas.microsoft.com/office/drawing/2014/main" id="{49387D1F-FC63-9947-A4B1-D23E83FC73BC}"/>
              </a:ext>
            </a:extLst>
          </p:cNvPr>
          <p:cNvSpPr/>
          <p:nvPr/>
        </p:nvSpPr>
        <p:spPr>
          <a:xfrm>
            <a:off x="3311237" y="3774669"/>
            <a:ext cx="184730" cy="338554"/>
          </a:xfrm>
          <a:prstGeom prst="rect">
            <a:avLst/>
          </a:prstGeom>
        </p:spPr>
        <p:txBody>
          <a:bodyPr wrap="none">
            <a:spAutoFit/>
          </a:bodyPr>
          <a:lstStyle/>
          <a:p>
            <a:pPr algn="ctr"/>
            <a:endParaRPr lang="en-US" sz="1600" b="1">
              <a:latin typeface="Corbel" panose="020B0503020204020204" pitchFamily="34" charset="0"/>
            </a:endParaRPr>
          </a:p>
        </p:txBody>
      </p:sp>
      <p:grpSp>
        <p:nvGrpSpPr>
          <p:cNvPr id="30" name="Groupe 29">
            <a:extLst>
              <a:ext uri="{FF2B5EF4-FFF2-40B4-BE49-F238E27FC236}">
                <a16:creationId xmlns:a16="http://schemas.microsoft.com/office/drawing/2014/main" id="{8180FB95-7437-3E45-929D-BA834038ADA3}"/>
              </a:ext>
            </a:extLst>
          </p:cNvPr>
          <p:cNvGrpSpPr/>
          <p:nvPr/>
        </p:nvGrpSpPr>
        <p:grpSpPr>
          <a:xfrm>
            <a:off x="6664138" y="4967850"/>
            <a:ext cx="2990130" cy="1859833"/>
            <a:chOff x="723923" y="4968889"/>
            <a:chExt cx="3018456" cy="1859833"/>
          </a:xfrm>
        </p:grpSpPr>
        <p:pic>
          <p:nvPicPr>
            <p:cNvPr id="33" name="Image 32">
              <a:extLst>
                <a:ext uri="{FF2B5EF4-FFF2-40B4-BE49-F238E27FC236}">
                  <a16:creationId xmlns:a16="http://schemas.microsoft.com/office/drawing/2014/main" id="{0BB14B20-B546-F444-8203-A6F0FB44B2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3923" y="4968889"/>
              <a:ext cx="3018456" cy="1859833"/>
            </a:xfrm>
            <a:prstGeom prst="rect">
              <a:avLst/>
            </a:prstGeom>
          </p:spPr>
        </p:pic>
        <p:sp>
          <p:nvSpPr>
            <p:cNvPr id="37" name="Rectangle 36">
              <a:extLst>
                <a:ext uri="{FF2B5EF4-FFF2-40B4-BE49-F238E27FC236}">
                  <a16:creationId xmlns:a16="http://schemas.microsoft.com/office/drawing/2014/main" id="{2D683D9C-C13A-B045-9B5C-E30518D7758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05</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8" name="Rectangle 37">
            <a:extLst>
              <a:ext uri="{FF2B5EF4-FFF2-40B4-BE49-F238E27FC236}">
                <a16:creationId xmlns:a16="http://schemas.microsoft.com/office/drawing/2014/main" id="{A1C4CD2A-3796-224E-A9E6-967E610D560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9" name="Rectangle 38">
            <a:extLst>
              <a:ext uri="{FF2B5EF4-FFF2-40B4-BE49-F238E27FC236}">
                <a16:creationId xmlns:a16="http://schemas.microsoft.com/office/drawing/2014/main" id="{F1DD009C-3842-CD48-9C9B-414DEBC1AA99}"/>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1" name="Rectangle 40">
            <a:extLst>
              <a:ext uri="{FF2B5EF4-FFF2-40B4-BE49-F238E27FC236}">
                <a16:creationId xmlns:a16="http://schemas.microsoft.com/office/drawing/2014/main" id="{B3FCD12C-B12E-D14E-A61B-6B7665C4F6BE}"/>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2" name="Rectangle 41">
            <a:extLst>
              <a:ext uri="{FF2B5EF4-FFF2-40B4-BE49-F238E27FC236}">
                <a16:creationId xmlns:a16="http://schemas.microsoft.com/office/drawing/2014/main" id="{0A986819-CA55-E443-9C2A-073A156097E8}"/>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3" name="Rectangle 42">
            <a:extLst>
              <a:ext uri="{FF2B5EF4-FFF2-40B4-BE49-F238E27FC236}">
                <a16:creationId xmlns:a16="http://schemas.microsoft.com/office/drawing/2014/main" id="{76D17138-136C-E14C-B3D0-D438FEF2C1B4}"/>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44" name="Rectangle 43">
            <a:extLst>
              <a:ext uri="{FF2B5EF4-FFF2-40B4-BE49-F238E27FC236}">
                <a16:creationId xmlns:a16="http://schemas.microsoft.com/office/drawing/2014/main" id="{9E65E1BF-1F94-E248-864C-7A301CFFB0E5}"/>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319DED55-E35F-1B47-9FBA-8596F515C09A}"/>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23" name="Rectangle 22">
            <a:extLst>
              <a:ext uri="{FF2B5EF4-FFF2-40B4-BE49-F238E27FC236}">
                <a16:creationId xmlns:a16="http://schemas.microsoft.com/office/drawing/2014/main" id="{01BBAF5F-A3FF-1C42-9EF0-7722B03E64DE}"/>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05</a:t>
            </a:r>
          </a:p>
        </p:txBody>
      </p:sp>
      <p:sp>
        <p:nvSpPr>
          <p:cNvPr id="26" name="TextBox 5">
            <a:extLst>
              <a:ext uri="{FF2B5EF4-FFF2-40B4-BE49-F238E27FC236}">
                <a16:creationId xmlns:a16="http://schemas.microsoft.com/office/drawing/2014/main" id="{C16D5663-7730-1A4C-A5D9-8B7727B82876}"/>
              </a:ext>
            </a:extLst>
          </p:cNvPr>
          <p:cNvSpPr txBox="1"/>
          <p:nvPr/>
        </p:nvSpPr>
        <p:spPr>
          <a:xfrm>
            <a:off x="5457809" y="5200526"/>
            <a:ext cx="1897932" cy="528350"/>
          </a:xfrm>
          <a:prstGeom prst="rect">
            <a:avLst/>
          </a:prstGeom>
          <a:noFill/>
        </p:spPr>
        <p:txBody>
          <a:bodyPr wrap="square" rtlCol="0">
            <a:spAutoFit/>
          </a:bodyPr>
          <a:lstStyle/>
          <a:p>
            <a:pPr algn="ctr">
              <a:lnSpc>
                <a:spcPts val="2000"/>
              </a:lnSpc>
            </a:pPr>
            <a:r>
              <a:rPr lang="en-US" sz="2000" b="1">
                <a:solidFill>
                  <a:schemeClr val="bg1"/>
                </a:solidFill>
                <a:latin typeface="Corbel" panose="020B0503020204020204" pitchFamily="34" charset="0"/>
                <a:ea typeface="Roboto" panose="02000000000000000000" pitchFamily="2" charset="0"/>
                <a:cs typeface="Calibri Light" panose="020F0302020204030204" pitchFamily="34" charset="0"/>
              </a:rPr>
              <a:t>VICTIM</a:t>
            </a:r>
          </a:p>
          <a:p>
            <a:pPr algn="ctr">
              <a:lnSpc>
                <a:spcPts val="1420"/>
              </a:lnSpc>
            </a:pPr>
            <a:r>
              <a:rPr lang="en-US" sz="1200" b="1">
                <a:solidFill>
                  <a:schemeClr val="bg1"/>
                </a:solidFill>
                <a:latin typeface="Corbel" panose="020B0503020204020204" pitchFamily="34" charset="0"/>
                <a:ea typeface="Roboto" panose="02000000000000000000" pitchFamily="2" charset="0"/>
                <a:cs typeface="Calibri Light" panose="020F0302020204030204" pitchFamily="34" charset="0"/>
              </a:rPr>
              <a:t>of sexual misconduct</a:t>
            </a:r>
          </a:p>
        </p:txBody>
      </p:sp>
    </p:spTree>
    <p:extLst>
      <p:ext uri="{BB962C8B-B14F-4D97-AF65-F5344CB8AC3E}">
        <p14:creationId xmlns:p14="http://schemas.microsoft.com/office/powerpoint/2010/main" val="1272182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ppt_y</p:attrName>
                                        </p:attrNameLst>
                                      </p:cBhvr>
                                      <p:tavLst>
                                        <p:tav tm="0">
                                          <p:val>
                                            <p:strVal val="#ppt_y+#ppt_h*1.125000"/>
                                          </p:val>
                                        </p:tav>
                                        <p:tav tm="100000">
                                          <p:val>
                                            <p:strVal val="#ppt_y"/>
                                          </p:val>
                                        </p:tav>
                                      </p:tavLst>
                                    </p:anim>
                                    <p:animEffect transition="in" filter="wipe(up)">
                                      <p:cBhvr>
                                        <p:cTn id="8" dur="500"/>
                                        <p:tgtEl>
                                          <p:spTgt spid="3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5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nodePh="1">
                                  <p:stCondLst>
                                    <p:cond delay="0"/>
                                  </p:stCondLst>
                                  <p:endCondLst>
                                    <p:cond evt="begin" delay="0">
                                      <p:tn val="26"/>
                                    </p:cond>
                                  </p:end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4"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descr="Une image contenant jouet&#10;&#10;Description générée automatiquement">
            <a:extLst>
              <a:ext uri="{FF2B5EF4-FFF2-40B4-BE49-F238E27FC236}">
                <a16:creationId xmlns:a16="http://schemas.microsoft.com/office/drawing/2014/main" id="{340C2A23-5167-F845-A20D-93F1000417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78264" y="-209006"/>
            <a:ext cx="11796321" cy="6858000"/>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8143174" y="4967850"/>
            <a:ext cx="2988375" cy="1859833"/>
            <a:chOff x="707868"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3" name="Rectangle 22">
            <a:extLst>
              <a:ext uri="{FF2B5EF4-FFF2-40B4-BE49-F238E27FC236}">
                <a16:creationId xmlns:a16="http://schemas.microsoft.com/office/drawing/2014/main" id="{6CF2BC60-AA21-074E-8722-A1F876DDF0ED}"/>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4" name="Rectangle 23">
            <a:extLst>
              <a:ext uri="{FF2B5EF4-FFF2-40B4-BE49-F238E27FC236}">
                <a16:creationId xmlns:a16="http://schemas.microsoft.com/office/drawing/2014/main" id="{A2C43A0F-DA4B-2B4B-B3C1-5B22168476D2}"/>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5" name="Rectangle 24">
            <a:extLst>
              <a:ext uri="{FF2B5EF4-FFF2-40B4-BE49-F238E27FC236}">
                <a16:creationId xmlns:a16="http://schemas.microsoft.com/office/drawing/2014/main" id="{1A92DFF6-E305-F04D-839A-47DC2E6C328F}"/>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26" name="Rectangle 25">
            <a:extLst>
              <a:ext uri="{FF2B5EF4-FFF2-40B4-BE49-F238E27FC236}">
                <a16:creationId xmlns:a16="http://schemas.microsoft.com/office/drawing/2014/main" id="{B3A510BA-D2E4-CD4C-8BCD-E742A5244C75}"/>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7" name="Rectangle 26">
            <a:extLst>
              <a:ext uri="{FF2B5EF4-FFF2-40B4-BE49-F238E27FC236}">
                <a16:creationId xmlns:a16="http://schemas.microsoft.com/office/drawing/2014/main" id="{C90B228B-32B6-494D-B19A-4EF95DF81E51}"/>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61B0BDD7-4EEC-8A47-8EB2-9280C27C35EE}"/>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2" name="Rectangle 31">
            <a:extLst>
              <a:ext uri="{FF2B5EF4-FFF2-40B4-BE49-F238E27FC236}">
                <a16:creationId xmlns:a16="http://schemas.microsoft.com/office/drawing/2014/main" id="{1337C424-9121-0647-9DA1-C8793D23337E}"/>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5" name="Rectangle 34">
            <a:extLst>
              <a:ext uri="{FF2B5EF4-FFF2-40B4-BE49-F238E27FC236}">
                <a16:creationId xmlns:a16="http://schemas.microsoft.com/office/drawing/2014/main" id="{B010A575-9BD5-BE4E-BAF9-4A57A164DA7E}"/>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448FBB60-895A-7842-A150-68738C99D920}"/>
              </a:ext>
            </a:extLst>
          </p:cNvPr>
          <p:cNvSpPr/>
          <p:nvPr/>
        </p:nvSpPr>
        <p:spPr>
          <a:xfrm>
            <a:off x="7963389" y="28487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p>
        </p:txBody>
      </p:sp>
      <p:sp>
        <p:nvSpPr>
          <p:cNvPr id="37" name="TextBox 5">
            <a:extLst>
              <a:ext uri="{FF2B5EF4-FFF2-40B4-BE49-F238E27FC236}">
                <a16:creationId xmlns:a16="http://schemas.microsoft.com/office/drawing/2014/main" id="{30E10B38-61B8-A645-AF99-49B5D8150FD9}"/>
              </a:ext>
            </a:extLst>
          </p:cNvPr>
          <p:cNvSpPr txBox="1"/>
          <p:nvPr/>
        </p:nvSpPr>
        <p:spPr>
          <a:xfrm>
            <a:off x="8181218" y="3237098"/>
            <a:ext cx="2086084" cy="47705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SPEAKING UP</a:t>
            </a:r>
          </a:p>
        </p:txBody>
      </p:sp>
      <p:sp>
        <p:nvSpPr>
          <p:cNvPr id="38" name="Rectangle 37">
            <a:extLst>
              <a:ext uri="{FF2B5EF4-FFF2-40B4-BE49-F238E27FC236}">
                <a16:creationId xmlns:a16="http://schemas.microsoft.com/office/drawing/2014/main" id="{21FEE928-BD5B-E843-9F59-D86C68F45692}"/>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05419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9" name="ZoneTexte 38">
            <a:extLst>
              <a:ext uri="{FF2B5EF4-FFF2-40B4-BE49-F238E27FC236}">
                <a16:creationId xmlns:a16="http://schemas.microsoft.com/office/drawing/2014/main" id="{DA5E74B4-8433-9B41-B3E4-94CD8E81E1C2}"/>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0" name="Rectangle 39">
            <a:extLst>
              <a:ext uri="{FF2B5EF4-FFF2-40B4-BE49-F238E27FC236}">
                <a16:creationId xmlns:a16="http://schemas.microsoft.com/office/drawing/2014/main" id="{4F91BEA7-D1F0-B649-8BE5-738C94EFD191}"/>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35" name="TextBox 5">
            <a:extLst>
              <a:ext uri="{FF2B5EF4-FFF2-40B4-BE49-F238E27FC236}">
                <a16:creationId xmlns:a16="http://schemas.microsoft.com/office/drawing/2014/main" id="{AA1DEB22-E34F-0C45-99F6-7157738C9690}"/>
              </a:ext>
            </a:extLst>
          </p:cNvPr>
          <p:cNvSpPr txBox="1"/>
          <p:nvPr/>
        </p:nvSpPr>
        <p:spPr>
          <a:xfrm>
            <a:off x="1071287" y="1318085"/>
            <a:ext cx="8826775" cy="2308324"/>
          </a:xfrm>
          <a:prstGeom prst="rect">
            <a:avLst/>
          </a:prstGeom>
          <a:noFill/>
        </p:spPr>
        <p:txBody>
          <a:bodyPr wrap="none" rtlCol="0">
            <a:spAutoFit/>
          </a:bodyPr>
          <a:lstStyle/>
          <a:p>
            <a:r>
              <a:rPr lang="en-US" sz="3600" b="1">
                <a:solidFill>
                  <a:srgbClr val="006CB6"/>
                </a:solidFill>
                <a:latin typeface="Corbel" panose="020B0503020204020204" pitchFamily="34" charset="0"/>
                <a:cs typeface="Calibri" panose="020F0502020204030204" pitchFamily="34" charset="0"/>
              </a:rPr>
              <a:t>Question </a:t>
            </a:r>
            <a:r>
              <a:rPr lang="en-US" sz="3600" b="1">
                <a:solidFill>
                  <a:srgbClr val="006CB6"/>
                </a:solidFill>
                <a:cs typeface="Calibri" panose="020F0502020204030204" pitchFamily="34" charset="0"/>
              </a:rPr>
              <a:t>5</a:t>
            </a:r>
            <a:r>
              <a:rPr lang="en-US" sz="3600" b="1">
                <a:solidFill>
                  <a:srgbClr val="006CB6"/>
                </a:solidFill>
                <a:latin typeface="Corbel" panose="020B0503020204020204" pitchFamily="34" charset="0"/>
                <a:cs typeface="Calibri" panose="020F0502020204030204" pitchFamily="34" charset="0"/>
              </a:rPr>
              <a:t> </a:t>
            </a:r>
          </a:p>
          <a:p>
            <a:r>
              <a:rPr lang="en-US" sz="3600" b="1"/>
              <a:t>What actions should some of the characters</a:t>
            </a:r>
          </a:p>
          <a:p>
            <a:r>
              <a:rPr lang="en-US" sz="3600" b="1"/>
              <a:t>have taken when they were face-to-face with</a:t>
            </a:r>
          </a:p>
          <a:p>
            <a:r>
              <a:rPr lang="en-US" sz="3600" b="1"/>
              <a:t>the victim, or made aware of the situation?</a:t>
            </a:r>
            <a:endParaRPr lang="en-CA" sz="3600" b="1"/>
          </a:p>
        </p:txBody>
      </p:sp>
      <p:sp>
        <p:nvSpPr>
          <p:cNvPr id="41" name="TextBox 5">
            <a:extLst>
              <a:ext uri="{FF2B5EF4-FFF2-40B4-BE49-F238E27FC236}">
                <a16:creationId xmlns:a16="http://schemas.microsoft.com/office/drawing/2014/main" id="{23FFE074-C29E-FE4C-BB1D-F87DDD7329BE}"/>
              </a:ext>
            </a:extLst>
          </p:cNvPr>
          <p:cNvSpPr txBox="1"/>
          <p:nvPr/>
        </p:nvSpPr>
        <p:spPr>
          <a:xfrm>
            <a:off x="1071287" y="3667714"/>
            <a:ext cx="8978947" cy="2308324"/>
          </a:xfrm>
          <a:prstGeom prst="rect">
            <a:avLst/>
          </a:prstGeom>
          <a:noFill/>
        </p:spPr>
        <p:txBody>
          <a:bodyPr wrap="square" rtlCol="0">
            <a:spAutoFit/>
          </a:bodyPr>
          <a:lstStyle/>
          <a:p>
            <a:r>
              <a:rPr lang="en-US" sz="3600" b="1">
                <a:solidFill>
                  <a:srgbClr val="006CB6"/>
                </a:solidFill>
                <a:latin typeface="Corbel" panose="020B0503020204020204" pitchFamily="34" charset="0"/>
                <a:cs typeface="Calibri" panose="020F0502020204030204" pitchFamily="34" charset="0"/>
              </a:rPr>
              <a:t>Question </a:t>
            </a:r>
            <a:r>
              <a:rPr lang="en-US" sz="3600" b="1">
                <a:solidFill>
                  <a:srgbClr val="006CB6"/>
                </a:solidFill>
                <a:cs typeface="Calibri" panose="020F0502020204030204" pitchFamily="34" charset="0"/>
              </a:rPr>
              <a:t>6</a:t>
            </a:r>
            <a:r>
              <a:rPr lang="en-US" sz="3600" b="1">
                <a:solidFill>
                  <a:srgbClr val="006CB6"/>
                </a:solidFill>
                <a:latin typeface="Corbel" panose="020B0503020204020204" pitchFamily="34" charset="0"/>
                <a:cs typeface="Calibri" panose="020F0502020204030204" pitchFamily="34" charset="0"/>
              </a:rPr>
              <a:t> </a:t>
            </a:r>
          </a:p>
          <a:p>
            <a:r>
              <a:rPr lang="en-US" sz="3600" b="1">
                <a:latin typeface="Corbel" panose="020B0503020204020204" pitchFamily="34" charset="0"/>
                <a:ea typeface="Roboto Condensed Light" panose="02000000000000000000" pitchFamily="2" charset="0"/>
                <a:cs typeface="Calibri" panose="020F0502020204030204" pitchFamily="34" charset="0"/>
              </a:rPr>
              <a:t>What impact do you think these actions </a:t>
            </a:r>
            <a:br>
              <a:rPr lang="en-US" sz="3600" b="1">
                <a:latin typeface="Corbel" panose="020B0503020204020204" pitchFamily="34" charset="0"/>
                <a:ea typeface="Roboto Condensed Light" panose="02000000000000000000" pitchFamily="2" charset="0"/>
                <a:cs typeface="Calibri" panose="020F0502020204030204" pitchFamily="34" charset="0"/>
              </a:rPr>
            </a:br>
            <a:r>
              <a:rPr lang="en-US" sz="3600" b="1">
                <a:latin typeface="Corbel" panose="020B0503020204020204" pitchFamily="34" charset="0"/>
                <a:ea typeface="Roboto Condensed Light" panose="02000000000000000000" pitchFamily="2" charset="0"/>
                <a:cs typeface="Calibri" panose="020F0502020204030204" pitchFamily="34" charset="0"/>
              </a:rPr>
              <a:t>would have had on the perpetrator?</a:t>
            </a:r>
          </a:p>
          <a:p>
            <a:endParaRPr lang="en-US" sz="3600" b="1">
              <a:latin typeface="Corbel" panose="020B0503020204020204" pitchFamily="34" charset="0"/>
              <a:ea typeface="Roboto Condensed Light" panose="02000000000000000000" pitchFamily="2" charset="0"/>
              <a:cs typeface="Calibri" panose="020F0502020204030204" pitchFamily="34" charset="0"/>
            </a:endParaRPr>
          </a:p>
        </p:txBody>
      </p:sp>
      <p:grpSp>
        <p:nvGrpSpPr>
          <p:cNvPr id="19" name="Groupe 18">
            <a:extLst>
              <a:ext uri="{FF2B5EF4-FFF2-40B4-BE49-F238E27FC236}">
                <a16:creationId xmlns:a16="http://schemas.microsoft.com/office/drawing/2014/main" id="{4CC9F845-47AB-E440-BDF4-0523DEFCE20D}"/>
              </a:ext>
            </a:extLst>
          </p:cNvPr>
          <p:cNvGrpSpPr/>
          <p:nvPr/>
        </p:nvGrpSpPr>
        <p:grpSpPr>
          <a:xfrm>
            <a:off x="8143174" y="4967850"/>
            <a:ext cx="2988375" cy="1859833"/>
            <a:chOff x="707868" y="4968889"/>
            <a:chExt cx="3018456" cy="1859833"/>
          </a:xfrm>
        </p:grpSpPr>
        <p:pic>
          <p:nvPicPr>
            <p:cNvPr id="20" name="Image 19">
              <a:extLst>
                <a:ext uri="{FF2B5EF4-FFF2-40B4-BE49-F238E27FC236}">
                  <a16:creationId xmlns:a16="http://schemas.microsoft.com/office/drawing/2014/main" id="{5B9423DD-7D30-C44A-BA1A-B6A486BFF2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21" name="Rectangle 20">
              <a:extLst>
                <a:ext uri="{FF2B5EF4-FFF2-40B4-BE49-F238E27FC236}">
                  <a16:creationId xmlns:a16="http://schemas.microsoft.com/office/drawing/2014/main" id="{5D79E54E-1F01-C847-B413-EC4BE5203322}"/>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2" name="Rectangle 21">
            <a:extLst>
              <a:ext uri="{FF2B5EF4-FFF2-40B4-BE49-F238E27FC236}">
                <a16:creationId xmlns:a16="http://schemas.microsoft.com/office/drawing/2014/main" id="{23FFD53D-91BE-1D47-AE68-73D7879240DB}"/>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sp>
        <p:nvSpPr>
          <p:cNvPr id="23" name="Rectangle 22">
            <a:extLst>
              <a:ext uri="{FF2B5EF4-FFF2-40B4-BE49-F238E27FC236}">
                <a16:creationId xmlns:a16="http://schemas.microsoft.com/office/drawing/2014/main" id="{11DEDE26-1D63-7042-B85C-E2832FEA2A2A}"/>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24" name="Rectangle 23">
            <a:extLst>
              <a:ext uri="{FF2B5EF4-FFF2-40B4-BE49-F238E27FC236}">
                <a16:creationId xmlns:a16="http://schemas.microsoft.com/office/drawing/2014/main" id="{6C106563-714C-5F47-9D14-F36962E553C0}"/>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27" name="Rectangle 26">
            <a:extLst>
              <a:ext uri="{FF2B5EF4-FFF2-40B4-BE49-F238E27FC236}">
                <a16:creationId xmlns:a16="http://schemas.microsoft.com/office/drawing/2014/main" id="{2F51F41C-0D29-4948-8EAE-164DF05B6619}"/>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29" name="Rectangle 28">
            <a:extLst>
              <a:ext uri="{FF2B5EF4-FFF2-40B4-BE49-F238E27FC236}">
                <a16:creationId xmlns:a16="http://schemas.microsoft.com/office/drawing/2014/main" id="{325C6D53-2DB7-7849-8AFD-1141AFF3585D}"/>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3ECE2F83-7A17-1749-9BE4-1557C789A2D3}"/>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33" name="Rectangle 32">
            <a:extLst>
              <a:ext uri="{FF2B5EF4-FFF2-40B4-BE49-F238E27FC236}">
                <a16:creationId xmlns:a16="http://schemas.microsoft.com/office/drawing/2014/main" id="{013C4DBA-AB9E-C246-8EDC-C1372BBC4AF8}"/>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17" name="Rectangle 16">
            <a:extLst>
              <a:ext uri="{FF2B5EF4-FFF2-40B4-BE49-F238E27FC236}">
                <a16:creationId xmlns:a16="http://schemas.microsoft.com/office/drawing/2014/main" id="{7C9D1948-D9F5-8A45-8B43-90B6013AC8B3}"/>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spTree>
    <p:extLst>
      <p:ext uri="{BB962C8B-B14F-4D97-AF65-F5344CB8AC3E}">
        <p14:creationId xmlns:p14="http://schemas.microsoft.com/office/powerpoint/2010/main" val="230307668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rcuit board&#10;&#10;Description automatically generated">
            <a:extLst>
              <a:ext uri="{FF2B5EF4-FFF2-40B4-BE49-F238E27FC236}">
                <a16:creationId xmlns:a16="http://schemas.microsoft.com/office/drawing/2014/main" id="{9956CE99-95D6-4065-901E-234EB99282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9100" y="232459"/>
            <a:ext cx="6427855" cy="4285237"/>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5" y="540944"/>
            <a:ext cx="516128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BREAKING BARRIERS TO REPORTING</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3" y="592953"/>
            <a:ext cx="5306645"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YOUR BARRIERS</a:t>
            </a:r>
          </a:p>
        </p:txBody>
      </p:sp>
      <p:sp>
        <p:nvSpPr>
          <p:cNvPr id="35" name="TextBox 30">
            <a:extLst>
              <a:ext uri="{FF2B5EF4-FFF2-40B4-BE49-F238E27FC236}">
                <a16:creationId xmlns:a16="http://schemas.microsoft.com/office/drawing/2014/main" id="{D21AC9FB-F4BF-BA46-9697-AA3B5203CA17}"/>
              </a:ext>
            </a:extLst>
          </p:cNvPr>
          <p:cNvSpPr txBox="1"/>
          <p:nvPr/>
        </p:nvSpPr>
        <p:spPr>
          <a:xfrm>
            <a:off x="1078460" y="2145246"/>
            <a:ext cx="4750840" cy="1131079"/>
          </a:xfrm>
          <a:prstGeom prst="rect">
            <a:avLst/>
          </a:prstGeom>
          <a:noFill/>
        </p:spPr>
        <p:txBody>
          <a:bodyPr wrap="square" rtlCol="0">
            <a:spAutoFit/>
          </a:bodyPr>
          <a:lstStyle/>
          <a:p>
            <a:pPr algn="ctr">
              <a:lnSpc>
                <a:spcPts val="2720"/>
              </a:lnSpc>
            </a:pPr>
            <a:r>
              <a:rPr lang="en-CA" sz="2800" b="1" i="1">
                <a:solidFill>
                  <a:srgbClr val="006CB6"/>
                </a:solidFill>
                <a:latin typeface="Times New Roman" panose="02020603050405020304" pitchFamily="18" charset="0"/>
                <a:cs typeface="Times New Roman" panose="02020603050405020304" pitchFamily="18" charset="0"/>
              </a:rPr>
              <a:t>Why do you think that </a:t>
            </a:r>
          </a:p>
          <a:p>
            <a:pPr algn="ctr">
              <a:lnSpc>
                <a:spcPts val="2720"/>
              </a:lnSpc>
            </a:pPr>
            <a:r>
              <a:rPr lang="en-CA" sz="2800" b="1" i="1">
                <a:solidFill>
                  <a:srgbClr val="006CB6"/>
                </a:solidFill>
                <a:latin typeface="Times New Roman" panose="02020603050405020304" pitchFamily="18" charset="0"/>
                <a:cs typeface="Times New Roman" panose="02020603050405020304" pitchFamily="18" charset="0"/>
              </a:rPr>
              <a:t>sexual misconduct is </a:t>
            </a:r>
          </a:p>
          <a:p>
            <a:pPr algn="ctr">
              <a:lnSpc>
                <a:spcPts val="2720"/>
              </a:lnSpc>
            </a:pPr>
            <a:r>
              <a:rPr lang="en-CA" sz="2800" b="1" i="1">
                <a:solidFill>
                  <a:srgbClr val="006CB6"/>
                </a:solidFill>
                <a:latin typeface="Times New Roman" panose="02020603050405020304" pitchFamily="18" charset="0"/>
                <a:cs typeface="Times New Roman" panose="02020603050405020304" pitchFamily="18" charset="0"/>
              </a:rPr>
              <a:t>under-reported?</a:t>
            </a:r>
          </a:p>
        </p:txBody>
      </p:sp>
      <p:sp>
        <p:nvSpPr>
          <p:cNvPr id="50" name="TextBox 30">
            <a:extLst>
              <a:ext uri="{FF2B5EF4-FFF2-40B4-BE49-F238E27FC236}">
                <a16:creationId xmlns:a16="http://schemas.microsoft.com/office/drawing/2014/main" id="{001334A4-3B31-8140-8552-7FB084ACF8BA}"/>
              </a:ext>
            </a:extLst>
          </p:cNvPr>
          <p:cNvSpPr txBox="1"/>
          <p:nvPr/>
        </p:nvSpPr>
        <p:spPr>
          <a:xfrm>
            <a:off x="1623376" y="4316219"/>
            <a:ext cx="7761256" cy="646331"/>
          </a:xfrm>
          <a:prstGeom prst="rect">
            <a:avLst/>
          </a:prstGeom>
          <a:noFill/>
        </p:spPr>
        <p:txBody>
          <a:bodyPr wrap="square" rtlCol="0">
            <a:spAutoFit/>
          </a:bodyPr>
          <a:lstStyle/>
          <a:p>
            <a:pPr algn="ctr"/>
            <a:r>
              <a:rPr lang="en-CA" b="1">
                <a:latin typeface="Corbel" panose="020B0503020204020204" pitchFamily="34" charset="0"/>
                <a:cs typeface="Times New Roman" panose="02020603050405020304" pitchFamily="18" charset="0"/>
              </a:rPr>
              <a:t>As a potential witness or victim of sexual misconduct, what barriers to reporting do </a:t>
            </a:r>
            <a:r>
              <a:rPr lang="en-CA" b="1">
                <a:solidFill>
                  <a:srgbClr val="006CB6"/>
                </a:solidFill>
                <a:latin typeface="Corbel" panose="020B0503020204020204" pitchFamily="34" charset="0"/>
                <a:cs typeface="Times New Roman" panose="02020603050405020304" pitchFamily="18" charset="0"/>
              </a:rPr>
              <a:t>you and your colleagues </a:t>
            </a:r>
            <a:r>
              <a:rPr lang="en-CA" b="1">
                <a:latin typeface="Corbel" panose="020B0503020204020204" pitchFamily="34" charset="0"/>
                <a:cs typeface="Times New Roman" panose="02020603050405020304" pitchFamily="18" charset="0"/>
              </a:rPr>
              <a:t>face as a member of your organization?</a:t>
            </a:r>
            <a:endParaRPr lang="en-CA" sz="2800" b="1" i="1">
              <a:latin typeface="Corbel" panose="020B0503020204020204" pitchFamily="34" charset="0"/>
              <a:cs typeface="Times New Roman" panose="02020603050405020304" pitchFamily="18" charset="0"/>
            </a:endParaRPr>
          </a:p>
        </p:txBody>
      </p:sp>
      <p:grpSp>
        <p:nvGrpSpPr>
          <p:cNvPr id="23" name="Groupe 22">
            <a:extLst>
              <a:ext uri="{FF2B5EF4-FFF2-40B4-BE49-F238E27FC236}">
                <a16:creationId xmlns:a16="http://schemas.microsoft.com/office/drawing/2014/main" id="{3A8C326C-8376-EB4A-993F-11A0B0A4BFA1}"/>
              </a:ext>
            </a:extLst>
          </p:cNvPr>
          <p:cNvGrpSpPr/>
          <p:nvPr/>
        </p:nvGrpSpPr>
        <p:grpSpPr>
          <a:xfrm>
            <a:off x="8143174" y="4967850"/>
            <a:ext cx="2988375" cy="1859833"/>
            <a:chOff x="707868" y="4968889"/>
            <a:chExt cx="3018456" cy="1859833"/>
          </a:xfrm>
        </p:grpSpPr>
        <p:pic>
          <p:nvPicPr>
            <p:cNvPr id="24" name="Image 23">
              <a:extLst>
                <a:ext uri="{FF2B5EF4-FFF2-40B4-BE49-F238E27FC236}">
                  <a16:creationId xmlns:a16="http://schemas.microsoft.com/office/drawing/2014/main" id="{BD8FED34-7E13-8B48-B187-D3758FDE880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26" name="Rectangle 25">
              <a:extLst>
                <a:ext uri="{FF2B5EF4-FFF2-40B4-BE49-F238E27FC236}">
                  <a16:creationId xmlns:a16="http://schemas.microsoft.com/office/drawing/2014/main" id="{E6C64BA0-1629-964B-AF96-7DA59B9B9ED7}"/>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7" name="Rectangle 26">
            <a:extLst>
              <a:ext uri="{FF2B5EF4-FFF2-40B4-BE49-F238E27FC236}">
                <a16:creationId xmlns:a16="http://schemas.microsoft.com/office/drawing/2014/main" id="{1D7A210A-46B0-BF42-9396-9F669FD809FD}"/>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8" name="Rectangle 27">
            <a:extLst>
              <a:ext uri="{FF2B5EF4-FFF2-40B4-BE49-F238E27FC236}">
                <a16:creationId xmlns:a16="http://schemas.microsoft.com/office/drawing/2014/main" id="{B781DD49-8307-4243-801A-D9DBFD59BC4D}"/>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2" name="Rectangle 31">
            <a:extLst>
              <a:ext uri="{FF2B5EF4-FFF2-40B4-BE49-F238E27FC236}">
                <a16:creationId xmlns:a16="http://schemas.microsoft.com/office/drawing/2014/main" id="{541D9601-C92C-544B-8980-B3D6285F0CE4}"/>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6" name="Rectangle 35">
            <a:extLst>
              <a:ext uri="{FF2B5EF4-FFF2-40B4-BE49-F238E27FC236}">
                <a16:creationId xmlns:a16="http://schemas.microsoft.com/office/drawing/2014/main" id="{C159B6B2-DCEA-2140-825D-998A6C9A9E52}"/>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7" name="Rectangle 36">
            <a:extLst>
              <a:ext uri="{FF2B5EF4-FFF2-40B4-BE49-F238E27FC236}">
                <a16:creationId xmlns:a16="http://schemas.microsoft.com/office/drawing/2014/main" id="{BE132499-A655-DD4C-B208-65FB240C059D}"/>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B6B0DAC7-5838-1F4F-9DD0-7ECA6BD85EE3}"/>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9" name="Rectangle 38">
            <a:extLst>
              <a:ext uri="{FF2B5EF4-FFF2-40B4-BE49-F238E27FC236}">
                <a16:creationId xmlns:a16="http://schemas.microsoft.com/office/drawing/2014/main" id="{9BEA376E-7F31-524C-94E8-19869E529C4D}"/>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20" name="Rectangle 19">
            <a:extLst>
              <a:ext uri="{FF2B5EF4-FFF2-40B4-BE49-F238E27FC236}">
                <a16:creationId xmlns:a16="http://schemas.microsoft.com/office/drawing/2014/main" id="{CEFED86E-A67A-C24F-9399-9FC7ADC9C52A}"/>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sp>
        <p:nvSpPr>
          <p:cNvPr id="4" name="Rectangle 3">
            <a:extLst>
              <a:ext uri="{FF2B5EF4-FFF2-40B4-BE49-F238E27FC236}">
                <a16:creationId xmlns:a16="http://schemas.microsoft.com/office/drawing/2014/main" id="{6E603592-0D08-4205-8C92-644FC698D8A1}"/>
              </a:ext>
            </a:extLst>
          </p:cNvPr>
          <p:cNvSpPr/>
          <p:nvPr/>
        </p:nvSpPr>
        <p:spPr>
          <a:xfrm>
            <a:off x="1779436" y="5023292"/>
            <a:ext cx="7605196" cy="646331"/>
          </a:xfrm>
          <a:prstGeom prst="rect">
            <a:avLst/>
          </a:prstGeom>
        </p:spPr>
        <p:txBody>
          <a:bodyPr wrap="square">
            <a:spAutoFit/>
          </a:bodyPr>
          <a:lstStyle/>
          <a:p>
            <a:pPr lvl="0" algn="ctr"/>
            <a:r>
              <a:rPr lang="en-CA" b="1">
                <a:solidFill>
                  <a:prstClr val="black"/>
                </a:solidFill>
                <a:latin typeface="Corbel" panose="020B0503020204020204" pitchFamily="34" charset="0"/>
                <a:cs typeface="Times New Roman" panose="02020603050405020304" pitchFamily="18" charset="0"/>
              </a:rPr>
              <a:t>As a potential witness or victim of sexual misconduct, what barriers to reporting do you think </a:t>
            </a:r>
            <a:r>
              <a:rPr lang="en-CA" b="1">
                <a:solidFill>
                  <a:srgbClr val="006CB6"/>
                </a:solidFill>
                <a:latin typeface="Corbel" panose="020B0503020204020204" pitchFamily="34" charset="0"/>
                <a:cs typeface="Times New Roman" panose="02020603050405020304" pitchFamily="18" charset="0"/>
              </a:rPr>
              <a:t>your beneficiaries </a:t>
            </a:r>
            <a:r>
              <a:rPr lang="en-CA" b="1">
                <a:solidFill>
                  <a:prstClr val="black"/>
                </a:solidFill>
                <a:latin typeface="Corbel" panose="020B0503020204020204" pitchFamily="34" charset="0"/>
                <a:cs typeface="Times New Roman" panose="02020603050405020304" pitchFamily="18" charset="0"/>
              </a:rPr>
              <a:t>face?</a:t>
            </a:r>
            <a:endParaRPr lang="en-CA" b="1">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1841843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2" presetClass="entr" presetSubtype="4"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p:tgtEl>
                                          <p:spTgt spid="23"/>
                                        </p:tgtEl>
                                        <p:attrNameLst>
                                          <p:attrName>ppt_y</p:attrName>
                                        </p:attrNameLst>
                                      </p:cBhvr>
                                      <p:tavLst>
                                        <p:tav tm="0">
                                          <p:val>
                                            <p:strVal val="#ppt_y+#ppt_h*1.125000"/>
                                          </p:val>
                                        </p:tav>
                                        <p:tav tm="100000">
                                          <p:val>
                                            <p:strVal val="#ppt_y"/>
                                          </p:val>
                                        </p:tav>
                                      </p:tavLst>
                                    </p:anim>
                                    <p:animEffect transition="in" filter="wipe(up)">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homme, blanc, debout, volant&#10;&#10;Description générée automatiquement">
            <a:extLst>
              <a:ext uri="{FF2B5EF4-FFF2-40B4-BE49-F238E27FC236}">
                <a16:creationId xmlns:a16="http://schemas.microsoft.com/office/drawing/2014/main" id="{5752077C-62BB-EC4D-98C1-E7F89E271B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693" y="274959"/>
            <a:ext cx="11653781" cy="6311279"/>
          </a:xfrm>
          <a:prstGeom prst="rect">
            <a:avLst/>
          </a:prstGeom>
        </p:spPr>
      </p:pic>
      <p:pic>
        <p:nvPicPr>
          <p:cNvPr id="3" name="Image 2" descr="Une image contenant horloge&#10;&#10;Description générée automatiquement">
            <a:extLst>
              <a:ext uri="{FF2B5EF4-FFF2-40B4-BE49-F238E27FC236}">
                <a16:creationId xmlns:a16="http://schemas.microsoft.com/office/drawing/2014/main" id="{01E9F0E3-35FE-7D45-8ED4-46300FCEB98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5239" y="165100"/>
            <a:ext cx="12823037" cy="7454900"/>
          </a:xfrm>
          <a:prstGeom prst="rect">
            <a:avLst/>
          </a:prstGeom>
        </p:spPr>
      </p:pic>
      <p:sp>
        <p:nvSpPr>
          <p:cNvPr id="15" name="ZoneTexte 14">
            <a:extLst>
              <a:ext uri="{FF2B5EF4-FFF2-40B4-BE49-F238E27FC236}">
                <a16:creationId xmlns:a16="http://schemas.microsoft.com/office/drawing/2014/main" id="{B4D5D834-B2CA-2D49-9964-B4F498143705}"/>
              </a:ext>
            </a:extLst>
          </p:cNvPr>
          <p:cNvSpPr txBox="1"/>
          <p:nvPr/>
        </p:nvSpPr>
        <p:spPr>
          <a:xfrm>
            <a:off x="1187448" y="2401269"/>
            <a:ext cx="3935896" cy="552908"/>
          </a:xfrm>
          <a:prstGeom prst="rect">
            <a:avLst/>
          </a:prstGeom>
          <a:noFill/>
        </p:spPr>
        <p:txBody>
          <a:bodyPr wrap="square" lIns="0" tIns="0" rIns="0" bIns="0" rtlCol="0">
            <a:spAutoFit/>
          </a:bodyPr>
          <a:lstStyle/>
          <a:p>
            <a:pPr>
              <a:lnSpc>
                <a:spcPts val="4180"/>
              </a:lnSpc>
            </a:pPr>
            <a:r>
              <a:rPr lang="en-CA" sz="4400" b="1">
                <a:latin typeface="Corbel" panose="020B0503020204020204" pitchFamily="34" charset="0"/>
                <a:cs typeface="Arial" panose="020B0604020202020204" pitchFamily="34" charset="0"/>
              </a:rPr>
              <a:t>WELCOME !</a:t>
            </a:r>
            <a:endParaRPr lang="fr-FR" sz="4400" b="1">
              <a:latin typeface="Corbel" panose="020B0503020204020204" pitchFamily="34" charset="0"/>
              <a:cs typeface="Arial" panose="020B0604020202020204" pitchFamily="34" charset="0"/>
            </a:endParaRPr>
          </a:p>
        </p:txBody>
      </p:sp>
      <p:cxnSp>
        <p:nvCxnSpPr>
          <p:cNvPr id="16" name="Connecteur droit 15">
            <a:extLst>
              <a:ext uri="{FF2B5EF4-FFF2-40B4-BE49-F238E27FC236}">
                <a16:creationId xmlns:a16="http://schemas.microsoft.com/office/drawing/2014/main" id="{93F53CA4-E31B-E74D-A697-04185B931C51}"/>
              </a:ext>
            </a:extLst>
          </p:cNvPr>
          <p:cNvCxnSpPr/>
          <p:nvPr/>
        </p:nvCxnSpPr>
        <p:spPr>
          <a:xfrm>
            <a:off x="1225025" y="3004281"/>
            <a:ext cx="87954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835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umbrella&#10;&#10;Description automatically generated">
            <a:extLst>
              <a:ext uri="{FF2B5EF4-FFF2-40B4-BE49-F238E27FC236}">
                <a16:creationId xmlns:a16="http://schemas.microsoft.com/office/drawing/2014/main" id="{0D367F80-896E-4E84-99C1-EB3F9426A5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7173" y="-385108"/>
            <a:ext cx="5345802" cy="6287059"/>
          </a:xfrm>
          <a:prstGeom prst="rect">
            <a:avLst/>
          </a:prstGeom>
        </p:spPr>
      </p:pic>
      <p:pic>
        <p:nvPicPr>
          <p:cNvPr id="6" name="Picture 5">
            <a:extLst>
              <a:ext uri="{FF2B5EF4-FFF2-40B4-BE49-F238E27FC236}">
                <a16:creationId xmlns:a16="http://schemas.microsoft.com/office/drawing/2014/main" id="{D834B4F9-3588-49C5-8A2D-D84FF3496D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24257" y="1143338"/>
            <a:ext cx="1900230" cy="5196822"/>
          </a:xfrm>
          <a:prstGeom prst="rect">
            <a:avLst/>
          </a:prstGeom>
        </p:spPr>
      </p:pic>
      <p:sp>
        <p:nvSpPr>
          <p:cNvPr id="17" name="ZoneTexte 49">
            <a:extLst>
              <a:ext uri="{FF2B5EF4-FFF2-40B4-BE49-F238E27FC236}">
                <a16:creationId xmlns:a16="http://schemas.microsoft.com/office/drawing/2014/main" id="{CDCAA615-27EE-4CD5-BF09-21620B6632F3}"/>
              </a:ext>
            </a:extLst>
          </p:cNvPr>
          <p:cNvSpPr txBox="1"/>
          <p:nvPr/>
        </p:nvSpPr>
        <p:spPr>
          <a:xfrm>
            <a:off x="433467" y="220642"/>
            <a:ext cx="2118352"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SPEAKING UP</a:t>
            </a:r>
          </a:p>
        </p:txBody>
      </p:sp>
      <p:sp>
        <p:nvSpPr>
          <p:cNvPr id="20" name="TextBox 5">
            <a:extLst>
              <a:ext uri="{FF2B5EF4-FFF2-40B4-BE49-F238E27FC236}">
                <a16:creationId xmlns:a16="http://schemas.microsoft.com/office/drawing/2014/main" id="{5C6B089B-86A1-4E55-A156-BE7990F54196}"/>
              </a:ext>
            </a:extLst>
          </p:cNvPr>
          <p:cNvSpPr txBox="1"/>
          <p:nvPr/>
        </p:nvSpPr>
        <p:spPr>
          <a:xfrm>
            <a:off x="213042" y="816414"/>
            <a:ext cx="2502328"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YOU ARE NOT ALONE</a:t>
            </a:r>
          </a:p>
        </p:txBody>
      </p:sp>
      <p:sp>
        <p:nvSpPr>
          <p:cNvPr id="28" name="TextBox 27">
            <a:extLst>
              <a:ext uri="{FF2B5EF4-FFF2-40B4-BE49-F238E27FC236}">
                <a16:creationId xmlns:a16="http://schemas.microsoft.com/office/drawing/2014/main" id="{8E8523A6-0F85-4360-BB20-DDCDCF8781D4}"/>
              </a:ext>
            </a:extLst>
          </p:cNvPr>
          <p:cNvSpPr txBox="1"/>
          <p:nvPr/>
        </p:nvSpPr>
        <p:spPr>
          <a:xfrm>
            <a:off x="9273852" y="4534913"/>
            <a:ext cx="2918148" cy="954107"/>
          </a:xfrm>
          <a:prstGeom prst="rect">
            <a:avLst/>
          </a:prstGeom>
          <a:noFill/>
        </p:spPr>
        <p:txBody>
          <a:bodyPr wrap="square" rtlCol="0">
            <a:spAutoFit/>
          </a:bodyPr>
          <a:lstStyle/>
          <a:p>
            <a:pPr algn="l"/>
            <a:r>
              <a:rPr lang="en-US" sz="2800" b="1"/>
              <a:t>Reporting and stop the abuse</a:t>
            </a:r>
            <a:endParaRPr lang="x-none" sz="2800" b="1"/>
          </a:p>
        </p:txBody>
      </p:sp>
      <p:pic>
        <p:nvPicPr>
          <p:cNvPr id="4" name="Picture 3" descr="A picture containing umbrella, shirt&#10;&#10;Description automatically generated">
            <a:extLst>
              <a:ext uri="{FF2B5EF4-FFF2-40B4-BE49-F238E27FC236}">
                <a16:creationId xmlns:a16="http://schemas.microsoft.com/office/drawing/2014/main" id="{6F73A015-0C18-4A05-9444-9F182EA610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76786" y="-397607"/>
            <a:ext cx="9364162" cy="6631673"/>
          </a:xfrm>
          <a:prstGeom prst="rect">
            <a:avLst/>
          </a:prstGeom>
        </p:spPr>
      </p:pic>
      <p:sp>
        <p:nvSpPr>
          <p:cNvPr id="23" name="TextBox 22">
            <a:extLst>
              <a:ext uri="{FF2B5EF4-FFF2-40B4-BE49-F238E27FC236}">
                <a16:creationId xmlns:a16="http://schemas.microsoft.com/office/drawing/2014/main" id="{D8B82270-7CCB-4B08-B442-E25345960291}"/>
              </a:ext>
            </a:extLst>
          </p:cNvPr>
          <p:cNvSpPr txBox="1"/>
          <p:nvPr/>
        </p:nvSpPr>
        <p:spPr>
          <a:xfrm>
            <a:off x="1256296" y="2044005"/>
            <a:ext cx="2918148" cy="954107"/>
          </a:xfrm>
          <a:prstGeom prst="rect">
            <a:avLst/>
          </a:prstGeom>
          <a:noFill/>
        </p:spPr>
        <p:txBody>
          <a:bodyPr wrap="square" rtlCol="0">
            <a:spAutoFit/>
          </a:bodyPr>
          <a:lstStyle/>
          <a:p>
            <a:pPr algn="l"/>
            <a:r>
              <a:rPr lang="en-US" sz="2800" b="1"/>
              <a:t>Sharing with your circle of trust</a:t>
            </a:r>
            <a:endParaRPr lang="x-none" sz="2800" b="1"/>
          </a:p>
        </p:txBody>
      </p:sp>
      <p:pic>
        <p:nvPicPr>
          <p:cNvPr id="3" name="Picture 2">
            <a:extLst>
              <a:ext uri="{FF2B5EF4-FFF2-40B4-BE49-F238E27FC236}">
                <a16:creationId xmlns:a16="http://schemas.microsoft.com/office/drawing/2014/main" id="{B1E3489A-9B4F-4510-B0C5-0D57D8C9590E}"/>
              </a:ext>
            </a:extLst>
          </p:cNvPr>
          <p:cNvPicPr>
            <a:picLocks noChangeAspect="1"/>
          </p:cNvPicPr>
          <p:nvPr/>
        </p:nvPicPr>
        <p:blipFill>
          <a:blip r:embed="rId6"/>
          <a:stretch>
            <a:fillRect/>
          </a:stretch>
        </p:blipFill>
        <p:spPr>
          <a:xfrm>
            <a:off x="348570" y="288515"/>
            <a:ext cx="2164268" cy="542591"/>
          </a:xfrm>
          <a:prstGeom prst="rect">
            <a:avLst/>
          </a:prstGeom>
        </p:spPr>
      </p:pic>
    </p:spTree>
    <p:extLst>
      <p:ext uri="{BB962C8B-B14F-4D97-AF65-F5344CB8AC3E}">
        <p14:creationId xmlns:p14="http://schemas.microsoft.com/office/powerpoint/2010/main" val="25595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69" name="Groupe 68">
            <a:extLst>
              <a:ext uri="{FF2B5EF4-FFF2-40B4-BE49-F238E27FC236}">
                <a16:creationId xmlns:a16="http://schemas.microsoft.com/office/drawing/2014/main" id="{2BDDB99D-E69F-9145-B42D-43AA7381DFB9}"/>
              </a:ext>
            </a:extLst>
          </p:cNvPr>
          <p:cNvGrpSpPr/>
          <p:nvPr/>
        </p:nvGrpSpPr>
        <p:grpSpPr>
          <a:xfrm>
            <a:off x="8143174" y="4967850"/>
            <a:ext cx="2988375" cy="1859833"/>
            <a:chOff x="707868" y="4968889"/>
            <a:chExt cx="3018456" cy="1859833"/>
          </a:xfrm>
        </p:grpSpPr>
        <p:pic>
          <p:nvPicPr>
            <p:cNvPr id="70" name="Image 69">
              <a:extLst>
                <a:ext uri="{FF2B5EF4-FFF2-40B4-BE49-F238E27FC236}">
                  <a16:creationId xmlns:a16="http://schemas.microsoft.com/office/drawing/2014/main" id="{4E22D1CD-475D-EF45-9193-D329C3CED4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71" name="Rectangle 70">
              <a:extLst>
                <a:ext uri="{FF2B5EF4-FFF2-40B4-BE49-F238E27FC236}">
                  <a16:creationId xmlns:a16="http://schemas.microsoft.com/office/drawing/2014/main" id="{7D276C2E-28A3-CD42-80C7-CE073316CC8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72" name="Rectangle 71">
            <a:extLst>
              <a:ext uri="{FF2B5EF4-FFF2-40B4-BE49-F238E27FC236}">
                <a16:creationId xmlns:a16="http://schemas.microsoft.com/office/drawing/2014/main" id="{9A7A2DD0-F19D-1F4A-82B6-152AC189976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73" name="Rectangle 72">
            <a:extLst>
              <a:ext uri="{FF2B5EF4-FFF2-40B4-BE49-F238E27FC236}">
                <a16:creationId xmlns:a16="http://schemas.microsoft.com/office/drawing/2014/main" id="{2957AD0F-59DD-0242-B4D3-12E3D58A27F1}"/>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74" name="Rectangle 73">
            <a:extLst>
              <a:ext uri="{FF2B5EF4-FFF2-40B4-BE49-F238E27FC236}">
                <a16:creationId xmlns:a16="http://schemas.microsoft.com/office/drawing/2014/main" id="{EE51EB73-D68A-EC4A-AF16-7283D76C0BDA}"/>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75" name="Rectangle 74">
            <a:extLst>
              <a:ext uri="{FF2B5EF4-FFF2-40B4-BE49-F238E27FC236}">
                <a16:creationId xmlns:a16="http://schemas.microsoft.com/office/drawing/2014/main" id="{264BCB21-9AF2-EA40-B624-3674897D2170}"/>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76" name="Rectangle 75">
            <a:extLst>
              <a:ext uri="{FF2B5EF4-FFF2-40B4-BE49-F238E27FC236}">
                <a16:creationId xmlns:a16="http://schemas.microsoft.com/office/drawing/2014/main" id="{CA2F9FF1-B52F-B144-A915-2675AA08883D}"/>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1D54329B-264C-6340-840F-5DA0B2BA91F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78" name="Rectangle 77">
            <a:extLst>
              <a:ext uri="{FF2B5EF4-FFF2-40B4-BE49-F238E27FC236}">
                <a16:creationId xmlns:a16="http://schemas.microsoft.com/office/drawing/2014/main" id="{266EF321-1021-9441-A637-FBDA08085DA1}"/>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50" name="ZoneTexte 49">
            <a:extLst>
              <a:ext uri="{FF2B5EF4-FFF2-40B4-BE49-F238E27FC236}">
                <a16:creationId xmlns:a16="http://schemas.microsoft.com/office/drawing/2014/main" id="{F9187308-7C6D-4045-B295-AEDE7FEF2B85}"/>
              </a:ext>
            </a:extLst>
          </p:cNvPr>
          <p:cNvSpPr txBox="1"/>
          <p:nvPr/>
        </p:nvSpPr>
        <p:spPr>
          <a:xfrm>
            <a:off x="2089375" y="540944"/>
            <a:ext cx="4024042"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SPEAKING UP</a:t>
            </a:r>
          </a:p>
        </p:txBody>
      </p:sp>
      <p:sp>
        <p:nvSpPr>
          <p:cNvPr id="53" name="Rectangle 52">
            <a:extLst>
              <a:ext uri="{FF2B5EF4-FFF2-40B4-BE49-F238E27FC236}">
                <a16:creationId xmlns:a16="http://schemas.microsoft.com/office/drawing/2014/main" id="{BA254E01-7312-CE45-BCCE-F3AE40E23B21}"/>
              </a:ext>
            </a:extLst>
          </p:cNvPr>
          <p:cNvSpPr/>
          <p:nvPr/>
        </p:nvSpPr>
        <p:spPr>
          <a:xfrm>
            <a:off x="1965524" y="592953"/>
            <a:ext cx="2124224"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5">
            <a:extLst>
              <a:ext uri="{FF2B5EF4-FFF2-40B4-BE49-F238E27FC236}">
                <a16:creationId xmlns:a16="http://schemas.microsoft.com/office/drawing/2014/main" id="{5BDE4FD6-841E-5241-A320-87B1A0ECA7B2}"/>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OUR RESPONSIBILITY</a:t>
            </a:r>
          </a:p>
        </p:txBody>
      </p:sp>
      <p:grpSp>
        <p:nvGrpSpPr>
          <p:cNvPr id="40" name="Groupe 39">
            <a:extLst>
              <a:ext uri="{FF2B5EF4-FFF2-40B4-BE49-F238E27FC236}">
                <a16:creationId xmlns:a16="http://schemas.microsoft.com/office/drawing/2014/main" id="{2BD7A40C-5018-0244-B275-9E593CC28DDD}"/>
              </a:ext>
            </a:extLst>
          </p:cNvPr>
          <p:cNvGrpSpPr/>
          <p:nvPr/>
        </p:nvGrpSpPr>
        <p:grpSpPr>
          <a:xfrm>
            <a:off x="4072479" y="1847371"/>
            <a:ext cx="1897932" cy="1732822"/>
            <a:chOff x="5756101" y="2709334"/>
            <a:chExt cx="1378644" cy="1258711"/>
          </a:xfrm>
        </p:grpSpPr>
        <p:sp>
          <p:nvSpPr>
            <p:cNvPr id="41" name="Ellipse 40">
              <a:extLst>
                <a:ext uri="{FF2B5EF4-FFF2-40B4-BE49-F238E27FC236}">
                  <a16:creationId xmlns:a16="http://schemas.microsoft.com/office/drawing/2014/main" id="{1D77B662-BDA2-FE4A-8E66-AFA8CBC6C182}"/>
                </a:ext>
              </a:extLst>
            </p:cNvPr>
            <p:cNvSpPr/>
            <p:nvPr/>
          </p:nvSpPr>
          <p:spPr>
            <a:xfrm>
              <a:off x="5808133" y="2709334"/>
              <a:ext cx="1258711" cy="1258711"/>
            </a:xfrm>
            <a:prstGeom prst="ellipse">
              <a:avLst/>
            </a:prstGeom>
            <a:solidFill>
              <a:srgbClr val="CA6F16"/>
            </a:solidFill>
            <a:ln>
              <a:noFill/>
            </a:ln>
            <a:effectLst>
              <a:innerShdw blurRad="203200" dist="127000" dir="135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CB6"/>
                </a:solidFill>
              </a:endParaRPr>
            </a:p>
          </p:txBody>
        </p:sp>
        <p:sp>
          <p:nvSpPr>
            <p:cNvPr id="42" name="TextBox 5">
              <a:extLst>
                <a:ext uri="{FF2B5EF4-FFF2-40B4-BE49-F238E27FC236}">
                  <a16:creationId xmlns:a16="http://schemas.microsoft.com/office/drawing/2014/main" id="{2228BD1D-0D87-0544-9C73-A756C0A37CDD}"/>
                </a:ext>
              </a:extLst>
            </p:cNvPr>
            <p:cNvSpPr txBox="1"/>
            <p:nvPr/>
          </p:nvSpPr>
          <p:spPr>
            <a:xfrm>
              <a:off x="5756101" y="3112762"/>
              <a:ext cx="1378644" cy="465066"/>
            </a:xfrm>
            <a:prstGeom prst="rect">
              <a:avLst/>
            </a:prstGeom>
            <a:noFill/>
          </p:spPr>
          <p:txBody>
            <a:bodyPr wrap="square" rtlCol="0">
              <a:spAutoFit/>
            </a:bodyPr>
            <a:lstStyle/>
            <a:p>
              <a:pPr algn="ctr">
                <a:lnSpc>
                  <a:spcPts val="1420"/>
                </a:lnSpc>
              </a:pPr>
              <a:r>
                <a:rPr lang="en-US" sz="1600" b="1">
                  <a:solidFill>
                    <a:schemeClr val="bg1"/>
                  </a:solidFill>
                  <a:latin typeface="Corbel" panose="020B0503020204020204" pitchFamily="34" charset="0"/>
                  <a:ea typeface="Roboto" panose="02000000000000000000" pitchFamily="2" charset="0"/>
                  <a:cs typeface="Calibri Light" panose="020F0302020204030204" pitchFamily="34" charset="0"/>
                </a:rPr>
                <a:t>SEXUAL</a:t>
              </a:r>
            </a:p>
            <a:p>
              <a:pPr algn="ctr">
                <a:lnSpc>
                  <a:spcPts val="1420"/>
                </a:lnSpc>
              </a:pPr>
              <a:r>
                <a:rPr lang="en-US" sz="1600" b="1">
                  <a:solidFill>
                    <a:schemeClr val="bg1"/>
                  </a:solidFill>
                  <a:latin typeface="Corbel" panose="020B0503020204020204" pitchFamily="34" charset="0"/>
                  <a:ea typeface="Roboto" panose="02000000000000000000" pitchFamily="2" charset="0"/>
                  <a:cs typeface="Calibri Light" panose="020F0302020204030204" pitchFamily="34" charset="0"/>
                </a:rPr>
                <a:t>EXPLOITATION</a:t>
              </a:r>
            </a:p>
            <a:p>
              <a:pPr algn="ctr">
                <a:lnSpc>
                  <a:spcPts val="1420"/>
                </a:lnSpc>
              </a:pPr>
              <a:r>
                <a:rPr lang="en-US" sz="1600" b="1">
                  <a:solidFill>
                    <a:schemeClr val="bg1"/>
                  </a:solidFill>
                  <a:latin typeface="Corbel" panose="020B0503020204020204" pitchFamily="34" charset="0"/>
                  <a:ea typeface="Roboto" panose="02000000000000000000" pitchFamily="2" charset="0"/>
                  <a:cs typeface="Calibri Light" panose="020F0302020204030204" pitchFamily="34" charset="0"/>
                </a:rPr>
                <a:t>AND ABUSE</a:t>
              </a:r>
            </a:p>
          </p:txBody>
        </p:sp>
      </p:grpSp>
      <p:grpSp>
        <p:nvGrpSpPr>
          <p:cNvPr id="45" name="Groupe 44">
            <a:extLst>
              <a:ext uri="{FF2B5EF4-FFF2-40B4-BE49-F238E27FC236}">
                <a16:creationId xmlns:a16="http://schemas.microsoft.com/office/drawing/2014/main" id="{E524E1AE-AD28-3148-9347-BD324E1EFCA8}"/>
              </a:ext>
            </a:extLst>
          </p:cNvPr>
          <p:cNvGrpSpPr/>
          <p:nvPr/>
        </p:nvGrpSpPr>
        <p:grpSpPr>
          <a:xfrm>
            <a:off x="7439573" y="1847371"/>
            <a:ext cx="1897932" cy="1732822"/>
            <a:chOff x="5760650" y="2709334"/>
            <a:chExt cx="1378644" cy="1258711"/>
          </a:xfrm>
        </p:grpSpPr>
        <p:sp>
          <p:nvSpPr>
            <p:cNvPr id="52" name="Ellipse 51">
              <a:extLst>
                <a:ext uri="{FF2B5EF4-FFF2-40B4-BE49-F238E27FC236}">
                  <a16:creationId xmlns:a16="http://schemas.microsoft.com/office/drawing/2014/main" id="{BCA3ED3B-CE78-C94C-AB94-80F726938C55}"/>
                </a:ext>
              </a:extLst>
            </p:cNvPr>
            <p:cNvSpPr/>
            <p:nvPr/>
          </p:nvSpPr>
          <p:spPr>
            <a:xfrm>
              <a:off x="5808133" y="2709334"/>
              <a:ext cx="1258711" cy="1258711"/>
            </a:xfrm>
            <a:prstGeom prst="ellipse">
              <a:avLst/>
            </a:prstGeom>
            <a:solidFill>
              <a:srgbClr val="006CB6"/>
            </a:solidFill>
            <a:ln>
              <a:noFill/>
            </a:ln>
            <a:effectLst>
              <a:innerShdw blurRad="203200" dist="127000" dir="135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extBox 5">
              <a:extLst>
                <a:ext uri="{FF2B5EF4-FFF2-40B4-BE49-F238E27FC236}">
                  <a16:creationId xmlns:a16="http://schemas.microsoft.com/office/drawing/2014/main" id="{2F195F56-5657-2C4D-8E64-AAFC23B98936}"/>
                </a:ext>
              </a:extLst>
            </p:cNvPr>
            <p:cNvSpPr txBox="1"/>
            <p:nvPr/>
          </p:nvSpPr>
          <p:spPr>
            <a:xfrm>
              <a:off x="5760650" y="3162807"/>
              <a:ext cx="1378644" cy="334652"/>
            </a:xfrm>
            <a:prstGeom prst="rect">
              <a:avLst/>
            </a:prstGeom>
            <a:noFill/>
          </p:spPr>
          <p:txBody>
            <a:bodyPr wrap="square" rtlCol="0">
              <a:spAutoFit/>
            </a:bodyPr>
            <a:lstStyle/>
            <a:p>
              <a:pPr algn="ctr">
                <a:lnSpc>
                  <a:spcPts val="1420"/>
                </a:lnSpc>
              </a:pPr>
              <a:r>
                <a:rPr lang="en-US" sz="1600" b="1">
                  <a:solidFill>
                    <a:schemeClr val="bg1"/>
                  </a:solidFill>
                  <a:latin typeface="Corbel" panose="020B0503020204020204" pitchFamily="34" charset="0"/>
                  <a:ea typeface="Roboto" panose="02000000000000000000" pitchFamily="2" charset="0"/>
                  <a:cs typeface="Calibri Light" panose="020F0302020204030204" pitchFamily="34" charset="0"/>
                </a:rPr>
                <a:t>SEXUAL</a:t>
              </a:r>
            </a:p>
            <a:p>
              <a:pPr algn="ctr">
                <a:lnSpc>
                  <a:spcPts val="1420"/>
                </a:lnSpc>
              </a:pPr>
              <a:r>
                <a:rPr lang="en-US" sz="1600" b="1">
                  <a:solidFill>
                    <a:schemeClr val="bg1"/>
                  </a:solidFill>
                  <a:latin typeface="Corbel" panose="020B0503020204020204" pitchFamily="34" charset="0"/>
                  <a:ea typeface="Roboto" panose="02000000000000000000" pitchFamily="2" charset="0"/>
                  <a:cs typeface="Calibri Light" panose="020F0302020204030204" pitchFamily="34" charset="0"/>
                </a:rPr>
                <a:t>HARASSMENT</a:t>
              </a:r>
            </a:p>
          </p:txBody>
        </p:sp>
      </p:grpSp>
      <p:sp>
        <p:nvSpPr>
          <p:cNvPr id="61" name="TextBox 27">
            <a:extLst>
              <a:ext uri="{FF2B5EF4-FFF2-40B4-BE49-F238E27FC236}">
                <a16:creationId xmlns:a16="http://schemas.microsoft.com/office/drawing/2014/main" id="{7A125443-76A2-E144-A68A-071B0477A94B}"/>
              </a:ext>
            </a:extLst>
          </p:cNvPr>
          <p:cNvSpPr txBox="1"/>
          <p:nvPr/>
        </p:nvSpPr>
        <p:spPr>
          <a:xfrm>
            <a:off x="3251507" y="3686923"/>
            <a:ext cx="3449490" cy="1200329"/>
          </a:xfrm>
          <a:prstGeom prst="rect">
            <a:avLst/>
          </a:prstGeom>
          <a:noFill/>
        </p:spPr>
        <p:txBody>
          <a:bodyPr wrap="square" rtlCol="0">
            <a:spAutoFit/>
          </a:bodyPr>
          <a:lstStyle/>
          <a:p>
            <a:pPr algn="ctr"/>
            <a:r>
              <a:rPr lang="en-CA" b="1">
                <a:solidFill>
                  <a:srgbClr val="CA6F16"/>
                </a:solidFill>
                <a:latin typeface="Corbel" panose="020B0503020204020204" pitchFamily="34" charset="0"/>
              </a:rPr>
              <a:t>You are </a:t>
            </a:r>
            <a:r>
              <a:rPr lang="en-CA" b="1">
                <a:latin typeface="Corbel" panose="020B0503020204020204" pitchFamily="34" charset="0"/>
              </a:rPr>
              <a:t>obligated</a:t>
            </a:r>
          </a:p>
          <a:p>
            <a:pPr algn="ctr"/>
            <a:r>
              <a:rPr lang="en-CA" b="1">
                <a:solidFill>
                  <a:srgbClr val="CA6F16"/>
                </a:solidFill>
                <a:latin typeface="Corbel" panose="020B0503020204020204" pitchFamily="34" charset="0"/>
              </a:rPr>
              <a:t>to formally report</a:t>
            </a:r>
          </a:p>
          <a:p>
            <a:pPr algn="ctr"/>
            <a:r>
              <a:rPr lang="en-CA" b="1">
                <a:solidFill>
                  <a:srgbClr val="CA6F16"/>
                </a:solidFill>
                <a:latin typeface="Corbel" panose="020B0503020204020204" pitchFamily="34" charset="0"/>
              </a:rPr>
              <a:t>any suspicion</a:t>
            </a:r>
          </a:p>
          <a:p>
            <a:pPr algn="ctr"/>
            <a:r>
              <a:rPr lang="en-CA" b="1">
                <a:solidFill>
                  <a:srgbClr val="CA6F16"/>
                </a:solidFill>
                <a:latin typeface="Corbel" panose="020B0503020204020204" pitchFamily="34" charset="0"/>
              </a:rPr>
              <a:t>or concerns</a:t>
            </a:r>
          </a:p>
        </p:txBody>
      </p:sp>
      <p:sp>
        <p:nvSpPr>
          <p:cNvPr id="63" name="TextBox 27">
            <a:extLst>
              <a:ext uri="{FF2B5EF4-FFF2-40B4-BE49-F238E27FC236}">
                <a16:creationId xmlns:a16="http://schemas.microsoft.com/office/drawing/2014/main" id="{BE8ADF61-E693-4744-9FB4-844056C69965}"/>
              </a:ext>
            </a:extLst>
          </p:cNvPr>
          <p:cNvSpPr txBox="1"/>
          <p:nvPr/>
        </p:nvSpPr>
        <p:spPr>
          <a:xfrm>
            <a:off x="6665053" y="3686923"/>
            <a:ext cx="3449490" cy="1200329"/>
          </a:xfrm>
          <a:prstGeom prst="rect">
            <a:avLst/>
          </a:prstGeom>
          <a:noFill/>
        </p:spPr>
        <p:txBody>
          <a:bodyPr wrap="square" rtlCol="0">
            <a:spAutoFit/>
          </a:bodyPr>
          <a:lstStyle/>
          <a:p>
            <a:pPr algn="ctr"/>
            <a:r>
              <a:rPr lang="en-CA" b="1">
                <a:solidFill>
                  <a:srgbClr val="006CB6"/>
                </a:solidFill>
                <a:latin typeface="Corbel" panose="020B0503020204020204" pitchFamily="34" charset="0"/>
              </a:rPr>
              <a:t>Your obligations</a:t>
            </a:r>
          </a:p>
          <a:p>
            <a:pPr algn="ctr"/>
            <a:r>
              <a:rPr lang="en-CA" b="1">
                <a:solidFill>
                  <a:srgbClr val="006CB6"/>
                </a:solidFill>
                <a:latin typeface="Corbel" panose="020B0503020204020204" pitchFamily="34" charset="0"/>
              </a:rPr>
              <a:t>to report </a:t>
            </a:r>
            <a:r>
              <a:rPr lang="en-CA" b="1">
                <a:latin typeface="Corbel" panose="020B0503020204020204" pitchFamily="34" charset="0"/>
              </a:rPr>
              <a:t>depends</a:t>
            </a:r>
          </a:p>
          <a:p>
            <a:pPr algn="ctr"/>
            <a:r>
              <a:rPr lang="en-CA" b="1">
                <a:solidFill>
                  <a:srgbClr val="006CB6"/>
                </a:solidFill>
                <a:latin typeface="Corbel" panose="020B0503020204020204" pitchFamily="34" charset="0"/>
              </a:rPr>
              <a:t>on your organization’s</a:t>
            </a:r>
          </a:p>
          <a:p>
            <a:pPr algn="ctr"/>
            <a:r>
              <a:rPr lang="en-CA" b="1">
                <a:solidFill>
                  <a:srgbClr val="006CB6"/>
                </a:solidFill>
                <a:latin typeface="Corbel" panose="020B0503020204020204" pitchFamily="34" charset="0"/>
              </a:rPr>
              <a:t>policies</a:t>
            </a:r>
          </a:p>
        </p:txBody>
      </p:sp>
      <p:sp>
        <p:nvSpPr>
          <p:cNvPr id="24" name="Rectangle 23">
            <a:extLst>
              <a:ext uri="{FF2B5EF4-FFF2-40B4-BE49-F238E27FC236}">
                <a16:creationId xmlns:a16="http://schemas.microsoft.com/office/drawing/2014/main" id="{EDFA53F2-3DE5-7443-B967-37568C8C64F3}"/>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spTree>
    <p:extLst>
      <p:ext uri="{BB962C8B-B14F-4D97-AF65-F5344CB8AC3E}">
        <p14:creationId xmlns:p14="http://schemas.microsoft.com/office/powerpoint/2010/main" val="209024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p:tgtEl>
                                          <p:spTgt spid="69"/>
                                        </p:tgtEl>
                                        <p:attrNameLst>
                                          <p:attrName>ppt_y</p:attrName>
                                        </p:attrNameLst>
                                      </p:cBhvr>
                                      <p:tavLst>
                                        <p:tav tm="0">
                                          <p:val>
                                            <p:strVal val="#ppt_y+#ppt_h*1.125000"/>
                                          </p:val>
                                        </p:tav>
                                        <p:tav tm="100000">
                                          <p:val>
                                            <p:strVal val="#ppt_y"/>
                                          </p:val>
                                        </p:tav>
                                      </p:tavLst>
                                    </p:anim>
                                    <p:animEffect transition="in" filter="wipe(up)">
                                      <p:cBhvr>
                                        <p:cTn id="8" dur="500"/>
                                        <p:tgtEl>
                                          <p:spTgt spid="6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375121-F022-0542-9492-6D59D2C8CC4C}"/>
              </a:ext>
            </a:extLst>
          </p:cNvPr>
          <p:cNvSpPr/>
          <p:nvPr/>
        </p:nvSpPr>
        <p:spPr>
          <a:xfrm>
            <a:off x="10458307" y="240511"/>
            <a:ext cx="1464427" cy="5651856"/>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8" name="ZoneTexte 47">
            <a:extLst>
              <a:ext uri="{FF2B5EF4-FFF2-40B4-BE49-F238E27FC236}">
                <a16:creationId xmlns:a16="http://schemas.microsoft.com/office/drawing/2014/main" id="{EB239F3F-4980-6D4A-8110-A88FECDF2C00}"/>
              </a:ext>
            </a:extLst>
          </p:cNvPr>
          <p:cNvSpPr txBox="1"/>
          <p:nvPr/>
        </p:nvSpPr>
        <p:spPr>
          <a:xfrm>
            <a:off x="523313" y="370824"/>
            <a:ext cx="4001947" cy="485197"/>
          </a:xfrm>
          <a:prstGeom prst="rect">
            <a:avLst/>
          </a:prstGeom>
          <a:noFill/>
        </p:spPr>
        <p:txBody>
          <a:bodyPr wrap="square" lIns="0" tIns="0" rIns="0" bIns="0" rtlCol="0">
            <a:spAutoFit/>
          </a:bodyPr>
          <a:lstStyle/>
          <a:p>
            <a:pPr>
              <a:lnSpc>
                <a:spcPts val="4180"/>
              </a:lnSpc>
            </a:pPr>
            <a:r>
              <a:rPr lang="en-CA" sz="2400" b="1">
                <a:solidFill>
                  <a:srgbClr val="006CB6"/>
                </a:solidFill>
                <a:latin typeface="Corbel" panose="020B0503020204020204" pitchFamily="34" charset="0"/>
                <a:cs typeface="Arial" panose="020B0604020202020204" pitchFamily="34" charset="0"/>
              </a:rPr>
              <a:t>CASE STUDY ANALYSIS</a:t>
            </a:r>
          </a:p>
        </p:txBody>
      </p:sp>
      <p:sp>
        <p:nvSpPr>
          <p:cNvPr id="49" name="Rectangle 48">
            <a:extLst>
              <a:ext uri="{FF2B5EF4-FFF2-40B4-BE49-F238E27FC236}">
                <a16:creationId xmlns:a16="http://schemas.microsoft.com/office/drawing/2014/main" id="{93427D3E-1B36-F646-8058-7888320BB7B5}"/>
              </a:ext>
            </a:extLst>
          </p:cNvPr>
          <p:cNvSpPr/>
          <p:nvPr/>
        </p:nvSpPr>
        <p:spPr>
          <a:xfrm>
            <a:off x="406880" y="400405"/>
            <a:ext cx="3390420" cy="525021"/>
          </a:xfrm>
          <a:prstGeom prst="rect">
            <a:avLst/>
          </a:prstGeom>
          <a:noFill/>
          <a:ln w="38100">
            <a:solidFill>
              <a:srgbClr val="026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50" name="TextBox 5">
            <a:extLst>
              <a:ext uri="{FF2B5EF4-FFF2-40B4-BE49-F238E27FC236}">
                <a16:creationId xmlns:a16="http://schemas.microsoft.com/office/drawing/2014/main" id="{DC1CF1BB-4D4A-7040-9571-19CFB9194DDB}"/>
              </a:ext>
            </a:extLst>
          </p:cNvPr>
          <p:cNvSpPr txBox="1"/>
          <p:nvPr/>
        </p:nvSpPr>
        <p:spPr>
          <a:xfrm>
            <a:off x="283482" y="1040943"/>
            <a:ext cx="5170755" cy="970779"/>
          </a:xfrm>
          <a:prstGeom prst="rect">
            <a:avLst/>
          </a:prstGeom>
          <a:noFill/>
        </p:spPr>
        <p:txBody>
          <a:bodyPr wrap="square" rtlCol="0">
            <a:spAutoFit/>
          </a:bodyPr>
          <a:lstStyle/>
          <a:p>
            <a:pPr>
              <a:lnSpc>
                <a:spcPts val="1720"/>
              </a:lnSpc>
            </a:pPr>
            <a:r>
              <a:rPr lang="en-US" b="1">
                <a:solidFill>
                  <a:srgbClr val="006CB6"/>
                </a:solidFill>
                <a:latin typeface="Corbel" panose="020B0503020204020204" pitchFamily="34" charset="0"/>
                <a:ea typeface="Roboto" panose="02000000000000000000" pitchFamily="2" charset="0"/>
                <a:cs typeface="Calibri Light" panose="020F0302020204030204" pitchFamily="34" charset="0"/>
              </a:rPr>
              <a:t>Question</a:t>
            </a:r>
            <a:r>
              <a:rPr lang="en-US" b="1">
                <a:solidFill>
                  <a:srgbClr val="006CB6"/>
                </a:solidFill>
                <a:ea typeface="Roboto" panose="02000000000000000000" pitchFamily="2" charset="0"/>
                <a:cs typeface="Calibri Light" panose="020F0302020204030204" pitchFamily="34" charset="0"/>
              </a:rPr>
              <a:t> 5:</a:t>
            </a:r>
            <a:r>
              <a:rPr lang="en-US" b="1">
                <a:solidFill>
                  <a:srgbClr val="006CB6"/>
                </a:solidFill>
                <a:latin typeface="Corbel" panose="020B0503020204020204" pitchFamily="34" charset="0"/>
                <a:ea typeface="Roboto" panose="02000000000000000000" pitchFamily="2" charset="0"/>
                <a:cs typeface="Calibri Light" panose="020F0302020204030204" pitchFamily="34" charset="0"/>
              </a:rPr>
              <a:t>   </a:t>
            </a:r>
            <a:r>
              <a:rPr lang="en-US" b="1">
                <a:latin typeface="Corbel" panose="020B0503020204020204" pitchFamily="34" charset="0"/>
                <a:ea typeface="Roboto" panose="02000000000000000000" pitchFamily="2" charset="0"/>
                <a:cs typeface="Calibri Light" panose="020F0302020204030204" pitchFamily="34" charset="0"/>
              </a:rPr>
              <a:t>What actions should some </a:t>
            </a:r>
          </a:p>
          <a:p>
            <a:pPr>
              <a:lnSpc>
                <a:spcPts val="1720"/>
              </a:lnSpc>
            </a:pPr>
            <a:r>
              <a:rPr lang="en-US" b="1">
                <a:latin typeface="Corbel" panose="020B0503020204020204" pitchFamily="34" charset="0"/>
                <a:ea typeface="Roboto" panose="02000000000000000000" pitchFamily="2" charset="0"/>
                <a:cs typeface="Calibri Light" panose="020F0302020204030204" pitchFamily="34" charset="0"/>
              </a:rPr>
              <a:t>of  the characters have taken when they were </a:t>
            </a:r>
          </a:p>
          <a:p>
            <a:pPr>
              <a:lnSpc>
                <a:spcPts val="1720"/>
              </a:lnSpc>
            </a:pPr>
            <a:r>
              <a:rPr lang="en-US" b="1">
                <a:latin typeface="Corbel" panose="020B0503020204020204" pitchFamily="34" charset="0"/>
                <a:ea typeface="Roboto" panose="02000000000000000000" pitchFamily="2" charset="0"/>
                <a:cs typeface="Calibri Light" panose="020F0302020204030204" pitchFamily="34" charset="0"/>
              </a:rPr>
              <a:t>face-to-face with the victim, or made aware </a:t>
            </a:r>
          </a:p>
          <a:p>
            <a:pPr>
              <a:lnSpc>
                <a:spcPts val="1720"/>
              </a:lnSpc>
            </a:pPr>
            <a:r>
              <a:rPr lang="en-US" b="1">
                <a:latin typeface="Corbel" panose="020B0503020204020204" pitchFamily="34" charset="0"/>
                <a:ea typeface="Roboto" panose="02000000000000000000" pitchFamily="2" charset="0"/>
                <a:cs typeface="Calibri Light" panose="020F0302020204030204" pitchFamily="34" charset="0"/>
              </a:rPr>
              <a:t>of the situation?</a:t>
            </a:r>
          </a:p>
        </p:txBody>
      </p:sp>
      <p:sp>
        <p:nvSpPr>
          <p:cNvPr id="57" name="Rectangle 56">
            <a:extLst>
              <a:ext uri="{FF2B5EF4-FFF2-40B4-BE49-F238E27FC236}">
                <a16:creationId xmlns:a16="http://schemas.microsoft.com/office/drawing/2014/main" id="{CF06C8A0-186F-8146-916B-E8194CED88A2}"/>
              </a:ext>
            </a:extLst>
          </p:cNvPr>
          <p:cNvSpPr/>
          <p:nvPr/>
        </p:nvSpPr>
        <p:spPr>
          <a:xfrm>
            <a:off x="1413257" y="3586178"/>
            <a:ext cx="2022333" cy="1569660"/>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a:ea typeface="Roboto Condensed Light" panose="02000000000000000000" pitchFamily="2" charset="0"/>
                <a:cs typeface="Calibri" panose="020F0502020204030204" pitchFamily="34" charset="0"/>
              </a:rPr>
              <a:t>POSSIBLE ACTIONS</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Say no to </a:t>
            </a:r>
            <a:r>
              <a:rPr lang="en-US" sz="1600" b="1" err="1">
                <a:ea typeface="Roboto Condensed Light" panose="02000000000000000000" pitchFamily="2" charset="0"/>
                <a:cs typeface="Calibri" panose="020F0502020204030204" pitchFamily="34" charset="0"/>
              </a:rPr>
              <a:t>Afrida</a:t>
            </a:r>
            <a:endParaRPr lang="en-US" sz="1600" b="1">
              <a:ea typeface="Roboto Condensed Light" panose="02000000000000000000" pitchFamily="2" charset="0"/>
              <a:cs typeface="Calibri" panose="020F0502020204030204" pitchFamily="34" charset="0"/>
            </a:endParaRPr>
          </a:p>
          <a:p>
            <a:pPr lvl="0"/>
            <a:endParaRPr lang="en-US" sz="1600" b="1">
              <a:ea typeface="Roboto Condensed Light" panose="02000000000000000000" pitchFamily="2" charset="0"/>
              <a:cs typeface="Calibri" panose="020F0502020204030204" pitchFamily="34" charset="0"/>
            </a:endParaRPr>
          </a:p>
          <a:p>
            <a:pPr lvl="0"/>
            <a:r>
              <a:rPr lang="en-US" sz="1600" b="1">
                <a:ea typeface="Roboto Condensed Light" panose="02000000000000000000" pitchFamily="2" charset="0"/>
                <a:cs typeface="Calibri" panose="020F0502020204030204" pitchFamily="34" charset="0"/>
              </a:rPr>
              <a:t>POSSIBLE IMPACT</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Not committing SEA</a:t>
            </a:r>
          </a:p>
        </p:txBody>
      </p:sp>
      <p:sp>
        <p:nvSpPr>
          <p:cNvPr id="58" name="Rectangle 57">
            <a:extLst>
              <a:ext uri="{FF2B5EF4-FFF2-40B4-BE49-F238E27FC236}">
                <a16:creationId xmlns:a16="http://schemas.microsoft.com/office/drawing/2014/main" id="{70ECFE86-734D-F24F-A8F6-8A845A5507F4}"/>
              </a:ext>
            </a:extLst>
          </p:cNvPr>
          <p:cNvSpPr/>
          <p:nvPr/>
        </p:nvSpPr>
        <p:spPr>
          <a:xfrm>
            <a:off x="4557082" y="3608597"/>
            <a:ext cx="3004608" cy="2062103"/>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a:ea typeface="Roboto Condensed Light" panose="02000000000000000000" pitchFamily="2" charset="0"/>
                <a:cs typeface="Calibri" panose="020F0502020204030204" pitchFamily="34" charset="0"/>
              </a:rPr>
              <a:t>POSSIBLE ACTIONS</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Not push her friend</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Ask for support/advice</a:t>
            </a:r>
          </a:p>
          <a:p>
            <a:pPr lvl="0"/>
            <a:endParaRPr lang="en-US" sz="1600" b="1">
              <a:ea typeface="Roboto Condensed Light" panose="02000000000000000000" pitchFamily="2" charset="0"/>
              <a:cs typeface="Calibri" panose="020F0502020204030204" pitchFamily="34" charset="0"/>
            </a:endParaRPr>
          </a:p>
          <a:p>
            <a:pPr lvl="0"/>
            <a:r>
              <a:rPr lang="en-US" sz="1600" b="1">
                <a:ea typeface="Roboto Condensed Light" panose="02000000000000000000" pitchFamily="2" charset="0"/>
                <a:cs typeface="Calibri" panose="020F0502020204030204" pitchFamily="34" charset="0"/>
              </a:rPr>
              <a:t>POSSIBLE IMPACT</a:t>
            </a:r>
          </a:p>
          <a:p>
            <a:pPr marL="95250" lvl="0" indent="-87313">
              <a:buFont typeface="Arial" panose="020B0604020202020204" pitchFamily="34" charset="0"/>
              <a:buChar char="•"/>
            </a:pPr>
            <a:r>
              <a:rPr lang="en-US" sz="1600" b="1">
                <a:ea typeface="Roboto Condensed Light" panose="02000000000000000000" pitchFamily="2" charset="0"/>
                <a:cs typeface="Calibri" panose="020F0502020204030204" pitchFamily="34" charset="0"/>
              </a:rPr>
              <a:t>Abel not having an opportunity</a:t>
            </a:r>
            <a:br>
              <a:rPr lang="en-US" sz="1600" b="1">
                <a:ea typeface="Roboto Condensed Light" panose="02000000000000000000" pitchFamily="2" charset="0"/>
                <a:cs typeface="Calibri" panose="020F0502020204030204" pitchFamily="34" charset="0"/>
              </a:rPr>
            </a:br>
            <a:r>
              <a:rPr lang="en-US" sz="1600" b="1">
                <a:ea typeface="Roboto Condensed Light" panose="02000000000000000000" pitchFamily="2" charset="0"/>
                <a:cs typeface="Calibri" panose="020F0502020204030204" pitchFamily="34" charset="0"/>
              </a:rPr>
              <a:t>to take advantage of </a:t>
            </a:r>
            <a:r>
              <a:rPr lang="en-US" sz="1600" b="1" err="1">
                <a:ea typeface="Roboto Condensed Light" panose="02000000000000000000" pitchFamily="2" charset="0"/>
                <a:cs typeface="Calibri" panose="020F0502020204030204" pitchFamily="34" charset="0"/>
              </a:rPr>
              <a:t>Afrida</a:t>
            </a:r>
            <a:endParaRPr lang="en-US" sz="1600" b="1">
              <a:ea typeface="Roboto Condensed Light" panose="02000000000000000000" pitchFamily="2" charset="0"/>
              <a:cs typeface="Calibri" panose="020F0502020204030204" pitchFamily="34" charset="0"/>
            </a:endParaRPr>
          </a:p>
        </p:txBody>
      </p:sp>
      <p:sp>
        <p:nvSpPr>
          <p:cNvPr id="59" name="Rectangle 58">
            <a:extLst>
              <a:ext uri="{FF2B5EF4-FFF2-40B4-BE49-F238E27FC236}">
                <a16:creationId xmlns:a16="http://schemas.microsoft.com/office/drawing/2014/main" id="{288511A7-1E60-EF42-9BBD-DA3933A2CAF4}"/>
              </a:ext>
            </a:extLst>
          </p:cNvPr>
          <p:cNvSpPr/>
          <p:nvPr/>
        </p:nvSpPr>
        <p:spPr>
          <a:xfrm>
            <a:off x="7663996" y="3608597"/>
            <a:ext cx="2427151" cy="2062103"/>
          </a:xfrm>
          <a:prstGeom prst="rect">
            <a:avLst/>
          </a:prstGeom>
        </p:spPr>
        <p:txBody>
          <a:bodyPr wrap="square">
            <a:spAutoFit/>
          </a:bodyPr>
          <a:lstStyle/>
          <a:p>
            <a:pPr lvl="0"/>
            <a:r>
              <a:rPr lang="en-US" sz="1600" b="1">
                <a:ea typeface="Roboto Condensed Light" panose="02000000000000000000" pitchFamily="2" charset="0"/>
                <a:cs typeface="Calibri" panose="020F0502020204030204" pitchFamily="34" charset="0"/>
              </a:rPr>
              <a:t>—</a:t>
            </a:r>
          </a:p>
          <a:p>
            <a:pPr lvl="0"/>
            <a:r>
              <a:rPr lang="en-US" sz="1600" b="1">
                <a:ea typeface="Roboto Condensed Light" panose="02000000000000000000" pitchFamily="2" charset="0"/>
                <a:cs typeface="Calibri" panose="020F0502020204030204" pitchFamily="34" charset="0"/>
              </a:rPr>
              <a:t>POSSIBLE ACTIONS</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Report</a:t>
            </a:r>
          </a:p>
          <a:p>
            <a:pPr lvl="0"/>
            <a:endParaRPr lang="en-US" sz="1600" b="1">
              <a:ea typeface="Roboto Condensed Light" panose="02000000000000000000" pitchFamily="2" charset="0"/>
              <a:cs typeface="Calibri" panose="020F0502020204030204" pitchFamily="34" charset="0"/>
            </a:endParaRPr>
          </a:p>
          <a:p>
            <a:pPr lvl="0"/>
            <a:r>
              <a:rPr lang="en-US" sz="1600" b="1">
                <a:ea typeface="Roboto Condensed Light" panose="02000000000000000000" pitchFamily="2" charset="0"/>
                <a:cs typeface="Calibri" panose="020F0502020204030204" pitchFamily="34" charset="0"/>
              </a:rPr>
              <a:t>POSSIBLE IMPACT</a:t>
            </a:r>
          </a:p>
          <a:p>
            <a:pPr marL="95250" lvl="0" indent="-95250">
              <a:buFont typeface="Arial" panose="020B0604020202020204" pitchFamily="34" charset="0"/>
              <a:buChar char="•"/>
            </a:pPr>
            <a:r>
              <a:rPr lang="en-US" sz="1600" b="1">
                <a:ea typeface="Roboto Condensed Light" panose="02000000000000000000" pitchFamily="2" charset="0"/>
                <a:cs typeface="Calibri" panose="020F0502020204030204" pitchFamily="34" charset="0"/>
              </a:rPr>
              <a:t>Disciplinary measures </a:t>
            </a:r>
            <a:br>
              <a:rPr lang="en-US" sz="1600" b="1">
                <a:ea typeface="Roboto Condensed Light" panose="02000000000000000000" pitchFamily="2" charset="0"/>
                <a:cs typeface="Calibri" panose="020F0502020204030204" pitchFamily="34" charset="0"/>
              </a:rPr>
            </a:br>
            <a:r>
              <a:rPr lang="en-US" sz="1600" b="1">
                <a:ea typeface="Roboto Condensed Light" panose="02000000000000000000" pitchFamily="2" charset="0"/>
                <a:cs typeface="Calibri" panose="020F0502020204030204" pitchFamily="34" charset="0"/>
              </a:rPr>
              <a:t>for Abel</a:t>
            </a:r>
          </a:p>
          <a:p>
            <a:pPr lvl="0"/>
            <a:endParaRPr lang="en-US" sz="1600" b="1">
              <a:ea typeface="Roboto Condensed Light" panose="02000000000000000000" pitchFamily="2" charset="0"/>
              <a:cs typeface="Calibri" panose="020F0502020204030204" pitchFamily="34" charset="0"/>
            </a:endParaRPr>
          </a:p>
        </p:txBody>
      </p:sp>
      <p:sp>
        <p:nvSpPr>
          <p:cNvPr id="60" name="Rectangle 59">
            <a:extLst>
              <a:ext uri="{FF2B5EF4-FFF2-40B4-BE49-F238E27FC236}">
                <a16:creationId xmlns:a16="http://schemas.microsoft.com/office/drawing/2014/main" id="{86342406-749F-8646-B641-1E1FEB6EB244}"/>
              </a:ext>
            </a:extLst>
          </p:cNvPr>
          <p:cNvSpPr/>
          <p:nvPr/>
        </p:nvSpPr>
        <p:spPr>
          <a:xfrm>
            <a:off x="1413258" y="3375624"/>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ABEL</a:t>
            </a:r>
          </a:p>
        </p:txBody>
      </p:sp>
      <p:sp>
        <p:nvSpPr>
          <p:cNvPr id="61" name="Rectangle 60">
            <a:extLst>
              <a:ext uri="{FF2B5EF4-FFF2-40B4-BE49-F238E27FC236}">
                <a16:creationId xmlns:a16="http://schemas.microsoft.com/office/drawing/2014/main" id="{412D5CC0-BA31-364B-A5D0-1A7437C16C73}"/>
              </a:ext>
            </a:extLst>
          </p:cNvPr>
          <p:cNvSpPr/>
          <p:nvPr/>
        </p:nvSpPr>
        <p:spPr>
          <a:xfrm>
            <a:off x="4557083" y="3387739"/>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LARA</a:t>
            </a:r>
          </a:p>
        </p:txBody>
      </p:sp>
      <p:sp>
        <p:nvSpPr>
          <p:cNvPr id="62" name="Rectangle 61">
            <a:extLst>
              <a:ext uri="{FF2B5EF4-FFF2-40B4-BE49-F238E27FC236}">
                <a16:creationId xmlns:a16="http://schemas.microsoft.com/office/drawing/2014/main" id="{CDDB3202-D743-FE4A-8600-E523E815FEA3}"/>
              </a:ext>
            </a:extLst>
          </p:cNvPr>
          <p:cNvSpPr/>
          <p:nvPr/>
        </p:nvSpPr>
        <p:spPr>
          <a:xfrm>
            <a:off x="7663996" y="3387739"/>
            <a:ext cx="2103635" cy="369332"/>
          </a:xfrm>
          <a:prstGeom prst="rect">
            <a:avLst/>
          </a:prstGeom>
        </p:spPr>
        <p:txBody>
          <a:bodyPr wrap="square">
            <a:spAutoFit/>
          </a:bodyPr>
          <a:lstStyle/>
          <a:p>
            <a:r>
              <a:rPr lang="en-US" b="1">
                <a:solidFill>
                  <a:srgbClr val="006CB6"/>
                </a:solidFill>
                <a:ea typeface="Roboto Condensed Light" panose="02000000000000000000" pitchFamily="2" charset="0"/>
                <a:cs typeface="Calibri" panose="020F0502020204030204" pitchFamily="34" charset="0"/>
              </a:rPr>
              <a:t>FAUSTIN</a:t>
            </a:r>
          </a:p>
        </p:txBody>
      </p:sp>
      <p:sp>
        <p:nvSpPr>
          <p:cNvPr id="42" name="TextBox 5">
            <a:extLst>
              <a:ext uri="{FF2B5EF4-FFF2-40B4-BE49-F238E27FC236}">
                <a16:creationId xmlns:a16="http://schemas.microsoft.com/office/drawing/2014/main" id="{1CEE271C-44FE-C74D-8D78-1B72D6627A43}"/>
              </a:ext>
            </a:extLst>
          </p:cNvPr>
          <p:cNvSpPr txBox="1"/>
          <p:nvPr/>
        </p:nvSpPr>
        <p:spPr>
          <a:xfrm>
            <a:off x="5351538" y="1040943"/>
            <a:ext cx="4774613" cy="534762"/>
          </a:xfrm>
          <a:prstGeom prst="rect">
            <a:avLst/>
          </a:prstGeom>
          <a:noFill/>
        </p:spPr>
        <p:txBody>
          <a:bodyPr wrap="square" rtlCol="0" anchor="t">
            <a:spAutoFit/>
          </a:bodyPr>
          <a:lstStyle/>
          <a:p>
            <a:pPr>
              <a:lnSpc>
                <a:spcPts val="1720"/>
              </a:lnSpc>
            </a:pPr>
            <a:r>
              <a:rPr lang="en-US" b="1">
                <a:solidFill>
                  <a:srgbClr val="006CB6"/>
                </a:solidFill>
                <a:latin typeface="Corbel"/>
                <a:ea typeface="Roboto" panose="02000000000000000000" pitchFamily="2" charset="0"/>
                <a:cs typeface="Calibri Light"/>
              </a:rPr>
              <a:t>Question</a:t>
            </a:r>
            <a:r>
              <a:rPr lang="en-US" b="1">
                <a:solidFill>
                  <a:srgbClr val="006CB6"/>
                </a:solidFill>
                <a:ea typeface="Roboto" panose="02000000000000000000" pitchFamily="2" charset="0"/>
                <a:cs typeface="Calibri Light"/>
              </a:rPr>
              <a:t> 6</a:t>
            </a:r>
            <a:r>
              <a:rPr lang="en-US" b="1">
                <a:solidFill>
                  <a:srgbClr val="006CB6"/>
                </a:solidFill>
                <a:latin typeface="Corbel"/>
                <a:ea typeface="Roboto" panose="02000000000000000000" pitchFamily="2" charset="0"/>
                <a:cs typeface="Calibri Light"/>
              </a:rPr>
              <a:t>: </a:t>
            </a:r>
            <a:r>
              <a:rPr lang="en-US" b="1">
                <a:latin typeface="Corbel"/>
                <a:ea typeface="Roboto" panose="02000000000000000000" pitchFamily="2" charset="0"/>
                <a:cs typeface="Calibri Light"/>
              </a:rPr>
              <a:t>What impact do you think these actions would have had on the perpetrator?</a:t>
            </a:r>
          </a:p>
        </p:txBody>
      </p:sp>
      <p:cxnSp>
        <p:nvCxnSpPr>
          <p:cNvPr id="4" name="Connecteur droit 3">
            <a:extLst>
              <a:ext uri="{FF2B5EF4-FFF2-40B4-BE49-F238E27FC236}">
                <a16:creationId xmlns:a16="http://schemas.microsoft.com/office/drawing/2014/main" id="{BCB0B59C-2FE3-B749-B926-EBF12CF023CC}"/>
              </a:ext>
            </a:extLst>
          </p:cNvPr>
          <p:cNvCxnSpPr>
            <a:cxnSpLocks/>
          </p:cNvCxnSpPr>
          <p:nvPr/>
        </p:nvCxnSpPr>
        <p:spPr>
          <a:xfrm>
            <a:off x="5197598" y="1095120"/>
            <a:ext cx="0" cy="7844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e 46">
            <a:extLst>
              <a:ext uri="{FF2B5EF4-FFF2-40B4-BE49-F238E27FC236}">
                <a16:creationId xmlns:a16="http://schemas.microsoft.com/office/drawing/2014/main" id="{48DCE618-A0AD-F948-AFBF-AF24EE5B152A}"/>
              </a:ext>
            </a:extLst>
          </p:cNvPr>
          <p:cNvGrpSpPr/>
          <p:nvPr/>
        </p:nvGrpSpPr>
        <p:grpSpPr>
          <a:xfrm>
            <a:off x="8143174" y="4967850"/>
            <a:ext cx="2988375" cy="1859833"/>
            <a:chOff x="707868" y="4968889"/>
            <a:chExt cx="3018456" cy="1859833"/>
          </a:xfrm>
        </p:grpSpPr>
        <p:pic>
          <p:nvPicPr>
            <p:cNvPr id="67" name="Image 66">
              <a:extLst>
                <a:ext uri="{FF2B5EF4-FFF2-40B4-BE49-F238E27FC236}">
                  <a16:creationId xmlns:a16="http://schemas.microsoft.com/office/drawing/2014/main" id="{7E81D93A-B2C1-5A40-A771-1FC8B2F30A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68" name="Rectangle 67">
              <a:extLst>
                <a:ext uri="{FF2B5EF4-FFF2-40B4-BE49-F238E27FC236}">
                  <a16:creationId xmlns:a16="http://schemas.microsoft.com/office/drawing/2014/main" id="{0A9E1C49-4290-BE4E-902B-1228BE55E1E6}"/>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ACTIVITY 06</a:t>
              </a:r>
              <a:endParaRPr lang="fr-FR" sz="1200" spc="300">
                <a:solidFill>
                  <a:schemeClr val="bg1"/>
                </a:solidFill>
              </a:endParaRPr>
            </a:p>
          </p:txBody>
        </p:sp>
      </p:grpSp>
      <p:grpSp>
        <p:nvGrpSpPr>
          <p:cNvPr id="29" name="Groupe 28">
            <a:extLst>
              <a:ext uri="{FF2B5EF4-FFF2-40B4-BE49-F238E27FC236}">
                <a16:creationId xmlns:a16="http://schemas.microsoft.com/office/drawing/2014/main" id="{8A503C1C-2126-BD4F-A8C3-955257734940}"/>
              </a:ext>
            </a:extLst>
          </p:cNvPr>
          <p:cNvGrpSpPr/>
          <p:nvPr/>
        </p:nvGrpSpPr>
        <p:grpSpPr>
          <a:xfrm>
            <a:off x="8143174" y="4967850"/>
            <a:ext cx="2988375" cy="1859833"/>
            <a:chOff x="707868" y="4968889"/>
            <a:chExt cx="3018456" cy="1859833"/>
          </a:xfrm>
        </p:grpSpPr>
        <p:pic>
          <p:nvPicPr>
            <p:cNvPr id="30" name="Image 29">
              <a:extLst>
                <a:ext uri="{FF2B5EF4-FFF2-40B4-BE49-F238E27FC236}">
                  <a16:creationId xmlns:a16="http://schemas.microsoft.com/office/drawing/2014/main" id="{5683FDBA-3ADC-F242-A5A7-BE4B504895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31" name="Rectangle 30">
              <a:extLst>
                <a:ext uri="{FF2B5EF4-FFF2-40B4-BE49-F238E27FC236}">
                  <a16:creationId xmlns:a16="http://schemas.microsoft.com/office/drawing/2014/main" id="{43F54FE2-B812-5D49-88CF-2C2CBC60FC7B}"/>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2" name="Rectangle 31">
            <a:extLst>
              <a:ext uri="{FF2B5EF4-FFF2-40B4-BE49-F238E27FC236}">
                <a16:creationId xmlns:a16="http://schemas.microsoft.com/office/drawing/2014/main" id="{48211C3D-B26F-7549-82B5-7D63A8CA899D}"/>
              </a:ext>
            </a:extLst>
          </p:cNvPr>
          <p:cNvSpPr/>
          <p:nvPr/>
        </p:nvSpPr>
        <p:spPr>
          <a:xfrm>
            <a:off x="3065632" y="5907294"/>
            <a:ext cx="1483993"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02</a:t>
            </a:r>
          </a:p>
        </p:txBody>
      </p:sp>
      <p:sp>
        <p:nvSpPr>
          <p:cNvPr id="35" name="Rectangle 34">
            <a:extLst>
              <a:ext uri="{FF2B5EF4-FFF2-40B4-BE49-F238E27FC236}">
                <a16:creationId xmlns:a16="http://schemas.microsoft.com/office/drawing/2014/main" id="{0CCEEA44-6586-0F4F-9BF9-E2EE876FFFAE}"/>
              </a:ext>
            </a:extLst>
          </p:cNvPr>
          <p:cNvSpPr/>
          <p:nvPr/>
        </p:nvSpPr>
        <p:spPr>
          <a:xfrm>
            <a:off x="4559938"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03</a:t>
            </a:r>
          </a:p>
        </p:txBody>
      </p:sp>
      <p:sp>
        <p:nvSpPr>
          <p:cNvPr id="36" name="Rectangle 35">
            <a:extLst>
              <a:ext uri="{FF2B5EF4-FFF2-40B4-BE49-F238E27FC236}">
                <a16:creationId xmlns:a16="http://schemas.microsoft.com/office/drawing/2014/main" id="{10155371-E2D7-4D4D-ADAD-5ADD611D41AD}"/>
              </a:ext>
            </a:extLst>
          </p:cNvPr>
          <p:cNvSpPr/>
          <p:nvPr/>
        </p:nvSpPr>
        <p:spPr>
          <a:xfrm>
            <a:off x="10458928" y="5907294"/>
            <a:ext cx="146802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07</a:t>
            </a:r>
          </a:p>
        </p:txBody>
      </p:sp>
      <p:sp>
        <p:nvSpPr>
          <p:cNvPr id="38" name="Rectangle 37">
            <a:extLst>
              <a:ext uri="{FF2B5EF4-FFF2-40B4-BE49-F238E27FC236}">
                <a16:creationId xmlns:a16="http://schemas.microsoft.com/office/drawing/2014/main" id="{F0161DB3-A6A7-FC40-9B81-8E97BA091C7E}"/>
              </a:ext>
            </a:extLst>
          </p:cNvPr>
          <p:cNvSpPr/>
          <p:nvPr/>
        </p:nvSpPr>
        <p:spPr>
          <a:xfrm>
            <a:off x="1576589" y="5907294"/>
            <a:ext cx="147872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01</a:t>
            </a:r>
          </a:p>
        </p:txBody>
      </p:sp>
      <p:sp>
        <p:nvSpPr>
          <p:cNvPr id="39" name="Rectangle 38">
            <a:extLst>
              <a:ext uri="{FF2B5EF4-FFF2-40B4-BE49-F238E27FC236}">
                <a16:creationId xmlns:a16="http://schemas.microsoft.com/office/drawing/2014/main" id="{33EEC746-D8DD-5C49-85A3-62C5BCC9E541}"/>
              </a:ext>
            </a:extLst>
          </p:cNvPr>
          <p:cNvSpPr/>
          <p:nvPr/>
        </p:nvSpPr>
        <p:spPr>
          <a:xfrm>
            <a:off x="278294" y="5907294"/>
            <a:ext cx="1282718"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tx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3C8E3229-0E82-8B4F-9249-585F4B519E57}"/>
              </a:ext>
            </a:extLst>
          </p:cNvPr>
          <p:cNvSpPr/>
          <p:nvPr/>
        </p:nvSpPr>
        <p:spPr>
          <a:xfrm>
            <a:off x="6037269" y="5907294"/>
            <a:ext cx="1456685"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04</a:t>
            </a:r>
          </a:p>
        </p:txBody>
      </p:sp>
      <p:sp>
        <p:nvSpPr>
          <p:cNvPr id="43" name="Rectangle 42">
            <a:extLst>
              <a:ext uri="{FF2B5EF4-FFF2-40B4-BE49-F238E27FC236}">
                <a16:creationId xmlns:a16="http://schemas.microsoft.com/office/drawing/2014/main" id="{FA946DCB-A803-0940-AAE2-6553007AA7F0}"/>
              </a:ext>
            </a:extLst>
          </p:cNvPr>
          <p:cNvSpPr/>
          <p:nvPr/>
        </p:nvSpPr>
        <p:spPr>
          <a:xfrm>
            <a:off x="7504267" y="5907294"/>
            <a:ext cx="1467017" cy="390618"/>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tx1"/>
                </a:solidFill>
              </a:rPr>
              <a:t>05</a:t>
            </a:r>
          </a:p>
        </p:txBody>
      </p:sp>
      <p:sp>
        <p:nvSpPr>
          <p:cNvPr id="33" name="Rectangle 32">
            <a:extLst>
              <a:ext uri="{FF2B5EF4-FFF2-40B4-BE49-F238E27FC236}">
                <a16:creationId xmlns:a16="http://schemas.microsoft.com/office/drawing/2014/main" id="{74214A85-F1F3-6A45-9E89-786DB0D72539}"/>
              </a:ext>
            </a:extLst>
          </p:cNvPr>
          <p:cNvSpPr/>
          <p:nvPr/>
        </p:nvSpPr>
        <p:spPr>
          <a:xfrm>
            <a:off x="10163548"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pic>
        <p:nvPicPr>
          <p:cNvPr id="34" name="Picture 13">
            <a:extLst>
              <a:ext uri="{FF2B5EF4-FFF2-40B4-BE49-F238E27FC236}">
                <a16:creationId xmlns:a16="http://schemas.microsoft.com/office/drawing/2014/main" id="{BB45438D-731E-46BE-8415-EC73741C092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413257" y="1987584"/>
            <a:ext cx="1168124" cy="12885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19">
            <a:extLst>
              <a:ext uri="{FF2B5EF4-FFF2-40B4-BE49-F238E27FC236}">
                <a16:creationId xmlns:a16="http://schemas.microsoft.com/office/drawing/2014/main" id="{4503C636-B6B9-4D66-ACC4-48EA55B2163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386468" y="2055420"/>
            <a:ext cx="1702614" cy="1276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20">
            <a:extLst>
              <a:ext uri="{FF2B5EF4-FFF2-40B4-BE49-F238E27FC236}">
                <a16:creationId xmlns:a16="http://schemas.microsoft.com/office/drawing/2014/main" id="{344CAB52-D827-4FAE-BE90-FF5572BD58A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26313" y="1977417"/>
            <a:ext cx="1778046" cy="1333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16992071"/>
      </p:ext>
    </p:extLst>
  </p:cSld>
  <p:clrMapOvr>
    <a:masterClrMapping/>
  </p:clrMapOvr>
  <p:transition spd="slow" advClick="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up)">
                                      <p:cBhvr>
                                        <p:cTn id="8" dur="500"/>
                                        <p:tgtEl>
                                          <p:spTgt spid="29"/>
                                        </p:tgtEl>
                                      </p:cBhvr>
                                    </p:animEffect>
                                  </p:childTnLst>
                                </p:cTn>
                              </p:par>
                              <p:par>
                                <p:cTn id="9" presetID="12" presetClass="entr" presetSubtype="4"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4"/>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childTnLst>
              </p:cTn>
              <p:nextCondLst>
                <p:cond evt="onClick" delay="0">
                  <p:tgtEl>
                    <p:spTgt spid="34"/>
                  </p:tgtEl>
                </p:cond>
              </p:nextCondLst>
            </p:seq>
            <p:seq concurrent="1" nextAc="seek">
              <p:cTn id="21" restart="whenNotActive" fill="hold" evtFilter="cancelBubble" nodeType="interactiveSeq">
                <p:stCondLst>
                  <p:cond evt="onClick" delay="0">
                    <p:tgtEl>
                      <p:spTgt spid="40"/>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childTnLst>
                          </p:cTn>
                        </p:par>
                      </p:childTnLst>
                    </p:cTn>
                  </p:par>
                </p:childTnLst>
              </p:cTn>
              <p:nextCondLst>
                <p:cond evt="onClick" delay="0">
                  <p:tgtEl>
                    <p:spTgt spid="40"/>
                  </p:tgtEl>
                </p:cond>
              </p:nextCondLst>
            </p:seq>
            <p:seq concurrent="1" nextAc="seek">
              <p:cTn id="26" restart="whenNotActive" fill="hold" evtFilter="cancelBubble" nodeType="interactiveSeq">
                <p:stCondLst>
                  <p:cond evt="onClick" delay="0">
                    <p:tgtEl>
                      <p:spTgt spid="3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nextCondLst>
                <p:cond evt="onClick" delay="0">
                  <p:tgtEl>
                    <p:spTgt spid="37"/>
                  </p:tgtEl>
                </p:cond>
              </p:nextCondLst>
            </p:seq>
          </p:childTnLst>
        </p:cTn>
      </p:par>
    </p:tnLst>
    <p:bldLst>
      <p:bldP spid="57" grpId="0"/>
      <p:bldP spid="58" grpId="0"/>
      <p:bldP spid="59" grpId="0"/>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69" name="Groupe 68">
            <a:extLst>
              <a:ext uri="{FF2B5EF4-FFF2-40B4-BE49-F238E27FC236}">
                <a16:creationId xmlns:a16="http://schemas.microsoft.com/office/drawing/2014/main" id="{2BDDB99D-E69F-9145-B42D-43AA7381DFB9}"/>
              </a:ext>
            </a:extLst>
          </p:cNvPr>
          <p:cNvGrpSpPr/>
          <p:nvPr/>
        </p:nvGrpSpPr>
        <p:grpSpPr>
          <a:xfrm>
            <a:off x="8143174" y="4967850"/>
            <a:ext cx="2988375" cy="1859833"/>
            <a:chOff x="707868" y="4968889"/>
            <a:chExt cx="3018456" cy="1859833"/>
          </a:xfrm>
        </p:grpSpPr>
        <p:pic>
          <p:nvPicPr>
            <p:cNvPr id="70" name="Image 69">
              <a:extLst>
                <a:ext uri="{FF2B5EF4-FFF2-40B4-BE49-F238E27FC236}">
                  <a16:creationId xmlns:a16="http://schemas.microsoft.com/office/drawing/2014/main" id="{4E22D1CD-475D-EF45-9193-D329C3CED4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71" name="Rectangle 70">
              <a:extLst>
                <a:ext uri="{FF2B5EF4-FFF2-40B4-BE49-F238E27FC236}">
                  <a16:creationId xmlns:a16="http://schemas.microsoft.com/office/drawing/2014/main" id="{7D276C2E-28A3-CD42-80C7-CE073316CC8D}"/>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72" name="Rectangle 71">
            <a:extLst>
              <a:ext uri="{FF2B5EF4-FFF2-40B4-BE49-F238E27FC236}">
                <a16:creationId xmlns:a16="http://schemas.microsoft.com/office/drawing/2014/main" id="{9A7A2DD0-F19D-1F4A-82B6-152AC189976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73" name="Rectangle 72">
            <a:extLst>
              <a:ext uri="{FF2B5EF4-FFF2-40B4-BE49-F238E27FC236}">
                <a16:creationId xmlns:a16="http://schemas.microsoft.com/office/drawing/2014/main" id="{2957AD0F-59DD-0242-B4D3-12E3D58A27F1}"/>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74" name="Rectangle 73">
            <a:extLst>
              <a:ext uri="{FF2B5EF4-FFF2-40B4-BE49-F238E27FC236}">
                <a16:creationId xmlns:a16="http://schemas.microsoft.com/office/drawing/2014/main" id="{EE51EB73-D68A-EC4A-AF16-7283D76C0BDA}"/>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75" name="Rectangle 74">
            <a:extLst>
              <a:ext uri="{FF2B5EF4-FFF2-40B4-BE49-F238E27FC236}">
                <a16:creationId xmlns:a16="http://schemas.microsoft.com/office/drawing/2014/main" id="{264BCB21-9AF2-EA40-B624-3674897D2170}"/>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76" name="Rectangle 75">
            <a:extLst>
              <a:ext uri="{FF2B5EF4-FFF2-40B4-BE49-F238E27FC236}">
                <a16:creationId xmlns:a16="http://schemas.microsoft.com/office/drawing/2014/main" id="{CA2F9FF1-B52F-B144-A915-2675AA08883D}"/>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1D54329B-264C-6340-840F-5DA0B2BA91F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78" name="Rectangle 77">
            <a:extLst>
              <a:ext uri="{FF2B5EF4-FFF2-40B4-BE49-F238E27FC236}">
                <a16:creationId xmlns:a16="http://schemas.microsoft.com/office/drawing/2014/main" id="{266EF321-1021-9441-A637-FBDA08085DA1}"/>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50" name="ZoneTexte 49">
            <a:extLst>
              <a:ext uri="{FF2B5EF4-FFF2-40B4-BE49-F238E27FC236}">
                <a16:creationId xmlns:a16="http://schemas.microsoft.com/office/drawing/2014/main" id="{F9187308-7C6D-4045-B295-AEDE7FEF2B85}"/>
              </a:ext>
            </a:extLst>
          </p:cNvPr>
          <p:cNvSpPr txBox="1"/>
          <p:nvPr/>
        </p:nvSpPr>
        <p:spPr>
          <a:xfrm>
            <a:off x="2089375" y="540944"/>
            <a:ext cx="4024042"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SPEAKING UP</a:t>
            </a:r>
          </a:p>
        </p:txBody>
      </p:sp>
      <p:sp>
        <p:nvSpPr>
          <p:cNvPr id="53" name="Rectangle 52">
            <a:extLst>
              <a:ext uri="{FF2B5EF4-FFF2-40B4-BE49-F238E27FC236}">
                <a16:creationId xmlns:a16="http://schemas.microsoft.com/office/drawing/2014/main" id="{BA254E01-7312-CE45-BCCE-F3AE40E23B21}"/>
              </a:ext>
            </a:extLst>
          </p:cNvPr>
          <p:cNvSpPr/>
          <p:nvPr/>
        </p:nvSpPr>
        <p:spPr>
          <a:xfrm>
            <a:off x="1965524" y="592953"/>
            <a:ext cx="2124224"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5">
            <a:extLst>
              <a:ext uri="{FF2B5EF4-FFF2-40B4-BE49-F238E27FC236}">
                <a16:creationId xmlns:a16="http://schemas.microsoft.com/office/drawing/2014/main" id="{5BDE4FD6-841E-5241-A320-87B1A0ECA7B2}"/>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OUR RESPONSIBILITY</a:t>
            </a:r>
          </a:p>
        </p:txBody>
      </p:sp>
      <p:sp>
        <p:nvSpPr>
          <p:cNvPr id="25" name="ZoneTexte 24">
            <a:extLst>
              <a:ext uri="{FF2B5EF4-FFF2-40B4-BE49-F238E27FC236}">
                <a16:creationId xmlns:a16="http://schemas.microsoft.com/office/drawing/2014/main" id="{A7F1D4F8-BB15-284B-801B-1E562774D3AC}"/>
              </a:ext>
            </a:extLst>
          </p:cNvPr>
          <p:cNvSpPr txBox="1"/>
          <p:nvPr/>
        </p:nvSpPr>
        <p:spPr>
          <a:xfrm>
            <a:off x="558800" y="2066172"/>
            <a:ext cx="5765800" cy="509755"/>
          </a:xfrm>
          <a:prstGeom prst="rect">
            <a:avLst/>
          </a:prstGeom>
          <a:noFill/>
        </p:spPr>
        <p:txBody>
          <a:bodyPr wrap="square" lIns="0" tIns="0" rIns="0" bIns="0" rtlCol="0">
            <a:spAutoFit/>
          </a:bodyPr>
          <a:lstStyle/>
          <a:p>
            <a:pPr algn="ctr">
              <a:lnSpc>
                <a:spcPts val="4280"/>
              </a:lnSpc>
            </a:pPr>
            <a:r>
              <a:rPr lang="en-CA" sz="3200" b="1" i="1">
                <a:solidFill>
                  <a:srgbClr val="CA6F16"/>
                </a:solidFill>
                <a:latin typeface="Times New Roman" panose="02020603050405020304" pitchFamily="18" charset="0"/>
                <a:cs typeface="Times New Roman" panose="02020603050405020304" pitchFamily="18" charset="0"/>
              </a:rPr>
              <a:t>Your organization</a:t>
            </a:r>
          </a:p>
        </p:txBody>
      </p:sp>
      <p:sp>
        <p:nvSpPr>
          <p:cNvPr id="26" name="ZoneTexte 25">
            <a:extLst>
              <a:ext uri="{FF2B5EF4-FFF2-40B4-BE49-F238E27FC236}">
                <a16:creationId xmlns:a16="http://schemas.microsoft.com/office/drawing/2014/main" id="{0386955B-68AB-FE45-BFC9-89868F74A0C9}"/>
              </a:ext>
            </a:extLst>
          </p:cNvPr>
          <p:cNvSpPr txBox="1"/>
          <p:nvPr/>
        </p:nvSpPr>
        <p:spPr>
          <a:xfrm>
            <a:off x="7382124" y="2066172"/>
            <a:ext cx="4699000" cy="509755"/>
          </a:xfrm>
          <a:prstGeom prst="rect">
            <a:avLst/>
          </a:prstGeom>
          <a:noFill/>
        </p:spPr>
        <p:txBody>
          <a:bodyPr wrap="square" lIns="0" tIns="0" rIns="0" bIns="0" rtlCol="0">
            <a:spAutoFit/>
          </a:bodyPr>
          <a:lstStyle/>
          <a:p>
            <a:pPr algn="ctr">
              <a:lnSpc>
                <a:spcPts val="4280"/>
              </a:lnSpc>
            </a:pPr>
            <a:r>
              <a:rPr lang="en-CA" sz="3200" b="1" i="1">
                <a:solidFill>
                  <a:srgbClr val="CA6F16"/>
                </a:solidFill>
                <a:latin typeface="Times New Roman" panose="02020603050405020304" pitchFamily="18" charset="0"/>
                <a:cs typeface="Times New Roman" panose="02020603050405020304" pitchFamily="18" charset="0"/>
              </a:rPr>
              <a:t>Partnering UN agency</a:t>
            </a:r>
          </a:p>
        </p:txBody>
      </p:sp>
      <p:sp>
        <p:nvSpPr>
          <p:cNvPr id="27" name="Rectangle 26">
            <a:extLst>
              <a:ext uri="{FF2B5EF4-FFF2-40B4-BE49-F238E27FC236}">
                <a16:creationId xmlns:a16="http://schemas.microsoft.com/office/drawing/2014/main" id="{169592B5-9D32-D049-B032-5D5FF0E23CA9}"/>
              </a:ext>
            </a:extLst>
          </p:cNvPr>
          <p:cNvSpPr/>
          <p:nvPr/>
        </p:nvSpPr>
        <p:spPr>
          <a:xfrm>
            <a:off x="2221323" y="2534593"/>
            <a:ext cx="2364558" cy="584775"/>
          </a:xfrm>
          <a:prstGeom prst="rect">
            <a:avLst/>
          </a:prstGeom>
        </p:spPr>
        <p:txBody>
          <a:bodyPr wrap="none">
            <a:spAutoFit/>
          </a:bodyPr>
          <a:lstStyle/>
          <a:p>
            <a:pPr algn="ctr"/>
            <a:r>
              <a:rPr lang="en-US" sz="1600" b="1">
                <a:latin typeface="Corbel" panose="020B0503020204020204" pitchFamily="34" charset="0"/>
              </a:rPr>
              <a:t>Obligation to report SEA</a:t>
            </a:r>
          </a:p>
          <a:p>
            <a:pPr algn="ctr"/>
            <a:r>
              <a:rPr lang="en-US" sz="1600" b="1">
                <a:latin typeface="Corbel" panose="020B0503020204020204" pitchFamily="34" charset="0"/>
              </a:rPr>
              <a:t>as per processes in place</a:t>
            </a:r>
          </a:p>
        </p:txBody>
      </p:sp>
      <p:sp>
        <p:nvSpPr>
          <p:cNvPr id="28" name="Rectangle 27">
            <a:extLst>
              <a:ext uri="{FF2B5EF4-FFF2-40B4-BE49-F238E27FC236}">
                <a16:creationId xmlns:a16="http://schemas.microsoft.com/office/drawing/2014/main" id="{4AA8BDB6-A789-B349-B380-B66504FEA299}"/>
              </a:ext>
            </a:extLst>
          </p:cNvPr>
          <p:cNvSpPr/>
          <p:nvPr/>
        </p:nvSpPr>
        <p:spPr>
          <a:xfrm>
            <a:off x="8362558" y="2534593"/>
            <a:ext cx="2708562" cy="584775"/>
          </a:xfrm>
          <a:prstGeom prst="rect">
            <a:avLst/>
          </a:prstGeom>
        </p:spPr>
        <p:txBody>
          <a:bodyPr wrap="none">
            <a:spAutoFit/>
          </a:bodyPr>
          <a:lstStyle/>
          <a:p>
            <a:pPr algn="ctr"/>
            <a:r>
              <a:rPr lang="en-US" sz="1600" b="1">
                <a:latin typeface="Corbel" panose="020B0503020204020204" pitchFamily="34" charset="0"/>
              </a:rPr>
              <a:t>Responsibility to collaborate</a:t>
            </a:r>
          </a:p>
          <a:p>
            <a:pPr algn="ctr"/>
            <a:r>
              <a:rPr lang="en-US" sz="1600" b="1">
                <a:latin typeface="Corbel" panose="020B0503020204020204" pitchFamily="34" charset="0"/>
              </a:rPr>
              <a:t>and be part of the solution</a:t>
            </a:r>
          </a:p>
        </p:txBody>
      </p:sp>
      <p:sp>
        <p:nvSpPr>
          <p:cNvPr id="29" name="TextBox 30">
            <a:extLst>
              <a:ext uri="{FF2B5EF4-FFF2-40B4-BE49-F238E27FC236}">
                <a16:creationId xmlns:a16="http://schemas.microsoft.com/office/drawing/2014/main" id="{6E4C692C-5F3C-B24C-8E26-E0F3A1CC5438}"/>
              </a:ext>
            </a:extLst>
          </p:cNvPr>
          <p:cNvSpPr txBox="1"/>
          <p:nvPr/>
        </p:nvSpPr>
        <p:spPr>
          <a:xfrm>
            <a:off x="2379946" y="4385805"/>
            <a:ext cx="8129392" cy="887422"/>
          </a:xfrm>
          <a:prstGeom prst="rect">
            <a:avLst/>
          </a:prstGeom>
          <a:noFill/>
        </p:spPr>
        <p:txBody>
          <a:bodyPr wrap="square" rtlCol="0">
            <a:spAutoFit/>
          </a:bodyPr>
          <a:lstStyle/>
          <a:p>
            <a:pPr algn="ctr">
              <a:lnSpc>
                <a:spcPts val="3100"/>
              </a:lnSpc>
            </a:pPr>
            <a:r>
              <a:rPr lang="en-CA" sz="3000" b="1" i="1">
                <a:latin typeface="Times New Roman" panose="02020603050405020304" pitchFamily="18" charset="0"/>
                <a:cs typeface="Times New Roman" panose="02020603050405020304" pitchFamily="18" charset="0"/>
              </a:rPr>
              <a:t>If you suspect Sexual Exploitation and Abuse,</a:t>
            </a:r>
          </a:p>
          <a:p>
            <a:pPr algn="ctr">
              <a:lnSpc>
                <a:spcPts val="3100"/>
              </a:lnSpc>
            </a:pPr>
            <a:r>
              <a:rPr lang="en-CA" sz="3000" b="1" i="1">
                <a:latin typeface="Times New Roman" panose="02020603050405020304" pitchFamily="18" charset="0"/>
                <a:cs typeface="Times New Roman" panose="02020603050405020304" pitchFamily="18" charset="0"/>
              </a:rPr>
              <a:t>you must report it.</a:t>
            </a:r>
          </a:p>
        </p:txBody>
      </p:sp>
      <p:sp>
        <p:nvSpPr>
          <p:cNvPr id="30" name="Arrow: Circular 17">
            <a:extLst>
              <a:ext uri="{FF2B5EF4-FFF2-40B4-BE49-F238E27FC236}">
                <a16:creationId xmlns:a16="http://schemas.microsoft.com/office/drawing/2014/main" id="{CEFC7871-867D-1748-A6A5-BCFF73AF9F97}"/>
              </a:ext>
            </a:extLst>
          </p:cNvPr>
          <p:cNvSpPr/>
          <p:nvPr/>
        </p:nvSpPr>
        <p:spPr>
          <a:xfrm rot="1226268">
            <a:off x="5093043" y="1526442"/>
            <a:ext cx="2622685" cy="2549999"/>
          </a:xfrm>
          <a:prstGeom prst="circularArrow">
            <a:avLst>
              <a:gd name="adj1" fmla="val 3361"/>
              <a:gd name="adj2" fmla="val 632852"/>
              <a:gd name="adj3" fmla="val 18900868"/>
              <a:gd name="adj4" fmla="val 10625280"/>
              <a:gd name="adj5" fmla="val 4213"/>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 name="Arrow: Circular 17">
            <a:extLst>
              <a:ext uri="{FF2B5EF4-FFF2-40B4-BE49-F238E27FC236}">
                <a16:creationId xmlns:a16="http://schemas.microsoft.com/office/drawing/2014/main" id="{3E450BEF-573D-784C-87F1-EED878D89973}"/>
              </a:ext>
            </a:extLst>
          </p:cNvPr>
          <p:cNvSpPr/>
          <p:nvPr/>
        </p:nvSpPr>
        <p:spPr>
          <a:xfrm rot="11995546">
            <a:off x="5067465" y="1650135"/>
            <a:ext cx="2622685" cy="2549999"/>
          </a:xfrm>
          <a:prstGeom prst="circularArrow">
            <a:avLst>
              <a:gd name="adj1" fmla="val 3361"/>
              <a:gd name="adj2" fmla="val 632852"/>
              <a:gd name="adj3" fmla="val 18900868"/>
              <a:gd name="adj4" fmla="val 10625280"/>
              <a:gd name="adj5" fmla="val 4213"/>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4" name="Rectangle 23">
            <a:extLst>
              <a:ext uri="{FF2B5EF4-FFF2-40B4-BE49-F238E27FC236}">
                <a16:creationId xmlns:a16="http://schemas.microsoft.com/office/drawing/2014/main" id="{6E115DA8-6D10-D446-A5CF-56BB08B73F50}"/>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pic>
        <p:nvPicPr>
          <p:cNvPr id="3" name="Image 2">
            <a:extLst>
              <a:ext uri="{FF2B5EF4-FFF2-40B4-BE49-F238E27FC236}">
                <a16:creationId xmlns:a16="http://schemas.microsoft.com/office/drawing/2014/main" id="{29876FE2-689D-3240-8319-C105A4F9CB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8295" y="1848123"/>
            <a:ext cx="3374728" cy="1898285"/>
          </a:xfrm>
          <a:prstGeom prst="rect">
            <a:avLst/>
          </a:prstGeom>
        </p:spPr>
      </p:pic>
    </p:spTree>
    <p:extLst>
      <p:ext uri="{BB962C8B-B14F-4D97-AF65-F5344CB8AC3E}">
        <p14:creationId xmlns:p14="http://schemas.microsoft.com/office/powerpoint/2010/main" val="98801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p:tgtEl>
                                          <p:spTgt spid="69"/>
                                        </p:tgtEl>
                                        <p:attrNameLst>
                                          <p:attrName>ppt_y</p:attrName>
                                        </p:attrNameLst>
                                      </p:cBhvr>
                                      <p:tavLst>
                                        <p:tav tm="0">
                                          <p:val>
                                            <p:strVal val="#ppt_y+#ppt_h*1.125000"/>
                                          </p:val>
                                        </p:tav>
                                        <p:tav tm="100000">
                                          <p:val>
                                            <p:strVal val="#ppt_y"/>
                                          </p:val>
                                        </p:tav>
                                      </p:tavLst>
                                    </p:anim>
                                    <p:animEffect transition="in" filter="wipe(up)">
                                      <p:cBhvr>
                                        <p:cTn id="8" dur="500"/>
                                        <p:tgtEl>
                                          <p:spTgt spid="6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47" name="TextBox 30">
            <a:extLst>
              <a:ext uri="{FF2B5EF4-FFF2-40B4-BE49-F238E27FC236}">
                <a16:creationId xmlns:a16="http://schemas.microsoft.com/office/drawing/2014/main" id="{E94153D9-D6CF-1E48-BAF2-6DF072CE5EC9}"/>
              </a:ext>
            </a:extLst>
          </p:cNvPr>
          <p:cNvSpPr txBox="1"/>
          <p:nvPr/>
        </p:nvSpPr>
        <p:spPr>
          <a:xfrm>
            <a:off x="1845425" y="1554112"/>
            <a:ext cx="4062021" cy="1246495"/>
          </a:xfrm>
          <a:prstGeom prst="rect">
            <a:avLst/>
          </a:prstGeom>
          <a:noFill/>
        </p:spPr>
        <p:txBody>
          <a:bodyPr wrap="square" rtlCol="0">
            <a:spAutoFit/>
          </a:bodyPr>
          <a:lstStyle/>
          <a:p>
            <a:pPr>
              <a:lnSpc>
                <a:spcPts val="2960"/>
              </a:lnSpc>
            </a:pPr>
            <a:r>
              <a:rPr lang="en-CA" sz="2800" b="1" i="1">
                <a:latin typeface="Times New Roman" panose="02020603050405020304" pitchFamily="18" charset="0"/>
                <a:cs typeface="Times New Roman" panose="02020603050405020304" pitchFamily="18" charset="0"/>
              </a:rPr>
              <a:t>What do you think will</a:t>
            </a:r>
          </a:p>
          <a:p>
            <a:pPr>
              <a:lnSpc>
                <a:spcPts val="2960"/>
              </a:lnSpc>
            </a:pPr>
            <a:r>
              <a:rPr lang="en-CA" sz="2800" b="1" i="1">
                <a:latin typeface="Times New Roman" panose="02020603050405020304" pitchFamily="18" charset="0"/>
                <a:cs typeface="Times New Roman" panose="02020603050405020304" pitchFamily="18" charset="0"/>
              </a:rPr>
              <a:t>happen if you do </a:t>
            </a:r>
            <a:r>
              <a:rPr lang="en-CA" sz="2800" b="1" i="1" u="sng">
                <a:solidFill>
                  <a:srgbClr val="CA6F16"/>
                </a:solidFill>
                <a:latin typeface="Times New Roman" panose="02020603050405020304" pitchFamily="18" charset="0"/>
                <a:cs typeface="Times New Roman" panose="02020603050405020304" pitchFamily="18" charset="0"/>
              </a:rPr>
              <a:t>NOT </a:t>
            </a:r>
          </a:p>
          <a:p>
            <a:pPr>
              <a:lnSpc>
                <a:spcPts val="2960"/>
              </a:lnSpc>
            </a:pPr>
            <a:r>
              <a:rPr lang="en-CA" sz="2800" b="1" i="1">
                <a:latin typeface="Times New Roman" panose="02020603050405020304" pitchFamily="18" charset="0"/>
                <a:cs typeface="Times New Roman" panose="02020603050405020304" pitchFamily="18" charset="0"/>
              </a:rPr>
              <a:t>report sexual misconduct?</a:t>
            </a:r>
          </a:p>
        </p:txBody>
      </p:sp>
      <p:grpSp>
        <p:nvGrpSpPr>
          <p:cNvPr id="32" name="Groupe 31">
            <a:extLst>
              <a:ext uri="{FF2B5EF4-FFF2-40B4-BE49-F238E27FC236}">
                <a16:creationId xmlns:a16="http://schemas.microsoft.com/office/drawing/2014/main" id="{DF476EF6-038D-E749-BB20-9DFD5A9E8C14}"/>
              </a:ext>
            </a:extLst>
          </p:cNvPr>
          <p:cNvGrpSpPr/>
          <p:nvPr/>
        </p:nvGrpSpPr>
        <p:grpSpPr>
          <a:xfrm>
            <a:off x="8143174" y="4967850"/>
            <a:ext cx="2988375" cy="1859833"/>
            <a:chOff x="707868" y="4968889"/>
            <a:chExt cx="3018456" cy="1859833"/>
          </a:xfrm>
        </p:grpSpPr>
        <p:pic>
          <p:nvPicPr>
            <p:cNvPr id="33" name="Image 32">
              <a:extLst>
                <a:ext uri="{FF2B5EF4-FFF2-40B4-BE49-F238E27FC236}">
                  <a16:creationId xmlns:a16="http://schemas.microsoft.com/office/drawing/2014/main" id="{F5106994-A4EC-0045-A0E8-308A249D11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35" name="Rectangle 34">
              <a:extLst>
                <a:ext uri="{FF2B5EF4-FFF2-40B4-BE49-F238E27FC236}">
                  <a16:creationId xmlns:a16="http://schemas.microsoft.com/office/drawing/2014/main" id="{B0094FA7-FC31-E442-9E6C-284B5E2821CA}"/>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06</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6" name="Rectangle 35">
            <a:extLst>
              <a:ext uri="{FF2B5EF4-FFF2-40B4-BE49-F238E27FC236}">
                <a16:creationId xmlns:a16="http://schemas.microsoft.com/office/drawing/2014/main" id="{6ACF35C6-628D-4741-881E-AF1D17E14583}"/>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7" name="Rectangle 36">
            <a:extLst>
              <a:ext uri="{FF2B5EF4-FFF2-40B4-BE49-F238E27FC236}">
                <a16:creationId xmlns:a16="http://schemas.microsoft.com/office/drawing/2014/main" id="{631040FF-C5DB-F245-899B-71749F5FAF77}"/>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1" name="Rectangle 40">
            <a:extLst>
              <a:ext uri="{FF2B5EF4-FFF2-40B4-BE49-F238E27FC236}">
                <a16:creationId xmlns:a16="http://schemas.microsoft.com/office/drawing/2014/main" id="{EC7F8D2E-49F4-404B-84C3-87A99D59CFAA}"/>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3" name="Rectangle 42">
            <a:extLst>
              <a:ext uri="{FF2B5EF4-FFF2-40B4-BE49-F238E27FC236}">
                <a16:creationId xmlns:a16="http://schemas.microsoft.com/office/drawing/2014/main" id="{9F2BD07C-9E31-4749-8860-D83B55BD1450}"/>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44" name="Rectangle 43">
            <a:extLst>
              <a:ext uri="{FF2B5EF4-FFF2-40B4-BE49-F238E27FC236}">
                <a16:creationId xmlns:a16="http://schemas.microsoft.com/office/drawing/2014/main" id="{67D65CAE-C2B4-9040-A1DC-7900D55C3236}"/>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F4F3B4DC-771C-0745-9C14-B058DFE48C88}"/>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6" name="Rectangle 45">
            <a:extLst>
              <a:ext uri="{FF2B5EF4-FFF2-40B4-BE49-F238E27FC236}">
                <a16:creationId xmlns:a16="http://schemas.microsoft.com/office/drawing/2014/main" id="{B83753FA-D720-D442-A4DD-CFCB7D6D454A}"/>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1" name="TextBox 30">
            <a:extLst>
              <a:ext uri="{FF2B5EF4-FFF2-40B4-BE49-F238E27FC236}">
                <a16:creationId xmlns:a16="http://schemas.microsoft.com/office/drawing/2014/main" id="{D4421C07-CB14-334D-95B1-8A68C24D9F9E}"/>
              </a:ext>
            </a:extLst>
          </p:cNvPr>
          <p:cNvSpPr txBox="1"/>
          <p:nvPr/>
        </p:nvSpPr>
        <p:spPr>
          <a:xfrm>
            <a:off x="1292142" y="4724972"/>
            <a:ext cx="10365943" cy="652551"/>
          </a:xfrm>
          <a:prstGeom prst="rect">
            <a:avLst/>
          </a:prstGeom>
          <a:noFill/>
        </p:spPr>
        <p:txBody>
          <a:bodyPr wrap="square" rtlCol="0">
            <a:spAutoFit/>
          </a:bodyPr>
          <a:lstStyle/>
          <a:p>
            <a:pPr algn="ctr">
              <a:lnSpc>
                <a:spcPts val="4680"/>
              </a:lnSpc>
            </a:pPr>
            <a:r>
              <a:rPr lang="en-CA" sz="3600" b="1" i="1">
                <a:solidFill>
                  <a:srgbClr val="006CB6"/>
                </a:solidFill>
                <a:latin typeface="Times New Roman" panose="02020603050405020304" pitchFamily="18" charset="0"/>
                <a:cs typeface="Times New Roman" panose="02020603050405020304" pitchFamily="18" charset="0"/>
              </a:rPr>
              <a:t>Ending sexual misconduct starts with you!</a:t>
            </a:r>
          </a:p>
        </p:txBody>
      </p:sp>
      <p:sp>
        <p:nvSpPr>
          <p:cNvPr id="34" name="ZoneTexte 33">
            <a:extLst>
              <a:ext uri="{FF2B5EF4-FFF2-40B4-BE49-F238E27FC236}">
                <a16:creationId xmlns:a16="http://schemas.microsoft.com/office/drawing/2014/main" id="{B8DBDE71-42AE-744B-8E59-B11B574442E2}"/>
              </a:ext>
            </a:extLst>
          </p:cNvPr>
          <p:cNvSpPr txBox="1"/>
          <p:nvPr/>
        </p:nvSpPr>
        <p:spPr>
          <a:xfrm>
            <a:off x="2089375" y="540944"/>
            <a:ext cx="2288497"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SPEAKING UP</a:t>
            </a:r>
          </a:p>
        </p:txBody>
      </p:sp>
      <p:sp>
        <p:nvSpPr>
          <p:cNvPr id="40" name="Rectangle 39">
            <a:extLst>
              <a:ext uri="{FF2B5EF4-FFF2-40B4-BE49-F238E27FC236}">
                <a16:creationId xmlns:a16="http://schemas.microsoft.com/office/drawing/2014/main" id="{273E4B5E-2B36-7C40-90D2-1B7C2E61DD8E}"/>
              </a:ext>
            </a:extLst>
          </p:cNvPr>
          <p:cNvSpPr/>
          <p:nvPr/>
        </p:nvSpPr>
        <p:spPr>
          <a:xfrm>
            <a:off x="1965524" y="592953"/>
            <a:ext cx="2124224"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extBox 5">
            <a:extLst>
              <a:ext uri="{FF2B5EF4-FFF2-40B4-BE49-F238E27FC236}">
                <a16:creationId xmlns:a16="http://schemas.microsoft.com/office/drawing/2014/main" id="{826BB20C-99E3-194A-B8B8-B42C9A02B6E1}"/>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OUR RESPONSIBILITY</a:t>
            </a:r>
          </a:p>
        </p:txBody>
      </p:sp>
      <p:sp>
        <p:nvSpPr>
          <p:cNvPr id="29" name="Rectangle 28">
            <a:extLst>
              <a:ext uri="{FF2B5EF4-FFF2-40B4-BE49-F238E27FC236}">
                <a16:creationId xmlns:a16="http://schemas.microsoft.com/office/drawing/2014/main" id="{1C18FCB7-A9ED-4D43-8387-3955340C8098}"/>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06</a:t>
            </a:r>
          </a:p>
        </p:txBody>
      </p:sp>
      <p:pic>
        <p:nvPicPr>
          <p:cNvPr id="3" name="Picture 2" descr="A close up of a sign&#10;&#10;Description automatically generated">
            <a:extLst>
              <a:ext uri="{FF2B5EF4-FFF2-40B4-BE49-F238E27FC236}">
                <a16:creationId xmlns:a16="http://schemas.microsoft.com/office/drawing/2014/main" id="{415BADC6-D6FB-4F62-BC71-6CA0076255D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63606" y="319807"/>
            <a:ext cx="5641353" cy="4383157"/>
          </a:xfrm>
          <a:prstGeom prst="rect">
            <a:avLst/>
          </a:prstGeom>
        </p:spPr>
      </p:pic>
    </p:spTree>
    <p:extLst>
      <p:ext uri="{BB962C8B-B14F-4D97-AF65-F5344CB8AC3E}">
        <p14:creationId xmlns:p14="http://schemas.microsoft.com/office/powerpoint/2010/main" val="1989515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par>
                                <p:cTn id="16" presetID="10" presetClass="entr" presetSubtype="0" fill="hold" grpId="0" nodeType="withEffect">
                                  <p:stCondLst>
                                    <p:cond delay="10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1"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jouet&#10;&#10;Description générée automatiquement">
            <a:extLst>
              <a:ext uri="{FF2B5EF4-FFF2-40B4-BE49-F238E27FC236}">
                <a16:creationId xmlns:a16="http://schemas.microsoft.com/office/drawing/2014/main" id="{3D0F7897-E2F2-C84B-B0FF-0C9545535D1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6420" y="179434"/>
            <a:ext cx="8876370" cy="6455541"/>
          </a:xfrm>
          <a:prstGeom prst="rect">
            <a:avLst/>
          </a:prstGeom>
        </p:spPr>
      </p:pic>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grpSp>
        <p:nvGrpSpPr>
          <p:cNvPr id="2" name="Groupe 1">
            <a:extLst>
              <a:ext uri="{FF2B5EF4-FFF2-40B4-BE49-F238E27FC236}">
                <a16:creationId xmlns:a16="http://schemas.microsoft.com/office/drawing/2014/main" id="{B980B4FE-1D70-7A4D-94C3-1747956560CE}"/>
              </a:ext>
            </a:extLst>
          </p:cNvPr>
          <p:cNvGrpSpPr/>
          <p:nvPr/>
        </p:nvGrpSpPr>
        <p:grpSpPr>
          <a:xfrm>
            <a:off x="9616375" y="4967850"/>
            <a:ext cx="2997900" cy="1859833"/>
            <a:chOff x="707868" y="4968889"/>
            <a:chExt cx="3018456" cy="1859833"/>
          </a:xfrm>
        </p:grpSpPr>
        <p:pic>
          <p:nvPicPr>
            <p:cNvPr id="55" name="Image 54">
              <a:extLst>
                <a:ext uri="{FF2B5EF4-FFF2-40B4-BE49-F238E27FC236}">
                  <a16:creationId xmlns:a16="http://schemas.microsoft.com/office/drawing/2014/main" id="{4E75276A-C99D-984D-B687-E3DB3FA91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60" name="Rectangle 59">
              <a:extLst>
                <a:ext uri="{FF2B5EF4-FFF2-40B4-BE49-F238E27FC236}">
                  <a16:creationId xmlns:a16="http://schemas.microsoft.com/office/drawing/2014/main" id="{13A9467D-38F0-3848-B723-017AC4ACAEB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07</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24" name="Rectangle 23">
            <a:extLst>
              <a:ext uri="{FF2B5EF4-FFF2-40B4-BE49-F238E27FC236}">
                <a16:creationId xmlns:a16="http://schemas.microsoft.com/office/drawing/2014/main" id="{E275D3C8-63FE-0849-BD1B-46706AF05EAB}"/>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25" name="Rectangle 24">
            <a:extLst>
              <a:ext uri="{FF2B5EF4-FFF2-40B4-BE49-F238E27FC236}">
                <a16:creationId xmlns:a16="http://schemas.microsoft.com/office/drawing/2014/main" id="{EE93BCE7-8FEC-1B45-BD2D-D547B4B626B3}"/>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26" name="Rectangle 25">
            <a:extLst>
              <a:ext uri="{FF2B5EF4-FFF2-40B4-BE49-F238E27FC236}">
                <a16:creationId xmlns:a16="http://schemas.microsoft.com/office/drawing/2014/main" id="{75824E3D-2160-E343-994A-E0AA0CDA4CDC}"/>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27" name="Rectangle 26">
            <a:extLst>
              <a:ext uri="{FF2B5EF4-FFF2-40B4-BE49-F238E27FC236}">
                <a16:creationId xmlns:a16="http://schemas.microsoft.com/office/drawing/2014/main" id="{0BF30049-3714-B14E-9E25-0B2E7A00F779}"/>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B7CB445B-AA74-2140-8A4D-F196CBDCA994}"/>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4" name="Rectangle 33">
            <a:extLst>
              <a:ext uri="{FF2B5EF4-FFF2-40B4-BE49-F238E27FC236}">
                <a16:creationId xmlns:a16="http://schemas.microsoft.com/office/drawing/2014/main" id="{CB0B99C8-57AA-584A-A311-89E427747829}"/>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5" name="Rectangle 34">
            <a:extLst>
              <a:ext uri="{FF2B5EF4-FFF2-40B4-BE49-F238E27FC236}">
                <a16:creationId xmlns:a16="http://schemas.microsoft.com/office/drawing/2014/main" id="{2B853EB5-276E-9D43-AA03-EDB034A98CBC}"/>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2" name="Rectangle 41">
            <a:extLst>
              <a:ext uri="{FF2B5EF4-FFF2-40B4-BE49-F238E27FC236}">
                <a16:creationId xmlns:a16="http://schemas.microsoft.com/office/drawing/2014/main" id="{A61A9C46-DA37-6B44-AAF9-3E71799C1E54}"/>
              </a:ext>
            </a:extLst>
          </p:cNvPr>
          <p:cNvSpPr/>
          <p:nvPr/>
        </p:nvSpPr>
        <p:spPr>
          <a:xfrm>
            <a:off x="7825839" y="1166197"/>
            <a:ext cx="4366160" cy="3830600"/>
          </a:xfrm>
          <a:prstGeom prst="rect">
            <a:avLst/>
          </a:prstGeom>
          <a:solidFill>
            <a:srgbClr val="006CB6"/>
          </a:solidFill>
          <a:ln>
            <a:noFill/>
          </a:ln>
          <a:effectLst>
            <a:innerShdw blurRad="215900" dist="203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48365524-DC38-4A4E-9D32-93912999FC3D}"/>
              </a:ext>
            </a:extLst>
          </p:cNvPr>
          <p:cNvSpPr/>
          <p:nvPr/>
        </p:nvSpPr>
        <p:spPr>
          <a:xfrm>
            <a:off x="7963389" y="3039253"/>
            <a:ext cx="2048924" cy="751296"/>
          </a:xfrm>
          <a:prstGeom prst="rect">
            <a:avLst/>
          </a:prstGeom>
        </p:spPr>
        <p:txBody>
          <a:bodyPr wrap="square" lIns="0" rIns="0">
            <a:spAutoFit/>
          </a:bodyPr>
          <a:lstStyle/>
          <a:p>
            <a:pPr algn="ctr">
              <a:lnSpc>
                <a:spcPts val="2100"/>
              </a:lnSpc>
            </a:pPr>
            <a:r>
              <a:rPr lang="en-US" sz="13500"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07</a:t>
            </a:r>
          </a:p>
        </p:txBody>
      </p:sp>
      <p:sp>
        <p:nvSpPr>
          <p:cNvPr id="45" name="TextBox 5">
            <a:extLst>
              <a:ext uri="{FF2B5EF4-FFF2-40B4-BE49-F238E27FC236}">
                <a16:creationId xmlns:a16="http://schemas.microsoft.com/office/drawing/2014/main" id="{4E2BF74C-5ADF-784E-A43E-4C708EC163BC}"/>
              </a:ext>
            </a:extLst>
          </p:cNvPr>
          <p:cNvSpPr txBox="1"/>
          <p:nvPr/>
        </p:nvSpPr>
        <p:spPr>
          <a:xfrm>
            <a:off x="8181218" y="3427598"/>
            <a:ext cx="1539396" cy="477054"/>
          </a:xfrm>
          <a:prstGeom prst="rect">
            <a:avLst/>
          </a:prstGeom>
          <a:noFill/>
        </p:spPr>
        <p:txBody>
          <a:bodyPr wrap="none" rtlCol="0">
            <a:spAutoFit/>
          </a:bodyPr>
          <a:lstStyle/>
          <a:p>
            <a:pPr>
              <a:lnSpc>
                <a:spcPts val="3000"/>
              </a:lnSpc>
            </a:pPr>
            <a:r>
              <a:rPr lang="en-US" sz="2500">
                <a:solidFill>
                  <a:schemeClr val="bg1"/>
                </a:solidFill>
                <a:latin typeface="Corbel" panose="020B0503020204020204" pitchFamily="34" charset="0"/>
                <a:ea typeface="Roboto" panose="02000000000000000000" pitchFamily="2" charset="0"/>
                <a:cs typeface="Calibri" panose="020F0502020204030204" pitchFamily="34" charset="0"/>
              </a:rPr>
              <a:t>WRAP-UP</a:t>
            </a:r>
          </a:p>
        </p:txBody>
      </p:sp>
      <p:sp>
        <p:nvSpPr>
          <p:cNvPr id="46" name="Rectangle 45">
            <a:extLst>
              <a:ext uri="{FF2B5EF4-FFF2-40B4-BE49-F238E27FC236}">
                <a16:creationId xmlns:a16="http://schemas.microsoft.com/office/drawing/2014/main" id="{AB6F8735-326B-6542-827A-E2C0F9A8C077}"/>
              </a:ext>
            </a:extLst>
          </p:cNvPr>
          <p:cNvSpPr/>
          <p:nvPr/>
        </p:nvSpPr>
        <p:spPr>
          <a:xfrm>
            <a:off x="7825839" y="4794611"/>
            <a:ext cx="4366160" cy="20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9955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260993"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ENDING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505614"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YOUR COMMITMENT</a:t>
            </a:r>
          </a:p>
        </p:txBody>
      </p:sp>
      <p:sp>
        <p:nvSpPr>
          <p:cNvPr id="47" name="TextBox 30">
            <a:extLst>
              <a:ext uri="{FF2B5EF4-FFF2-40B4-BE49-F238E27FC236}">
                <a16:creationId xmlns:a16="http://schemas.microsoft.com/office/drawing/2014/main" id="{77C14B26-2681-BD48-856E-937B33F41EA4}"/>
              </a:ext>
            </a:extLst>
          </p:cNvPr>
          <p:cNvSpPr txBox="1"/>
          <p:nvPr/>
        </p:nvSpPr>
        <p:spPr>
          <a:xfrm>
            <a:off x="1915769" y="2140863"/>
            <a:ext cx="9657668" cy="2503249"/>
          </a:xfrm>
          <a:prstGeom prst="rect">
            <a:avLst/>
          </a:prstGeom>
          <a:noFill/>
        </p:spPr>
        <p:txBody>
          <a:bodyPr wrap="square" rtlCol="0">
            <a:spAutoFit/>
          </a:bodyPr>
          <a:lstStyle/>
          <a:p>
            <a:pPr algn="ctr">
              <a:lnSpc>
                <a:spcPts val="4680"/>
              </a:lnSpc>
            </a:pPr>
            <a:r>
              <a:rPr lang="en-CA" sz="4400" b="1" i="1">
                <a:latin typeface="Times New Roman" panose="02020603050405020304" pitchFamily="18" charset="0"/>
                <a:cs typeface="Times New Roman" panose="02020603050405020304" pitchFamily="18" charset="0"/>
              </a:rPr>
              <a:t>What is one way that you,</a:t>
            </a:r>
          </a:p>
          <a:p>
            <a:pPr algn="ctr">
              <a:lnSpc>
                <a:spcPts val="4680"/>
              </a:lnSpc>
            </a:pPr>
            <a:r>
              <a:rPr lang="en-CA" sz="4400" b="1" i="1">
                <a:latin typeface="Times New Roman" panose="02020603050405020304" pitchFamily="18" charset="0"/>
                <a:cs typeface="Times New Roman" panose="02020603050405020304" pitchFamily="18" charset="0"/>
              </a:rPr>
              <a:t>as an individual,</a:t>
            </a:r>
          </a:p>
          <a:p>
            <a:pPr algn="ctr">
              <a:lnSpc>
                <a:spcPts val="4680"/>
              </a:lnSpc>
            </a:pPr>
            <a:r>
              <a:rPr lang="en-CA" sz="4400" b="1" i="1">
                <a:latin typeface="Times New Roman" panose="02020603050405020304" pitchFamily="18" charset="0"/>
                <a:cs typeface="Times New Roman" panose="02020603050405020304" pitchFamily="18" charset="0"/>
              </a:rPr>
              <a:t>can contribute to ending</a:t>
            </a:r>
          </a:p>
          <a:p>
            <a:pPr algn="ctr">
              <a:lnSpc>
                <a:spcPts val="4680"/>
              </a:lnSpc>
            </a:pPr>
            <a:r>
              <a:rPr lang="en-CA" sz="4400" b="1" i="1">
                <a:latin typeface="Times New Roman" panose="02020603050405020304" pitchFamily="18" charset="0"/>
                <a:cs typeface="Times New Roman" panose="02020603050405020304" pitchFamily="18" charset="0"/>
              </a:rPr>
              <a:t>sexual misconduct?</a:t>
            </a:r>
          </a:p>
        </p:txBody>
      </p:sp>
      <p:grpSp>
        <p:nvGrpSpPr>
          <p:cNvPr id="20" name="Groupe 19">
            <a:extLst>
              <a:ext uri="{FF2B5EF4-FFF2-40B4-BE49-F238E27FC236}">
                <a16:creationId xmlns:a16="http://schemas.microsoft.com/office/drawing/2014/main" id="{C2531775-06C4-984D-B7FD-E9BD9993A481}"/>
              </a:ext>
            </a:extLst>
          </p:cNvPr>
          <p:cNvGrpSpPr/>
          <p:nvPr/>
        </p:nvGrpSpPr>
        <p:grpSpPr>
          <a:xfrm>
            <a:off x="9616375" y="4967850"/>
            <a:ext cx="2997900" cy="1859833"/>
            <a:chOff x="707868" y="4968889"/>
            <a:chExt cx="3018456" cy="1859833"/>
          </a:xfrm>
        </p:grpSpPr>
        <p:pic>
          <p:nvPicPr>
            <p:cNvPr id="21" name="Image 20">
              <a:extLst>
                <a:ext uri="{FF2B5EF4-FFF2-40B4-BE49-F238E27FC236}">
                  <a16:creationId xmlns:a16="http://schemas.microsoft.com/office/drawing/2014/main" id="{09D6E7E9-516D-704D-AEB9-46E36834C7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22" name="Rectangle 21">
              <a:extLst>
                <a:ext uri="{FF2B5EF4-FFF2-40B4-BE49-F238E27FC236}">
                  <a16:creationId xmlns:a16="http://schemas.microsoft.com/office/drawing/2014/main" id="{2D47362A-3238-A045-868A-A16314B66723}"/>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07</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2" name="Rectangle 31">
            <a:extLst>
              <a:ext uri="{FF2B5EF4-FFF2-40B4-BE49-F238E27FC236}">
                <a16:creationId xmlns:a16="http://schemas.microsoft.com/office/drawing/2014/main" id="{74C8CC72-C6E5-FA41-B883-3DAB523EE7B0}"/>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5" name="Rectangle 34">
            <a:extLst>
              <a:ext uri="{FF2B5EF4-FFF2-40B4-BE49-F238E27FC236}">
                <a16:creationId xmlns:a16="http://schemas.microsoft.com/office/drawing/2014/main" id="{08E19365-34A8-3B4F-B6F7-62EABE256C7D}"/>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6" name="Rectangle 35">
            <a:extLst>
              <a:ext uri="{FF2B5EF4-FFF2-40B4-BE49-F238E27FC236}">
                <a16:creationId xmlns:a16="http://schemas.microsoft.com/office/drawing/2014/main" id="{42F776B6-CD37-3142-8CD5-540987B7CBBB}"/>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7" name="Rectangle 36">
            <a:extLst>
              <a:ext uri="{FF2B5EF4-FFF2-40B4-BE49-F238E27FC236}">
                <a16:creationId xmlns:a16="http://schemas.microsoft.com/office/drawing/2014/main" id="{AC61B6C4-23EA-AC4B-9123-327EE67E2B16}"/>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CC0F7D76-7FC0-2E47-AACA-42033DEF49BB}"/>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9" name="Rectangle 38">
            <a:extLst>
              <a:ext uri="{FF2B5EF4-FFF2-40B4-BE49-F238E27FC236}">
                <a16:creationId xmlns:a16="http://schemas.microsoft.com/office/drawing/2014/main" id="{BB624C13-6725-2840-A721-6DAD7A34C7A8}"/>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42" name="Rectangle 41">
            <a:extLst>
              <a:ext uri="{FF2B5EF4-FFF2-40B4-BE49-F238E27FC236}">
                <a16:creationId xmlns:a16="http://schemas.microsoft.com/office/drawing/2014/main" id="{64224C0B-5B85-224F-9639-66F414D792E4}"/>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18" name="Rectangle 17">
            <a:extLst>
              <a:ext uri="{FF2B5EF4-FFF2-40B4-BE49-F238E27FC236}">
                <a16:creationId xmlns:a16="http://schemas.microsoft.com/office/drawing/2014/main" id="{8134FE37-EDFE-4149-AE65-43BDF5E1103B}"/>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07</a:t>
            </a:r>
          </a:p>
        </p:txBody>
      </p:sp>
    </p:spTree>
    <p:extLst>
      <p:ext uri="{BB962C8B-B14F-4D97-AF65-F5344CB8AC3E}">
        <p14:creationId xmlns:p14="http://schemas.microsoft.com/office/powerpoint/2010/main" val="2565160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384DD0-FB30-3445-A28C-6CA6BCFB2F46}"/>
              </a:ext>
            </a:extLst>
          </p:cNvPr>
          <p:cNvSpPr/>
          <p:nvPr/>
        </p:nvSpPr>
        <p:spPr>
          <a:xfrm>
            <a:off x="278294" y="246213"/>
            <a:ext cx="1282717" cy="5651555"/>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spc="300">
              <a:latin typeface="Calibri Light" panose="020F0302020204030204" pitchFamily="34" charset="0"/>
              <a:ea typeface="Roboto Condensed Light" panose="02000000000000000000" pitchFamily="2" charset="0"/>
              <a:cs typeface="Calibri Light" panose="020F0302020204030204" pitchFamily="34" charset="0"/>
            </a:endParaRPr>
          </a:p>
        </p:txBody>
      </p:sp>
      <p:sp>
        <p:nvSpPr>
          <p:cNvPr id="30" name="ZoneTexte 29">
            <a:extLst>
              <a:ext uri="{FF2B5EF4-FFF2-40B4-BE49-F238E27FC236}">
                <a16:creationId xmlns:a16="http://schemas.microsoft.com/office/drawing/2014/main" id="{3CFB1006-9457-C642-B996-177A0C920E18}"/>
              </a:ext>
            </a:extLst>
          </p:cNvPr>
          <p:cNvSpPr txBox="1"/>
          <p:nvPr/>
        </p:nvSpPr>
        <p:spPr>
          <a:xfrm>
            <a:off x="2089376" y="540944"/>
            <a:ext cx="5260993"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ENDING SEXUAL MISCONDUCT</a:t>
            </a:r>
          </a:p>
        </p:txBody>
      </p:sp>
      <p:sp>
        <p:nvSpPr>
          <p:cNvPr id="33" name="Rectangle 32">
            <a:extLst>
              <a:ext uri="{FF2B5EF4-FFF2-40B4-BE49-F238E27FC236}">
                <a16:creationId xmlns:a16="http://schemas.microsoft.com/office/drawing/2014/main" id="{D0FC6454-6F14-0449-B35E-0C180CA85143}"/>
              </a:ext>
            </a:extLst>
          </p:cNvPr>
          <p:cNvSpPr/>
          <p:nvPr/>
        </p:nvSpPr>
        <p:spPr>
          <a:xfrm>
            <a:off x="1965524" y="592953"/>
            <a:ext cx="4505614" cy="5045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5">
            <a:extLst>
              <a:ext uri="{FF2B5EF4-FFF2-40B4-BE49-F238E27FC236}">
                <a16:creationId xmlns:a16="http://schemas.microsoft.com/office/drawing/2014/main" id="{126B99AA-9AEA-F340-9D39-50A4C79D8D1D}"/>
              </a:ext>
            </a:extLst>
          </p:cNvPr>
          <p:cNvSpPr txBox="1"/>
          <p:nvPr/>
        </p:nvSpPr>
        <p:spPr>
          <a:xfrm>
            <a:off x="1868950" y="1136716"/>
            <a:ext cx="6680344" cy="338875"/>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YOUR COMMITMENT</a:t>
            </a:r>
          </a:p>
        </p:txBody>
      </p:sp>
      <p:grpSp>
        <p:nvGrpSpPr>
          <p:cNvPr id="21" name="Groupe 20">
            <a:extLst>
              <a:ext uri="{FF2B5EF4-FFF2-40B4-BE49-F238E27FC236}">
                <a16:creationId xmlns:a16="http://schemas.microsoft.com/office/drawing/2014/main" id="{12F4B36B-C870-3D4C-839E-F39BFDEDFD8A}"/>
              </a:ext>
            </a:extLst>
          </p:cNvPr>
          <p:cNvGrpSpPr/>
          <p:nvPr/>
        </p:nvGrpSpPr>
        <p:grpSpPr>
          <a:xfrm>
            <a:off x="9616375" y="4967850"/>
            <a:ext cx="2997900" cy="1859833"/>
            <a:chOff x="707868" y="4968889"/>
            <a:chExt cx="3018456" cy="1859833"/>
          </a:xfrm>
        </p:grpSpPr>
        <p:pic>
          <p:nvPicPr>
            <p:cNvPr id="22" name="Image 21">
              <a:extLst>
                <a:ext uri="{FF2B5EF4-FFF2-40B4-BE49-F238E27FC236}">
                  <a16:creationId xmlns:a16="http://schemas.microsoft.com/office/drawing/2014/main" id="{5EE7B8E3-2257-8D43-87C8-B1EF2F7A4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68" y="4968889"/>
              <a:ext cx="3018456" cy="1859833"/>
            </a:xfrm>
            <a:prstGeom prst="rect">
              <a:avLst/>
            </a:prstGeom>
          </p:spPr>
        </p:pic>
        <p:sp>
          <p:nvSpPr>
            <p:cNvPr id="28" name="Rectangle 27">
              <a:extLst>
                <a:ext uri="{FF2B5EF4-FFF2-40B4-BE49-F238E27FC236}">
                  <a16:creationId xmlns:a16="http://schemas.microsoft.com/office/drawing/2014/main" id="{1DE00A28-821C-5542-B480-BC523BBDF55C}"/>
                </a:ext>
              </a:extLst>
            </p:cNvPr>
            <p:cNvSpPr/>
            <p:nvPr/>
          </p:nvSpPr>
          <p:spPr>
            <a:xfrm>
              <a:off x="1577904" y="5676078"/>
              <a:ext cx="1477413" cy="625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576000" bIns="0" rtlCol="0" anchor="ctr"/>
            <a:lstStyle/>
            <a:p>
              <a:r>
                <a:rPr lang="en-US" sz="2000" b="1" spc="300">
                  <a:solidFill>
                    <a:schemeClr val="bg1"/>
                  </a:solidFill>
                  <a:latin typeface="Calibri" panose="020F0502020204030204" pitchFamily="34" charset="0"/>
                  <a:ea typeface="Roboto Condensed Light" panose="02000000000000000000" pitchFamily="2" charset="0"/>
                  <a:cs typeface="Calibri" panose="020F0502020204030204" pitchFamily="34" charset="0"/>
                </a:rPr>
                <a:t>07</a:t>
              </a:r>
              <a:endParaRPr lang="fr-FR" sz="2000" b="1" spc="300">
                <a:solidFill>
                  <a:schemeClr val="bg1"/>
                </a:solidFill>
                <a:latin typeface="Calibri" panose="020F0502020204030204" pitchFamily="34" charset="0"/>
                <a:cs typeface="Calibri" panose="020F0502020204030204" pitchFamily="34" charset="0"/>
              </a:endParaRPr>
            </a:p>
          </p:txBody>
        </p:sp>
      </p:grpSp>
      <p:sp>
        <p:nvSpPr>
          <p:cNvPr id="32" name="Rectangle 31">
            <a:extLst>
              <a:ext uri="{FF2B5EF4-FFF2-40B4-BE49-F238E27FC236}">
                <a16:creationId xmlns:a16="http://schemas.microsoft.com/office/drawing/2014/main" id="{BC4D9743-1D88-514B-937D-2CF5A5594E56}"/>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5" name="Rectangle 34">
            <a:extLst>
              <a:ext uri="{FF2B5EF4-FFF2-40B4-BE49-F238E27FC236}">
                <a16:creationId xmlns:a16="http://schemas.microsoft.com/office/drawing/2014/main" id="{D2CC0A4D-5A02-A942-BB30-F428090FAF82}"/>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6" name="Rectangle 35">
            <a:extLst>
              <a:ext uri="{FF2B5EF4-FFF2-40B4-BE49-F238E27FC236}">
                <a16:creationId xmlns:a16="http://schemas.microsoft.com/office/drawing/2014/main" id="{65CD1BB0-72E3-C04D-9CAC-5B59771F3C7F}"/>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37" name="Rectangle 36">
            <a:extLst>
              <a:ext uri="{FF2B5EF4-FFF2-40B4-BE49-F238E27FC236}">
                <a16:creationId xmlns:a16="http://schemas.microsoft.com/office/drawing/2014/main" id="{05236630-ACCF-A043-9AF5-2D5A9EFB2DF5}"/>
              </a:ext>
            </a:extLst>
          </p:cNvPr>
          <p:cNvSpPr/>
          <p:nvPr/>
        </p:nvSpPr>
        <p:spPr>
          <a:xfrm>
            <a:off x="278294" y="5907294"/>
            <a:ext cx="128271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B049B23-AD44-D243-ADE2-4076FB3E96E6}"/>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9" name="Rectangle 38">
            <a:extLst>
              <a:ext uri="{FF2B5EF4-FFF2-40B4-BE49-F238E27FC236}">
                <a16:creationId xmlns:a16="http://schemas.microsoft.com/office/drawing/2014/main" id="{A889153E-BADF-BA45-9186-5053BD0C284E}"/>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43" name="Rectangle 42">
            <a:extLst>
              <a:ext uri="{FF2B5EF4-FFF2-40B4-BE49-F238E27FC236}">
                <a16:creationId xmlns:a16="http://schemas.microsoft.com/office/drawing/2014/main" id="{25A3BA94-81DD-FE4E-A374-11D613FCBEA9}"/>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18" name="Rectangle 17">
            <a:extLst>
              <a:ext uri="{FF2B5EF4-FFF2-40B4-BE49-F238E27FC236}">
                <a16:creationId xmlns:a16="http://schemas.microsoft.com/office/drawing/2014/main" id="{A7B1C54B-49B3-3849-A3A9-149D4FEE9978}"/>
              </a:ext>
            </a:extLst>
          </p:cNvPr>
          <p:cNvSpPr/>
          <p:nvPr/>
        </p:nvSpPr>
        <p:spPr>
          <a:xfrm>
            <a:off x="-106393" y="851630"/>
            <a:ext cx="2048924" cy="565155"/>
          </a:xfrm>
          <a:prstGeom prst="rect">
            <a:avLst/>
          </a:prstGeom>
        </p:spPr>
        <p:txBody>
          <a:bodyPr wrap="square" lIns="0" rIns="0">
            <a:spAutoFit/>
          </a:bodyPr>
          <a:lstStyle/>
          <a:p>
            <a:pPr algn="ctr">
              <a:lnSpc>
                <a:spcPts val="2100"/>
              </a:lnSpc>
            </a:pPr>
            <a:r>
              <a:rPr lang="en-US" sz="8000" spc="-300">
                <a:solidFill>
                  <a:schemeClr val="bg1"/>
                </a:solidFill>
                <a:latin typeface="Calibri Light" panose="020F0302020204030204" pitchFamily="34" charset="0"/>
                <a:ea typeface="Roboto Condensed Light" panose="02000000000000000000" pitchFamily="2" charset="0"/>
                <a:cs typeface="Calibri Light" panose="020F0302020204030204" pitchFamily="34" charset="0"/>
              </a:rPr>
              <a:t>07</a:t>
            </a:r>
          </a:p>
        </p:txBody>
      </p:sp>
      <p:sp>
        <p:nvSpPr>
          <p:cNvPr id="42" name="TextBox 30">
            <a:extLst>
              <a:ext uri="{FF2B5EF4-FFF2-40B4-BE49-F238E27FC236}">
                <a16:creationId xmlns:a16="http://schemas.microsoft.com/office/drawing/2014/main" id="{2BE405D8-863E-694C-9617-6622F088974B}"/>
              </a:ext>
            </a:extLst>
          </p:cNvPr>
          <p:cNvSpPr txBox="1"/>
          <p:nvPr/>
        </p:nvSpPr>
        <p:spPr>
          <a:xfrm>
            <a:off x="1857153" y="1905068"/>
            <a:ext cx="9657668" cy="1631216"/>
          </a:xfrm>
          <a:prstGeom prst="rect">
            <a:avLst/>
          </a:prstGeom>
          <a:noFill/>
        </p:spPr>
        <p:txBody>
          <a:bodyPr wrap="square" rtlCol="0">
            <a:spAutoFit/>
          </a:bodyPr>
          <a:lstStyle/>
          <a:p>
            <a:pPr>
              <a:lnSpc>
                <a:spcPts val="4000"/>
              </a:lnSpc>
            </a:pPr>
            <a:r>
              <a:rPr lang="en-CA" sz="4000" b="1" i="1">
                <a:latin typeface="Times New Roman" panose="02020603050405020304" pitchFamily="18" charset="0"/>
                <a:cs typeface="Times New Roman" panose="02020603050405020304" pitchFamily="18" charset="0"/>
              </a:rPr>
              <a:t>Saying </a:t>
            </a:r>
            <a:r>
              <a:rPr lang="en-CA" sz="4000" b="1" i="1" u="sng">
                <a:solidFill>
                  <a:srgbClr val="CA6F16"/>
                </a:solidFill>
                <a:latin typeface="Times New Roman" panose="02020603050405020304" pitchFamily="18" charset="0"/>
                <a:cs typeface="Times New Roman" panose="02020603050405020304" pitchFamily="18" charset="0"/>
              </a:rPr>
              <a:t>NO</a:t>
            </a:r>
          </a:p>
          <a:p>
            <a:pPr>
              <a:lnSpc>
                <a:spcPts val="4000"/>
              </a:lnSpc>
            </a:pPr>
            <a:r>
              <a:rPr lang="en-CA" sz="4000" b="1" i="1">
                <a:latin typeface="Times New Roman" panose="02020603050405020304" pitchFamily="18" charset="0"/>
                <a:cs typeface="Times New Roman" panose="02020603050405020304" pitchFamily="18" charset="0"/>
              </a:rPr>
              <a:t>to Sexual</a:t>
            </a:r>
          </a:p>
          <a:p>
            <a:pPr>
              <a:lnSpc>
                <a:spcPts val="4000"/>
              </a:lnSpc>
            </a:pPr>
            <a:r>
              <a:rPr lang="en-CA" sz="4000" b="1" i="1">
                <a:latin typeface="Times New Roman" panose="02020603050405020304" pitchFamily="18" charset="0"/>
                <a:cs typeface="Times New Roman" panose="02020603050405020304" pitchFamily="18" charset="0"/>
              </a:rPr>
              <a:t>Misconduct</a:t>
            </a:r>
          </a:p>
        </p:txBody>
      </p:sp>
      <p:pic>
        <p:nvPicPr>
          <p:cNvPr id="3" name="Image 2" descr="Une image contenant assis, noir, blanc, écran&#10;&#10;Description générée automatiquement">
            <a:extLst>
              <a:ext uri="{FF2B5EF4-FFF2-40B4-BE49-F238E27FC236}">
                <a16:creationId xmlns:a16="http://schemas.microsoft.com/office/drawing/2014/main" id="{57695B81-A9E6-1A41-BB72-938CE239B4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15703" y="-310101"/>
            <a:ext cx="9693408" cy="6858000"/>
          </a:xfrm>
          <a:prstGeom prst="rect">
            <a:avLst/>
          </a:prstGeom>
        </p:spPr>
      </p:pic>
    </p:spTree>
    <p:extLst>
      <p:ext uri="{BB962C8B-B14F-4D97-AF65-F5344CB8AC3E}">
        <p14:creationId xmlns:p14="http://schemas.microsoft.com/office/powerpoint/2010/main" val="20142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homme, blanc, debout, volant&#10;&#10;Description générée automatiquement">
            <a:extLst>
              <a:ext uri="{FF2B5EF4-FFF2-40B4-BE49-F238E27FC236}">
                <a16:creationId xmlns:a16="http://schemas.microsoft.com/office/drawing/2014/main" id="{36CD082B-F85B-2B45-A956-D59DDA5D25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694" y="273360"/>
            <a:ext cx="11653781" cy="6311279"/>
          </a:xfrm>
          <a:prstGeom prst="rect">
            <a:avLst/>
          </a:prstGeom>
        </p:spPr>
      </p:pic>
      <p:cxnSp>
        <p:nvCxnSpPr>
          <p:cNvPr id="17" name="Connecteur droit 16">
            <a:extLst>
              <a:ext uri="{FF2B5EF4-FFF2-40B4-BE49-F238E27FC236}">
                <a16:creationId xmlns:a16="http://schemas.microsoft.com/office/drawing/2014/main" id="{D76FEC12-0ECA-F047-9338-56BB10336797}"/>
              </a:ext>
            </a:extLst>
          </p:cNvPr>
          <p:cNvCxnSpPr>
            <a:cxnSpLocks/>
          </p:cNvCxnSpPr>
          <p:nvPr/>
        </p:nvCxnSpPr>
        <p:spPr>
          <a:xfrm>
            <a:off x="278293" y="6585226"/>
            <a:ext cx="11648663" cy="0"/>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3D79D82-581C-194A-99EF-8E5B0EB1D8C3}"/>
              </a:ext>
            </a:extLst>
          </p:cNvPr>
          <p:cNvSpPr txBox="1"/>
          <p:nvPr/>
        </p:nvSpPr>
        <p:spPr>
          <a:xfrm>
            <a:off x="3034176" y="3152546"/>
            <a:ext cx="6123647" cy="552908"/>
          </a:xfrm>
          <a:prstGeom prst="rect">
            <a:avLst/>
          </a:prstGeom>
          <a:noFill/>
        </p:spPr>
        <p:txBody>
          <a:bodyPr wrap="square" lIns="0" tIns="0" rIns="0" bIns="0" rtlCol="0">
            <a:spAutoFit/>
          </a:bodyPr>
          <a:lstStyle/>
          <a:p>
            <a:pPr algn="ctr">
              <a:lnSpc>
                <a:spcPts val="4180"/>
              </a:lnSpc>
            </a:pPr>
            <a:r>
              <a:rPr lang="en-CA" sz="4400" b="1" i="1">
                <a:latin typeface="Times New Roman" panose="02020603050405020304" pitchFamily="18" charset="0"/>
                <a:cs typeface="Times New Roman" panose="02020603050405020304" pitchFamily="18" charset="0"/>
              </a:rPr>
              <a:t>CONGRATULATIONS!</a:t>
            </a:r>
          </a:p>
        </p:txBody>
      </p:sp>
      <p:cxnSp>
        <p:nvCxnSpPr>
          <p:cNvPr id="28" name="Connecteur droit 27">
            <a:extLst>
              <a:ext uri="{FF2B5EF4-FFF2-40B4-BE49-F238E27FC236}">
                <a16:creationId xmlns:a16="http://schemas.microsoft.com/office/drawing/2014/main" id="{6D97AC88-B5EA-344C-8F0E-E28210076353}"/>
              </a:ext>
            </a:extLst>
          </p:cNvPr>
          <p:cNvCxnSpPr>
            <a:cxnSpLocks/>
          </p:cNvCxnSpPr>
          <p:nvPr/>
        </p:nvCxnSpPr>
        <p:spPr>
          <a:xfrm>
            <a:off x="278293" y="261730"/>
            <a:ext cx="11648663" cy="0"/>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9B9DE7E-27B4-584D-99B9-1F2AD631C90D}"/>
              </a:ext>
            </a:extLst>
          </p:cNvPr>
          <p:cNvCxnSpPr>
            <a:cxnSpLocks/>
          </p:cNvCxnSpPr>
          <p:nvPr/>
        </p:nvCxnSpPr>
        <p:spPr>
          <a:xfrm>
            <a:off x="305053" y="261730"/>
            <a:ext cx="0" cy="6351104"/>
          </a:xfrm>
          <a:prstGeom prst="line">
            <a:avLst/>
          </a:prstGeom>
          <a:ln w="57150">
            <a:solidFill>
              <a:srgbClr val="026CB6"/>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465CD3FE-7664-B543-8A40-F45051969D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27752" y="5606805"/>
            <a:ext cx="2420939" cy="552114"/>
          </a:xfrm>
          <a:prstGeom prst="rect">
            <a:avLst/>
          </a:prstGeom>
        </p:spPr>
      </p:pic>
      <p:sp>
        <p:nvSpPr>
          <p:cNvPr id="9" name="Rectangle 8">
            <a:extLst>
              <a:ext uri="{FF2B5EF4-FFF2-40B4-BE49-F238E27FC236}">
                <a16:creationId xmlns:a16="http://schemas.microsoft.com/office/drawing/2014/main" id="{AE3DF14D-F1FB-1345-AAD2-991657C79DDA}"/>
              </a:ext>
            </a:extLst>
          </p:cNvPr>
          <p:cNvSpPr/>
          <p:nvPr/>
        </p:nvSpPr>
        <p:spPr>
          <a:xfrm>
            <a:off x="10467548" y="5733123"/>
            <a:ext cx="1724452" cy="280753"/>
          </a:xfrm>
          <a:prstGeom prst="rect">
            <a:avLst/>
          </a:prstGeom>
          <a:solidFill>
            <a:srgbClr val="006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18138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8B23CF2C-E2EC-C640-9D0D-237732E8F48A}"/>
              </a:ext>
            </a:extLst>
          </p:cNvPr>
          <p:cNvSpPr txBox="1"/>
          <p:nvPr/>
        </p:nvSpPr>
        <p:spPr>
          <a:xfrm>
            <a:off x="523314" y="370824"/>
            <a:ext cx="2686230"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BEFORE WE START</a:t>
            </a:r>
          </a:p>
        </p:txBody>
      </p:sp>
      <p:sp>
        <p:nvSpPr>
          <p:cNvPr id="12" name="Rectangle 11">
            <a:extLst>
              <a:ext uri="{FF2B5EF4-FFF2-40B4-BE49-F238E27FC236}">
                <a16:creationId xmlns:a16="http://schemas.microsoft.com/office/drawing/2014/main" id="{823BF1E5-1934-7B44-9C69-75E848365396}"/>
              </a:ext>
            </a:extLst>
          </p:cNvPr>
          <p:cNvSpPr/>
          <p:nvPr/>
        </p:nvSpPr>
        <p:spPr>
          <a:xfrm>
            <a:off x="406880" y="400405"/>
            <a:ext cx="2793520" cy="52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highlight>
                <a:srgbClr val="000000"/>
              </a:highlight>
            </a:endParaRPr>
          </a:p>
        </p:txBody>
      </p:sp>
      <p:sp>
        <p:nvSpPr>
          <p:cNvPr id="26" name="Rectangle 25">
            <a:extLst>
              <a:ext uri="{FF2B5EF4-FFF2-40B4-BE49-F238E27FC236}">
                <a16:creationId xmlns:a16="http://schemas.microsoft.com/office/drawing/2014/main" id="{CFA4E339-BC8D-084E-9C63-52E1A5491C54}"/>
              </a:ext>
            </a:extLst>
          </p:cNvPr>
          <p:cNvSpPr/>
          <p:nvPr/>
        </p:nvSpPr>
        <p:spPr>
          <a:xfrm>
            <a:off x="1419367" y="1997257"/>
            <a:ext cx="3749238" cy="461665"/>
          </a:xfrm>
          <a:prstGeom prst="rect">
            <a:avLst/>
          </a:prstGeom>
        </p:spPr>
        <p:txBody>
          <a:bodyPr wrap="square">
            <a:spAutoFit/>
          </a:bodyPr>
          <a:lstStyle/>
          <a:p>
            <a:endParaRPr lang="fr-FR" sz="2400" b="1">
              <a:latin typeface="Corbel" panose="020B0503020204020204" pitchFamily="34" charset="0"/>
              <a:cs typeface="Arial" panose="020B0604020202020204" pitchFamily="34" charset="0"/>
            </a:endParaRPr>
          </a:p>
        </p:txBody>
      </p:sp>
      <p:sp>
        <p:nvSpPr>
          <p:cNvPr id="27" name="ZoneTexte 26">
            <a:extLst>
              <a:ext uri="{FF2B5EF4-FFF2-40B4-BE49-F238E27FC236}">
                <a16:creationId xmlns:a16="http://schemas.microsoft.com/office/drawing/2014/main" id="{C55D29EA-CB13-D143-8E3D-02C8DE827394}"/>
              </a:ext>
            </a:extLst>
          </p:cNvPr>
          <p:cNvSpPr txBox="1"/>
          <p:nvPr/>
        </p:nvSpPr>
        <p:spPr>
          <a:xfrm>
            <a:off x="5838040" y="2038917"/>
            <a:ext cx="5228674" cy="369332"/>
          </a:xfrm>
          <a:prstGeom prst="rect">
            <a:avLst/>
          </a:prstGeom>
          <a:noFill/>
        </p:spPr>
        <p:txBody>
          <a:bodyPr wrap="square" lIns="0" tIns="0" rIns="0" bIns="0" rtlCol="0">
            <a:spAutoFit/>
          </a:bodyPr>
          <a:lstStyle/>
          <a:p>
            <a:endParaRPr lang="en-CA" sz="2400" b="1">
              <a:latin typeface="Corbel" panose="020B0503020204020204" pitchFamily="34" charset="0"/>
              <a:cs typeface="Arial" panose="020B0604020202020204" pitchFamily="34" charset="0"/>
            </a:endParaRPr>
          </a:p>
        </p:txBody>
      </p:sp>
      <p:grpSp>
        <p:nvGrpSpPr>
          <p:cNvPr id="39" name="Groupe 38">
            <a:extLst>
              <a:ext uri="{FF2B5EF4-FFF2-40B4-BE49-F238E27FC236}">
                <a16:creationId xmlns:a16="http://schemas.microsoft.com/office/drawing/2014/main" id="{5EE84CF0-DA0D-EB4A-8132-6B9308C68BEE}"/>
              </a:ext>
            </a:extLst>
          </p:cNvPr>
          <p:cNvGrpSpPr/>
          <p:nvPr/>
        </p:nvGrpSpPr>
        <p:grpSpPr>
          <a:xfrm>
            <a:off x="-458986" y="4967679"/>
            <a:ext cx="2628772" cy="1859833"/>
            <a:chOff x="-458986" y="4962450"/>
            <a:chExt cx="2628772" cy="1859833"/>
          </a:xfrm>
        </p:grpSpPr>
        <p:pic>
          <p:nvPicPr>
            <p:cNvPr id="40" name="Image 39">
              <a:extLst>
                <a:ext uri="{FF2B5EF4-FFF2-40B4-BE49-F238E27FC236}">
                  <a16:creationId xmlns:a16="http://schemas.microsoft.com/office/drawing/2014/main" id="{4A162313-8B3C-3345-B878-ADFF4DA974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41" name="Rectangle 40">
              <a:extLst>
                <a:ext uri="{FF2B5EF4-FFF2-40B4-BE49-F238E27FC236}">
                  <a16:creationId xmlns:a16="http://schemas.microsoft.com/office/drawing/2014/main" id="{EA51895A-CE0B-AE48-B0E4-9225CD56DD2A}"/>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
        <p:nvSpPr>
          <p:cNvPr id="42" name="Rectangle 41">
            <a:extLst>
              <a:ext uri="{FF2B5EF4-FFF2-40B4-BE49-F238E27FC236}">
                <a16:creationId xmlns:a16="http://schemas.microsoft.com/office/drawing/2014/main" id="{4C4E18B9-0A88-3149-B3CE-7E0BE8BBD82E}"/>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43" name="Rectangle 42">
            <a:extLst>
              <a:ext uri="{FF2B5EF4-FFF2-40B4-BE49-F238E27FC236}">
                <a16:creationId xmlns:a16="http://schemas.microsoft.com/office/drawing/2014/main" id="{09350CC0-5C71-DB4E-8FE8-EE9357B762B4}"/>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44" name="Rectangle 43">
            <a:extLst>
              <a:ext uri="{FF2B5EF4-FFF2-40B4-BE49-F238E27FC236}">
                <a16:creationId xmlns:a16="http://schemas.microsoft.com/office/drawing/2014/main" id="{263D5778-50EF-E747-8372-851AB2F7108D}"/>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45" name="Rectangle 44">
            <a:extLst>
              <a:ext uri="{FF2B5EF4-FFF2-40B4-BE49-F238E27FC236}">
                <a16:creationId xmlns:a16="http://schemas.microsoft.com/office/drawing/2014/main" id="{C3345A7C-5B89-1549-A765-8D1C4367C237}"/>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46" name="Rectangle 45">
            <a:extLst>
              <a:ext uri="{FF2B5EF4-FFF2-40B4-BE49-F238E27FC236}">
                <a16:creationId xmlns:a16="http://schemas.microsoft.com/office/drawing/2014/main" id="{A18BFB1C-0137-6749-95F7-1F07D3270470}"/>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47" name="Rectangle 46">
            <a:extLst>
              <a:ext uri="{FF2B5EF4-FFF2-40B4-BE49-F238E27FC236}">
                <a16:creationId xmlns:a16="http://schemas.microsoft.com/office/drawing/2014/main" id="{4EF6C4D5-2C41-D047-920A-3DE95C6A34FA}"/>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8" name="Rectangle 47">
            <a:extLst>
              <a:ext uri="{FF2B5EF4-FFF2-40B4-BE49-F238E27FC236}">
                <a16:creationId xmlns:a16="http://schemas.microsoft.com/office/drawing/2014/main" id="{7AC86CAF-D81F-EC4F-BD33-EECAC14079F4}"/>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18" name="ZoneTexte 9">
            <a:extLst>
              <a:ext uri="{FF2B5EF4-FFF2-40B4-BE49-F238E27FC236}">
                <a16:creationId xmlns:a16="http://schemas.microsoft.com/office/drawing/2014/main" id="{3C9AB27C-A195-41E9-A6F0-AE3742CFAAF5}"/>
              </a:ext>
            </a:extLst>
          </p:cNvPr>
          <p:cNvSpPr txBox="1"/>
          <p:nvPr/>
        </p:nvSpPr>
        <p:spPr>
          <a:xfrm>
            <a:off x="523315" y="1971386"/>
            <a:ext cx="4725324" cy="2477601"/>
          </a:xfrm>
          <a:prstGeom prst="rect">
            <a:avLst/>
          </a:prstGeom>
          <a:noFill/>
        </p:spPr>
        <p:txBody>
          <a:bodyPr wrap="square" lIns="0" tIns="0" rIns="0" bIns="0" rtlCol="0">
            <a:spAutoFit/>
          </a:bodyPr>
          <a:lstStyle/>
          <a:p>
            <a:r>
              <a:rPr lang="en-US" sz="2300" b="1">
                <a:solidFill>
                  <a:srgbClr val="026CB6"/>
                </a:solidFill>
                <a:latin typeface="Corbel" panose="020B0503020204020204" pitchFamily="34" charset="0"/>
                <a:cs typeface="Arial" panose="020B0604020202020204" pitchFamily="34" charset="0"/>
              </a:rPr>
              <a:t>For some of you, this training may trigger emotional distress.</a:t>
            </a:r>
          </a:p>
          <a:p>
            <a:endParaRPr lang="en-US" sz="2300" b="1">
              <a:solidFill>
                <a:srgbClr val="026CB6"/>
              </a:solidFill>
              <a:latin typeface="Corbel" panose="020B0503020204020204" pitchFamily="34" charset="0"/>
              <a:cs typeface="Arial" panose="020B0604020202020204" pitchFamily="34" charset="0"/>
            </a:endParaRPr>
          </a:p>
          <a:p>
            <a:endParaRPr lang="en-US" sz="2300" b="1">
              <a:solidFill>
                <a:srgbClr val="026CB6"/>
              </a:solidFill>
              <a:latin typeface="Corbel" panose="020B0503020204020204" pitchFamily="34" charset="0"/>
              <a:cs typeface="Arial" panose="020B0604020202020204" pitchFamily="34" charset="0"/>
            </a:endParaRPr>
          </a:p>
          <a:p>
            <a:r>
              <a:rPr lang="en-US" sz="2300" b="1">
                <a:solidFill>
                  <a:srgbClr val="026CB6"/>
                </a:solidFill>
                <a:latin typeface="Corbel" panose="020B0503020204020204" pitchFamily="34" charset="0"/>
                <a:cs typeface="Arial" panose="020B0604020202020204" pitchFamily="34" charset="0"/>
              </a:rPr>
              <a:t>You are not alone!  If you feel so, contact support channels within your organization to talk about it!</a:t>
            </a:r>
            <a:endParaRPr lang="en-CA" sz="2300" b="1">
              <a:solidFill>
                <a:srgbClr val="026CB6"/>
              </a:solidFill>
              <a:latin typeface="Corbel" panose="020B0503020204020204" pitchFamily="34" charset="0"/>
              <a:cs typeface="Arial" panose="020B0604020202020204" pitchFamily="34" charset="0"/>
            </a:endParaRPr>
          </a:p>
        </p:txBody>
      </p:sp>
      <p:sp>
        <p:nvSpPr>
          <p:cNvPr id="19" name="TextBox 5">
            <a:extLst>
              <a:ext uri="{FF2B5EF4-FFF2-40B4-BE49-F238E27FC236}">
                <a16:creationId xmlns:a16="http://schemas.microsoft.com/office/drawing/2014/main" id="{3BFDEFBD-DDCE-42D4-828B-42FC8105AED4}"/>
              </a:ext>
            </a:extLst>
          </p:cNvPr>
          <p:cNvSpPr txBox="1"/>
          <p:nvPr/>
        </p:nvSpPr>
        <p:spPr>
          <a:xfrm>
            <a:off x="306441" y="980371"/>
            <a:ext cx="5434254" cy="338811"/>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YOU ARE NOT ALONE…</a:t>
            </a:r>
            <a:endParaRPr lang="en-US" sz="1600" b="1">
              <a:solidFill>
                <a:srgbClr val="CA6F16"/>
              </a:solidFill>
              <a:latin typeface="Corbel" panose="020B0503020204020204" pitchFamily="34" charset="0"/>
              <a:ea typeface="Roboto" panose="02000000000000000000" pitchFamily="2" charset="0"/>
              <a:cs typeface="Calibri Light" panose="020F0302020204030204" pitchFamily="34" charset="0"/>
            </a:endParaRPr>
          </a:p>
        </p:txBody>
      </p:sp>
      <p:pic>
        <p:nvPicPr>
          <p:cNvPr id="11" name="Picture 10">
            <a:extLst>
              <a:ext uri="{FF2B5EF4-FFF2-40B4-BE49-F238E27FC236}">
                <a16:creationId xmlns:a16="http://schemas.microsoft.com/office/drawing/2014/main" id="{63AB3BF2-98EF-4F81-938E-FD46E9BDD2ED}"/>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004838" y="0"/>
            <a:ext cx="7347382" cy="5877629"/>
          </a:xfrm>
          <a:prstGeom prst="rect">
            <a:avLst/>
          </a:prstGeom>
        </p:spPr>
      </p:pic>
    </p:spTree>
    <p:extLst>
      <p:ext uri="{BB962C8B-B14F-4D97-AF65-F5344CB8AC3E}">
        <p14:creationId xmlns:p14="http://schemas.microsoft.com/office/powerpoint/2010/main" val="551628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ppt_y</p:attrName>
                                        </p:attrNameLst>
                                      </p:cBhvr>
                                      <p:tavLst>
                                        <p:tav tm="0">
                                          <p:val>
                                            <p:strVal val="#ppt_y+#ppt_h*1.125000"/>
                                          </p:val>
                                        </p:tav>
                                        <p:tav tm="100000">
                                          <p:val>
                                            <p:strVal val="#ppt_y"/>
                                          </p:val>
                                        </p:tav>
                                      </p:tavLst>
                                    </p:anim>
                                    <p:animEffect transition="in" filter="wipe(up)">
                                      <p:cBhvr>
                                        <p:cTn id="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1A159BE-56C6-284E-9567-D3F32664E53F}"/>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0" name="Rectangle 29">
            <a:extLst>
              <a:ext uri="{FF2B5EF4-FFF2-40B4-BE49-F238E27FC236}">
                <a16:creationId xmlns:a16="http://schemas.microsoft.com/office/drawing/2014/main" id="{AC3491A4-4871-7E4D-B959-D8893AE654B7}"/>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1" name="Rectangle 30">
            <a:extLst>
              <a:ext uri="{FF2B5EF4-FFF2-40B4-BE49-F238E27FC236}">
                <a16:creationId xmlns:a16="http://schemas.microsoft.com/office/drawing/2014/main" id="{D7483738-7845-F549-ACFC-ABBBBF9AE714}"/>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2" name="Rectangle 31">
            <a:extLst>
              <a:ext uri="{FF2B5EF4-FFF2-40B4-BE49-F238E27FC236}">
                <a16:creationId xmlns:a16="http://schemas.microsoft.com/office/drawing/2014/main" id="{3FF07306-5322-9B48-837B-99C66F4E29E0}"/>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3" name="Rectangle 32">
            <a:extLst>
              <a:ext uri="{FF2B5EF4-FFF2-40B4-BE49-F238E27FC236}">
                <a16:creationId xmlns:a16="http://schemas.microsoft.com/office/drawing/2014/main" id="{53806CF1-1436-0D47-8EDC-A5B6D3F0DB16}"/>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4" name="Rectangle 33">
            <a:extLst>
              <a:ext uri="{FF2B5EF4-FFF2-40B4-BE49-F238E27FC236}">
                <a16:creationId xmlns:a16="http://schemas.microsoft.com/office/drawing/2014/main" id="{55BBD8F5-29A5-0248-B9E9-36C97AC99F14}"/>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35" name="Rectangle 34">
            <a:extLst>
              <a:ext uri="{FF2B5EF4-FFF2-40B4-BE49-F238E27FC236}">
                <a16:creationId xmlns:a16="http://schemas.microsoft.com/office/drawing/2014/main" id="{D64B9A56-3DE7-7F43-9EF3-24E9BB87F9BE}"/>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sp>
        <p:nvSpPr>
          <p:cNvPr id="10" name="ZoneTexte 9">
            <a:extLst>
              <a:ext uri="{FF2B5EF4-FFF2-40B4-BE49-F238E27FC236}">
                <a16:creationId xmlns:a16="http://schemas.microsoft.com/office/drawing/2014/main" id="{8B23CF2C-E2EC-C640-9D0D-237732E8F48A}"/>
              </a:ext>
            </a:extLst>
          </p:cNvPr>
          <p:cNvSpPr txBox="1"/>
          <p:nvPr/>
        </p:nvSpPr>
        <p:spPr>
          <a:xfrm>
            <a:off x="523314" y="370824"/>
            <a:ext cx="414385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YOUR ORGANIZATION TODAY </a:t>
            </a:r>
          </a:p>
        </p:txBody>
      </p:sp>
      <p:sp>
        <p:nvSpPr>
          <p:cNvPr id="12" name="Rectangle 11">
            <a:extLst>
              <a:ext uri="{FF2B5EF4-FFF2-40B4-BE49-F238E27FC236}">
                <a16:creationId xmlns:a16="http://schemas.microsoft.com/office/drawing/2014/main" id="{823BF1E5-1934-7B44-9C69-75E848365396}"/>
              </a:ext>
            </a:extLst>
          </p:cNvPr>
          <p:cNvSpPr/>
          <p:nvPr/>
        </p:nvSpPr>
        <p:spPr>
          <a:xfrm>
            <a:off x="406880" y="400405"/>
            <a:ext cx="4316954" cy="52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
        <p:nvSpPr>
          <p:cNvPr id="16" name="ZoneTexte 15">
            <a:extLst>
              <a:ext uri="{FF2B5EF4-FFF2-40B4-BE49-F238E27FC236}">
                <a16:creationId xmlns:a16="http://schemas.microsoft.com/office/drawing/2014/main" id="{0E24593F-6AED-6442-9BF6-B86E300AEA4D}"/>
              </a:ext>
            </a:extLst>
          </p:cNvPr>
          <p:cNvSpPr txBox="1"/>
          <p:nvPr/>
        </p:nvSpPr>
        <p:spPr>
          <a:xfrm>
            <a:off x="1795473" y="2232303"/>
            <a:ext cx="8724643" cy="1808187"/>
          </a:xfrm>
          <a:prstGeom prst="rect">
            <a:avLst/>
          </a:prstGeom>
          <a:noFill/>
        </p:spPr>
        <p:txBody>
          <a:bodyPr wrap="square" lIns="0" tIns="0" rIns="0" bIns="0" rtlCol="0">
            <a:spAutoFit/>
          </a:bodyPr>
          <a:lstStyle/>
          <a:p>
            <a:pPr algn="ctr">
              <a:lnSpc>
                <a:spcPts val="4680"/>
              </a:lnSpc>
            </a:pPr>
            <a:r>
              <a:rPr lang="en-CA" sz="4400" b="1" i="1" spc="300">
                <a:latin typeface="Times New Roman" panose="02020603050405020304" pitchFamily="18" charset="0"/>
                <a:cs typeface="Times New Roman" panose="02020603050405020304" pitchFamily="18" charset="0"/>
              </a:rPr>
              <a:t>Does your organization</a:t>
            </a:r>
          </a:p>
          <a:p>
            <a:pPr algn="ctr">
              <a:lnSpc>
                <a:spcPts val="4680"/>
              </a:lnSpc>
            </a:pPr>
            <a:r>
              <a:rPr lang="en-CA" sz="4400" b="1" i="1" spc="300">
                <a:latin typeface="Times New Roman" panose="02020603050405020304" pitchFamily="18" charset="0"/>
                <a:cs typeface="Times New Roman" panose="02020603050405020304" pitchFamily="18" charset="0"/>
              </a:rPr>
              <a:t>have any policies in place that address sexual misconduct?  </a:t>
            </a:r>
          </a:p>
        </p:txBody>
      </p:sp>
      <p:grpSp>
        <p:nvGrpSpPr>
          <p:cNvPr id="36" name="Groupe 35">
            <a:extLst>
              <a:ext uri="{FF2B5EF4-FFF2-40B4-BE49-F238E27FC236}">
                <a16:creationId xmlns:a16="http://schemas.microsoft.com/office/drawing/2014/main" id="{2BA55303-62EC-414A-B55F-1735A209B529}"/>
              </a:ext>
            </a:extLst>
          </p:cNvPr>
          <p:cNvGrpSpPr/>
          <p:nvPr/>
        </p:nvGrpSpPr>
        <p:grpSpPr>
          <a:xfrm>
            <a:off x="-458986" y="4967679"/>
            <a:ext cx="2628772" cy="1859833"/>
            <a:chOff x="-458986" y="4962450"/>
            <a:chExt cx="2628772" cy="1859833"/>
          </a:xfrm>
        </p:grpSpPr>
        <p:pic>
          <p:nvPicPr>
            <p:cNvPr id="37" name="Image 36">
              <a:extLst>
                <a:ext uri="{FF2B5EF4-FFF2-40B4-BE49-F238E27FC236}">
                  <a16:creationId xmlns:a16="http://schemas.microsoft.com/office/drawing/2014/main" id="{6E96463A-45BB-4F45-9C4C-B6AC8555D3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38" name="Rectangle 37">
              <a:extLst>
                <a:ext uri="{FF2B5EF4-FFF2-40B4-BE49-F238E27FC236}">
                  <a16:creationId xmlns:a16="http://schemas.microsoft.com/office/drawing/2014/main" id="{D0376197-4D25-6248-9B44-3A3E96B18BE7}"/>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93532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6CEC6BF-1FA1-7A47-9D5B-ADE39F27221D}"/>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1" name="Rectangle 30">
            <a:extLst>
              <a:ext uri="{FF2B5EF4-FFF2-40B4-BE49-F238E27FC236}">
                <a16:creationId xmlns:a16="http://schemas.microsoft.com/office/drawing/2014/main" id="{71FD733C-4B36-1B41-AC69-7DF641351286}"/>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2" name="Rectangle 31">
            <a:extLst>
              <a:ext uri="{FF2B5EF4-FFF2-40B4-BE49-F238E27FC236}">
                <a16:creationId xmlns:a16="http://schemas.microsoft.com/office/drawing/2014/main" id="{E95404CC-B634-2347-98B2-5080CAE08860}"/>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7" name="Rectangle 36">
            <a:extLst>
              <a:ext uri="{FF2B5EF4-FFF2-40B4-BE49-F238E27FC236}">
                <a16:creationId xmlns:a16="http://schemas.microsoft.com/office/drawing/2014/main" id="{E2E634AE-E246-9848-8CFA-31BC6EFBC9E8}"/>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8" name="Rectangle 37">
            <a:extLst>
              <a:ext uri="{FF2B5EF4-FFF2-40B4-BE49-F238E27FC236}">
                <a16:creationId xmlns:a16="http://schemas.microsoft.com/office/drawing/2014/main" id="{AE496376-FB0F-6748-B83F-2CB2DA1082FB}"/>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9" name="Rectangle 38">
            <a:extLst>
              <a:ext uri="{FF2B5EF4-FFF2-40B4-BE49-F238E27FC236}">
                <a16:creationId xmlns:a16="http://schemas.microsoft.com/office/drawing/2014/main" id="{47F76ECA-8A4C-A440-A6C4-7BC027449549}"/>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0" name="Rectangle 39">
            <a:extLst>
              <a:ext uri="{FF2B5EF4-FFF2-40B4-BE49-F238E27FC236}">
                <a16:creationId xmlns:a16="http://schemas.microsoft.com/office/drawing/2014/main" id="{0B4D6C0F-6DAB-A547-A39D-C7D9D38AF38F}"/>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grpSp>
        <p:nvGrpSpPr>
          <p:cNvPr id="41" name="Groupe 40">
            <a:extLst>
              <a:ext uri="{FF2B5EF4-FFF2-40B4-BE49-F238E27FC236}">
                <a16:creationId xmlns:a16="http://schemas.microsoft.com/office/drawing/2014/main" id="{10528539-8A53-5E49-8848-A797D1238E06}"/>
              </a:ext>
            </a:extLst>
          </p:cNvPr>
          <p:cNvGrpSpPr/>
          <p:nvPr/>
        </p:nvGrpSpPr>
        <p:grpSpPr>
          <a:xfrm>
            <a:off x="-458986" y="4967679"/>
            <a:ext cx="2628772" cy="1859833"/>
            <a:chOff x="-458986" y="4962450"/>
            <a:chExt cx="2628772" cy="1859833"/>
          </a:xfrm>
        </p:grpSpPr>
        <p:pic>
          <p:nvPicPr>
            <p:cNvPr id="42" name="Image 41">
              <a:extLst>
                <a:ext uri="{FF2B5EF4-FFF2-40B4-BE49-F238E27FC236}">
                  <a16:creationId xmlns:a16="http://schemas.microsoft.com/office/drawing/2014/main" id="{113F068E-CB86-2343-BA6F-371C252143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43" name="Rectangle 42">
              <a:extLst>
                <a:ext uri="{FF2B5EF4-FFF2-40B4-BE49-F238E27FC236}">
                  <a16:creationId xmlns:a16="http://schemas.microsoft.com/office/drawing/2014/main" id="{BF91B706-D024-A04B-AF69-601DB3C5FBC9}"/>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
        <p:nvSpPr>
          <p:cNvPr id="16" name="ZoneTexte 15">
            <a:extLst>
              <a:ext uri="{FF2B5EF4-FFF2-40B4-BE49-F238E27FC236}">
                <a16:creationId xmlns:a16="http://schemas.microsoft.com/office/drawing/2014/main" id="{0E24593F-6AED-6442-9BF6-B86E300AEA4D}"/>
              </a:ext>
            </a:extLst>
          </p:cNvPr>
          <p:cNvSpPr txBox="1"/>
          <p:nvPr/>
        </p:nvSpPr>
        <p:spPr>
          <a:xfrm>
            <a:off x="3441457" y="1163152"/>
            <a:ext cx="7171684" cy="1107996"/>
          </a:xfrm>
          <a:prstGeom prst="rect">
            <a:avLst/>
          </a:prstGeom>
          <a:noFill/>
        </p:spPr>
        <p:txBody>
          <a:bodyPr wrap="square" lIns="0" tIns="0" rIns="0" bIns="0" rtlCol="0">
            <a:spAutoFit/>
          </a:bodyPr>
          <a:lstStyle/>
          <a:p>
            <a:r>
              <a:rPr lang="en-CA" sz="3600" b="1" spc="300">
                <a:latin typeface="Corbel" panose="020B0503020204020204" pitchFamily="34" charset="0"/>
                <a:cs typeface="Arial" panose="020B0604020202020204" pitchFamily="34" charset="0"/>
              </a:rPr>
              <a:t>WHY ARE</a:t>
            </a:r>
          </a:p>
          <a:p>
            <a:r>
              <a:rPr lang="en-CA" sz="3600" b="1" spc="300">
                <a:latin typeface="Corbel" panose="020B0503020204020204" pitchFamily="34" charset="0"/>
                <a:cs typeface="Arial" panose="020B0604020202020204" pitchFamily="34" charset="0"/>
              </a:rPr>
              <a:t>WE HERE TODAY?</a:t>
            </a:r>
          </a:p>
        </p:txBody>
      </p:sp>
      <p:sp>
        <p:nvSpPr>
          <p:cNvPr id="17" name="Rectangle 16">
            <a:extLst>
              <a:ext uri="{FF2B5EF4-FFF2-40B4-BE49-F238E27FC236}">
                <a16:creationId xmlns:a16="http://schemas.microsoft.com/office/drawing/2014/main" id="{F12B75F2-D3BB-0842-A07B-07CE02B09F89}"/>
              </a:ext>
            </a:extLst>
          </p:cNvPr>
          <p:cNvSpPr/>
          <p:nvPr/>
        </p:nvSpPr>
        <p:spPr>
          <a:xfrm>
            <a:off x="3356537" y="3731265"/>
            <a:ext cx="7244832" cy="892552"/>
          </a:xfrm>
          <a:prstGeom prst="rect">
            <a:avLst/>
          </a:prstGeom>
        </p:spPr>
        <p:txBody>
          <a:bodyPr wrap="square">
            <a:spAutoFit/>
          </a:bodyPr>
          <a:lstStyle/>
          <a:p>
            <a:r>
              <a:rPr lang="fr-FR" sz="2600" b="1" err="1">
                <a:latin typeface="Corbel" panose="020B0503020204020204" pitchFamily="34" charset="0"/>
                <a:cs typeface="Arial" panose="020B0604020202020204" pitchFamily="34" charset="0"/>
              </a:rPr>
              <a:t>Because</a:t>
            </a:r>
            <a:r>
              <a:rPr lang="fr-FR" sz="2600" b="1">
                <a:latin typeface="Corbel" panose="020B0503020204020204" pitchFamily="34" charset="0"/>
                <a:cs typeface="Arial" panose="020B0604020202020204" pitchFamily="34" charset="0"/>
              </a:rPr>
              <a:t> </a:t>
            </a:r>
            <a:r>
              <a:rPr lang="fr-FR" sz="2600" b="1" err="1">
                <a:latin typeface="Corbel" panose="020B0503020204020204" pitchFamily="34" charset="0"/>
                <a:cs typeface="Arial" panose="020B0604020202020204" pitchFamily="34" charset="0"/>
              </a:rPr>
              <a:t>it’s</a:t>
            </a:r>
            <a:r>
              <a:rPr lang="fr-FR" sz="2600" b="1">
                <a:latin typeface="Corbel" panose="020B0503020204020204" pitchFamily="34" charset="0"/>
                <a:cs typeface="Arial" panose="020B0604020202020204" pitchFamily="34" charset="0"/>
              </a:rPr>
              <a:t> </a:t>
            </a:r>
            <a:r>
              <a:rPr lang="fr-FR" sz="2600" b="1" err="1">
                <a:latin typeface="Corbel" panose="020B0503020204020204" pitchFamily="34" charset="0"/>
                <a:cs typeface="Arial" panose="020B0604020202020204" pitchFamily="34" charset="0"/>
              </a:rPr>
              <a:t>easy</a:t>
            </a:r>
            <a:r>
              <a:rPr lang="fr-FR" sz="2600" b="1">
                <a:latin typeface="Corbel" panose="020B0503020204020204" pitchFamily="34" charset="0"/>
                <a:cs typeface="Arial" panose="020B0604020202020204" pitchFamily="34" charset="0"/>
              </a:rPr>
              <a:t> to miss </a:t>
            </a:r>
            <a:r>
              <a:rPr lang="fr-FR" sz="2600" b="1" err="1">
                <a:latin typeface="Corbel" panose="020B0503020204020204" pitchFamily="34" charset="0"/>
                <a:cs typeface="Arial" panose="020B0604020202020204" pitchFamily="34" charset="0"/>
              </a:rPr>
              <a:t>something</a:t>
            </a:r>
            <a:endParaRPr lang="fr-FR" sz="2600" b="1">
              <a:latin typeface="Corbel" panose="020B0503020204020204" pitchFamily="34" charset="0"/>
              <a:cs typeface="Arial" panose="020B0604020202020204" pitchFamily="34" charset="0"/>
            </a:endParaRPr>
          </a:p>
          <a:p>
            <a:r>
              <a:rPr lang="fr-FR" sz="2600" b="1" err="1">
                <a:latin typeface="Corbel" panose="020B0503020204020204" pitchFamily="34" charset="0"/>
                <a:cs typeface="Arial" panose="020B0604020202020204" pitchFamily="34" charset="0"/>
              </a:rPr>
              <a:t>we</a:t>
            </a:r>
            <a:r>
              <a:rPr lang="fr-FR" sz="2600" b="1">
                <a:latin typeface="Corbel" panose="020B0503020204020204" pitchFamily="34" charset="0"/>
                <a:cs typeface="Arial" panose="020B0604020202020204" pitchFamily="34" charset="0"/>
              </a:rPr>
              <a:t> </a:t>
            </a:r>
            <a:r>
              <a:rPr lang="fr-FR" sz="2600" b="1" err="1">
                <a:latin typeface="Corbel" panose="020B0503020204020204" pitchFamily="34" charset="0"/>
                <a:cs typeface="Arial" panose="020B0604020202020204" pitchFamily="34" charset="0"/>
              </a:rPr>
              <a:t>aren’t</a:t>
            </a:r>
            <a:r>
              <a:rPr lang="fr-FR" sz="2600" b="1">
                <a:latin typeface="Corbel" panose="020B0503020204020204" pitchFamily="34" charset="0"/>
                <a:cs typeface="Arial" panose="020B0604020202020204" pitchFamily="34" charset="0"/>
              </a:rPr>
              <a:t> </a:t>
            </a:r>
            <a:r>
              <a:rPr lang="fr-FR" sz="2600" b="1" err="1">
                <a:latin typeface="Corbel" panose="020B0503020204020204" pitchFamily="34" charset="0"/>
                <a:cs typeface="Arial" panose="020B0604020202020204" pitchFamily="34" charset="0"/>
              </a:rPr>
              <a:t>looking</a:t>
            </a:r>
            <a:r>
              <a:rPr lang="fr-FR" sz="2600" b="1">
                <a:latin typeface="Corbel" panose="020B0503020204020204" pitchFamily="34" charset="0"/>
                <a:cs typeface="Arial" panose="020B0604020202020204" pitchFamily="34" charset="0"/>
              </a:rPr>
              <a:t> for.</a:t>
            </a:r>
          </a:p>
        </p:txBody>
      </p:sp>
      <p:grpSp>
        <p:nvGrpSpPr>
          <p:cNvPr id="4" name="Groupe 3">
            <a:extLst>
              <a:ext uri="{FF2B5EF4-FFF2-40B4-BE49-F238E27FC236}">
                <a16:creationId xmlns:a16="http://schemas.microsoft.com/office/drawing/2014/main" id="{79CB454F-AB4B-9342-A7E1-DF4157339098}"/>
              </a:ext>
            </a:extLst>
          </p:cNvPr>
          <p:cNvGrpSpPr/>
          <p:nvPr/>
        </p:nvGrpSpPr>
        <p:grpSpPr>
          <a:xfrm>
            <a:off x="3465310" y="2408767"/>
            <a:ext cx="5080341" cy="1218287"/>
            <a:chOff x="2488280" y="3536923"/>
            <a:chExt cx="5080341" cy="1218287"/>
          </a:xfrm>
        </p:grpSpPr>
        <p:sp>
          <p:nvSpPr>
            <p:cNvPr id="52" name="Rectangle 51">
              <a:hlinkClick r:id="rId4"/>
              <a:extLst>
                <a:ext uri="{FF2B5EF4-FFF2-40B4-BE49-F238E27FC236}">
                  <a16:creationId xmlns:a16="http://schemas.microsoft.com/office/drawing/2014/main" id="{3544B980-3334-F04A-8A46-1B36875B01E6}"/>
                </a:ext>
              </a:extLst>
            </p:cNvPr>
            <p:cNvSpPr/>
            <p:nvPr/>
          </p:nvSpPr>
          <p:spPr>
            <a:xfrm>
              <a:off x="6018301" y="3536923"/>
              <a:ext cx="1550320" cy="1218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r"/>
              <a:endParaRPr lang="fr-FR" sz="1200" spc="300"/>
            </a:p>
          </p:txBody>
        </p:sp>
        <p:sp>
          <p:nvSpPr>
            <p:cNvPr id="50" name="Rectangle 49">
              <a:hlinkClick r:id="rId4"/>
              <a:extLst>
                <a:ext uri="{FF2B5EF4-FFF2-40B4-BE49-F238E27FC236}">
                  <a16:creationId xmlns:a16="http://schemas.microsoft.com/office/drawing/2014/main" id="{770FAE5C-B7A7-134E-8789-72263627F4E7}"/>
                </a:ext>
              </a:extLst>
            </p:cNvPr>
            <p:cNvSpPr/>
            <p:nvPr/>
          </p:nvSpPr>
          <p:spPr>
            <a:xfrm>
              <a:off x="4250816" y="3536923"/>
              <a:ext cx="1550320" cy="1218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r"/>
              <a:endParaRPr lang="fr-FR" sz="1200" spc="300"/>
            </a:p>
          </p:txBody>
        </p:sp>
        <p:pic>
          <p:nvPicPr>
            <p:cNvPr id="8" name="Image 7">
              <a:hlinkClick r:id="rId5"/>
              <a:extLst>
                <a:ext uri="{FF2B5EF4-FFF2-40B4-BE49-F238E27FC236}">
                  <a16:creationId xmlns:a16="http://schemas.microsoft.com/office/drawing/2014/main" id="{37477285-82F8-7847-BAD1-13F9C65C65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50810" y="3742198"/>
              <a:ext cx="1550322" cy="823710"/>
            </a:xfrm>
            <a:prstGeom prst="rect">
              <a:avLst/>
            </a:prstGeom>
            <a:effectLst>
              <a:innerShdw blurRad="63500" dist="50800" dir="13500000">
                <a:prstClr val="black">
                  <a:alpha val="50000"/>
                </a:prstClr>
              </a:innerShdw>
            </a:effectLst>
          </p:spPr>
        </p:pic>
        <p:pic>
          <p:nvPicPr>
            <p:cNvPr id="13" name="Image 12">
              <a:hlinkClick r:id="rId7"/>
              <a:extLst>
                <a:ext uri="{FF2B5EF4-FFF2-40B4-BE49-F238E27FC236}">
                  <a16:creationId xmlns:a16="http://schemas.microsoft.com/office/drawing/2014/main" id="{5DD3DDD8-5783-584B-BDE0-44B83F08CF9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18293" y="3742198"/>
              <a:ext cx="1549825" cy="823710"/>
            </a:xfrm>
            <a:prstGeom prst="rect">
              <a:avLst/>
            </a:prstGeom>
            <a:effectLst>
              <a:innerShdw blurRad="63500" dist="50800" dir="13500000">
                <a:prstClr val="black">
                  <a:alpha val="50000"/>
                </a:prstClr>
              </a:innerShdw>
            </a:effectLst>
          </p:spPr>
        </p:pic>
        <p:grpSp>
          <p:nvGrpSpPr>
            <p:cNvPr id="2" name="Groupe 1">
              <a:extLst>
                <a:ext uri="{FF2B5EF4-FFF2-40B4-BE49-F238E27FC236}">
                  <a16:creationId xmlns:a16="http://schemas.microsoft.com/office/drawing/2014/main" id="{E66A665C-1CE9-E546-B6D7-2998E6D31518}"/>
                </a:ext>
              </a:extLst>
            </p:cNvPr>
            <p:cNvGrpSpPr/>
            <p:nvPr/>
          </p:nvGrpSpPr>
          <p:grpSpPr>
            <a:xfrm>
              <a:off x="2488280" y="3536924"/>
              <a:ext cx="1550320" cy="1218286"/>
              <a:chOff x="2488280" y="3536924"/>
              <a:chExt cx="1550320" cy="1218286"/>
            </a:xfrm>
          </p:grpSpPr>
          <p:sp>
            <p:nvSpPr>
              <p:cNvPr id="47" name="Rectangle 46">
                <a:hlinkClick r:id="rId4"/>
                <a:extLst>
                  <a:ext uri="{FF2B5EF4-FFF2-40B4-BE49-F238E27FC236}">
                    <a16:creationId xmlns:a16="http://schemas.microsoft.com/office/drawing/2014/main" id="{8812E1D4-8811-3D4D-A5F0-51B2C7768D03}"/>
                  </a:ext>
                </a:extLst>
              </p:cNvPr>
              <p:cNvSpPr/>
              <p:nvPr/>
            </p:nvSpPr>
            <p:spPr>
              <a:xfrm>
                <a:off x="2488280" y="3536924"/>
                <a:ext cx="1550320" cy="1218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r"/>
                <a:endParaRPr lang="fr-FR" sz="1200" spc="300"/>
              </a:p>
            </p:txBody>
          </p:sp>
          <p:pic>
            <p:nvPicPr>
              <p:cNvPr id="3" name="Image 2">
                <a:hlinkClick r:id="rId4"/>
                <a:extLst>
                  <a:ext uri="{FF2B5EF4-FFF2-40B4-BE49-F238E27FC236}">
                    <a16:creationId xmlns:a16="http://schemas.microsoft.com/office/drawing/2014/main" id="{F4510B8E-791E-7741-B92A-449760D4A41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88280" y="3738428"/>
                <a:ext cx="1550320" cy="815279"/>
              </a:xfrm>
              <a:prstGeom prst="rect">
                <a:avLst/>
              </a:prstGeom>
              <a:effectLst>
                <a:innerShdw blurRad="63500" dist="50800" dir="13500000">
                  <a:prstClr val="black">
                    <a:alpha val="50000"/>
                  </a:prstClr>
                </a:innerShdw>
              </a:effectLst>
            </p:spPr>
          </p:pic>
        </p:grpSp>
        <p:sp>
          <p:nvSpPr>
            <p:cNvPr id="14" name="Triangle 13">
              <a:hlinkClick r:id="rId4"/>
              <a:extLst>
                <a:ext uri="{FF2B5EF4-FFF2-40B4-BE49-F238E27FC236}">
                  <a16:creationId xmlns:a16="http://schemas.microsoft.com/office/drawing/2014/main" id="{4F52E434-CDF3-8C42-8A49-2BD4FE2B2B7A}"/>
                </a:ext>
              </a:extLst>
            </p:cNvPr>
            <p:cNvSpPr/>
            <p:nvPr/>
          </p:nvSpPr>
          <p:spPr>
            <a:xfrm rot="5400000">
              <a:off x="3186087" y="4050976"/>
              <a:ext cx="154705" cy="1333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riangle 54">
              <a:hlinkClick r:id="rId5"/>
              <a:extLst>
                <a:ext uri="{FF2B5EF4-FFF2-40B4-BE49-F238E27FC236}">
                  <a16:creationId xmlns:a16="http://schemas.microsoft.com/office/drawing/2014/main" id="{C0ACFB9E-FFB7-C848-83BA-5A6B0D9171C1}"/>
                </a:ext>
              </a:extLst>
            </p:cNvPr>
            <p:cNvSpPr/>
            <p:nvPr/>
          </p:nvSpPr>
          <p:spPr>
            <a:xfrm rot="5400000">
              <a:off x="4944295" y="4050978"/>
              <a:ext cx="154705" cy="1333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riangle 55">
              <a:hlinkClick r:id="rId7"/>
              <a:extLst>
                <a:ext uri="{FF2B5EF4-FFF2-40B4-BE49-F238E27FC236}">
                  <a16:creationId xmlns:a16="http://schemas.microsoft.com/office/drawing/2014/main" id="{1CB653D6-5AB9-1441-A6A8-DE99BD6B37E4}"/>
                </a:ext>
              </a:extLst>
            </p:cNvPr>
            <p:cNvSpPr/>
            <p:nvPr/>
          </p:nvSpPr>
          <p:spPr>
            <a:xfrm rot="5400000">
              <a:off x="6711161" y="4050979"/>
              <a:ext cx="154705" cy="1333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38346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1621AD1-7E66-E04E-94D0-B0F9D3623F71}"/>
              </a:ext>
            </a:extLst>
          </p:cNvPr>
          <p:cNvSpPr/>
          <p:nvPr/>
        </p:nvSpPr>
        <p:spPr>
          <a:xfrm>
            <a:off x="3065632" y="5907294"/>
            <a:ext cx="1483993"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02</a:t>
            </a:r>
          </a:p>
        </p:txBody>
      </p:sp>
      <p:sp>
        <p:nvSpPr>
          <p:cNvPr id="31" name="Rectangle 30">
            <a:extLst>
              <a:ext uri="{FF2B5EF4-FFF2-40B4-BE49-F238E27FC236}">
                <a16:creationId xmlns:a16="http://schemas.microsoft.com/office/drawing/2014/main" id="{13E6F5E4-99C0-624C-BFDA-B59E74F8A550}"/>
              </a:ext>
            </a:extLst>
          </p:cNvPr>
          <p:cNvSpPr/>
          <p:nvPr/>
        </p:nvSpPr>
        <p:spPr>
          <a:xfrm>
            <a:off x="455993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03</a:t>
            </a:r>
          </a:p>
        </p:txBody>
      </p:sp>
      <p:sp>
        <p:nvSpPr>
          <p:cNvPr id="32" name="Rectangle 31">
            <a:extLst>
              <a:ext uri="{FF2B5EF4-FFF2-40B4-BE49-F238E27FC236}">
                <a16:creationId xmlns:a16="http://schemas.microsoft.com/office/drawing/2014/main" id="{8877C793-CF2F-6B49-9ED2-7E0A97D490C0}"/>
              </a:ext>
            </a:extLst>
          </p:cNvPr>
          <p:cNvSpPr/>
          <p:nvPr/>
        </p:nvSpPr>
        <p:spPr>
          <a:xfrm>
            <a:off x="7504267"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05</a:t>
            </a:r>
          </a:p>
        </p:txBody>
      </p:sp>
      <p:sp>
        <p:nvSpPr>
          <p:cNvPr id="36" name="Rectangle 35">
            <a:extLst>
              <a:ext uri="{FF2B5EF4-FFF2-40B4-BE49-F238E27FC236}">
                <a16:creationId xmlns:a16="http://schemas.microsoft.com/office/drawing/2014/main" id="{347083F9-CE40-A44C-866D-1555F5D126A9}"/>
              </a:ext>
            </a:extLst>
          </p:cNvPr>
          <p:cNvSpPr/>
          <p:nvPr/>
        </p:nvSpPr>
        <p:spPr>
          <a:xfrm>
            <a:off x="8981598" y="5907294"/>
            <a:ext cx="146701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06</a:t>
            </a:r>
          </a:p>
        </p:txBody>
      </p:sp>
      <p:sp>
        <p:nvSpPr>
          <p:cNvPr id="37" name="Rectangle 36">
            <a:extLst>
              <a:ext uri="{FF2B5EF4-FFF2-40B4-BE49-F238E27FC236}">
                <a16:creationId xmlns:a16="http://schemas.microsoft.com/office/drawing/2014/main" id="{EAB80C8A-1177-C345-A6E7-F3A13ABAB4F9}"/>
              </a:ext>
            </a:extLst>
          </p:cNvPr>
          <p:cNvSpPr/>
          <p:nvPr/>
        </p:nvSpPr>
        <p:spPr>
          <a:xfrm>
            <a:off x="10458928" y="5907294"/>
            <a:ext cx="1468027"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07</a:t>
            </a:r>
          </a:p>
        </p:txBody>
      </p:sp>
      <p:sp>
        <p:nvSpPr>
          <p:cNvPr id="38" name="Rectangle 37">
            <a:extLst>
              <a:ext uri="{FF2B5EF4-FFF2-40B4-BE49-F238E27FC236}">
                <a16:creationId xmlns:a16="http://schemas.microsoft.com/office/drawing/2014/main" id="{CF0DB30B-E905-4648-B2DD-C4A8837BA824}"/>
              </a:ext>
            </a:extLst>
          </p:cNvPr>
          <p:cNvSpPr/>
          <p:nvPr/>
        </p:nvSpPr>
        <p:spPr>
          <a:xfrm>
            <a:off x="6037269" y="5907294"/>
            <a:ext cx="1456685"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04</a:t>
            </a:r>
          </a:p>
        </p:txBody>
      </p:sp>
      <p:sp>
        <p:nvSpPr>
          <p:cNvPr id="41" name="Rectangle 40">
            <a:extLst>
              <a:ext uri="{FF2B5EF4-FFF2-40B4-BE49-F238E27FC236}">
                <a16:creationId xmlns:a16="http://schemas.microsoft.com/office/drawing/2014/main" id="{570D0F85-9BA7-F447-9102-55EAEB91804D}"/>
              </a:ext>
            </a:extLst>
          </p:cNvPr>
          <p:cNvSpPr/>
          <p:nvPr/>
        </p:nvSpPr>
        <p:spPr>
          <a:xfrm>
            <a:off x="1576589" y="5907294"/>
            <a:ext cx="1478728" cy="390618"/>
          </a:xfrm>
          <a:prstGeom prst="rect">
            <a:avLst/>
          </a:prstGeom>
          <a:solidFill>
            <a:srgbClr val="CB701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468000" bIns="0" rtlCol="0" anchor="ctr"/>
          <a:lstStyle/>
          <a:p>
            <a:r>
              <a:rPr lang="fr-FR" sz="1600">
                <a:solidFill>
                  <a:schemeClr val="bg1"/>
                </a:solidFill>
              </a:rPr>
              <a:t>01</a:t>
            </a:r>
          </a:p>
        </p:txBody>
      </p:sp>
      <p:grpSp>
        <p:nvGrpSpPr>
          <p:cNvPr id="42" name="Groupe 41">
            <a:extLst>
              <a:ext uri="{FF2B5EF4-FFF2-40B4-BE49-F238E27FC236}">
                <a16:creationId xmlns:a16="http://schemas.microsoft.com/office/drawing/2014/main" id="{172C7E90-A25F-0241-B1B9-4E4791762BE6}"/>
              </a:ext>
            </a:extLst>
          </p:cNvPr>
          <p:cNvGrpSpPr/>
          <p:nvPr/>
        </p:nvGrpSpPr>
        <p:grpSpPr>
          <a:xfrm>
            <a:off x="-458986" y="4967679"/>
            <a:ext cx="2628772" cy="1859833"/>
            <a:chOff x="-458986" y="4962450"/>
            <a:chExt cx="2628772" cy="1859833"/>
          </a:xfrm>
        </p:grpSpPr>
        <p:pic>
          <p:nvPicPr>
            <p:cNvPr id="43" name="Image 42">
              <a:extLst>
                <a:ext uri="{FF2B5EF4-FFF2-40B4-BE49-F238E27FC236}">
                  <a16:creationId xmlns:a16="http://schemas.microsoft.com/office/drawing/2014/main" id="{9097352D-2323-B244-960A-A9FE561395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86" y="4962450"/>
              <a:ext cx="2628772" cy="1859833"/>
            </a:xfrm>
            <a:prstGeom prst="rect">
              <a:avLst/>
            </a:prstGeom>
          </p:spPr>
        </p:pic>
        <p:sp>
          <p:nvSpPr>
            <p:cNvPr id="44" name="Rectangle 43">
              <a:extLst>
                <a:ext uri="{FF2B5EF4-FFF2-40B4-BE49-F238E27FC236}">
                  <a16:creationId xmlns:a16="http://schemas.microsoft.com/office/drawing/2014/main" id="{B17014AD-D97D-194D-91A0-978E175D9975}"/>
                </a:ext>
              </a:extLst>
            </p:cNvPr>
            <p:cNvSpPr/>
            <p:nvPr/>
          </p:nvSpPr>
          <p:spPr>
            <a:xfrm>
              <a:off x="278293" y="5670849"/>
              <a:ext cx="1287983" cy="62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latin typeface="Calibri" panose="020F0502020204030204" pitchFamily="34" charset="0"/>
                  <a:ea typeface="Roboto Condensed Light" panose="02000000000000000000" pitchFamily="2" charset="0"/>
                  <a:cs typeface="Calibri" panose="020F0502020204030204" pitchFamily="34" charset="0"/>
                </a:rPr>
                <a:t>WELCOME</a:t>
              </a:r>
              <a:endParaRPr lang="fr-FR" sz="1600" b="1">
                <a:solidFill>
                  <a:schemeClr val="bg1"/>
                </a:solidFill>
                <a:latin typeface="Calibri" panose="020F0502020204030204" pitchFamily="34" charset="0"/>
                <a:cs typeface="Calibri" panose="020F0502020204030204" pitchFamily="34" charset="0"/>
              </a:endParaRPr>
            </a:p>
          </p:txBody>
        </p:sp>
      </p:grpSp>
      <p:sp>
        <p:nvSpPr>
          <p:cNvPr id="4" name="TextBox 5">
            <a:extLst>
              <a:ext uri="{FF2B5EF4-FFF2-40B4-BE49-F238E27FC236}">
                <a16:creationId xmlns:a16="http://schemas.microsoft.com/office/drawing/2014/main" id="{D0198D71-518B-5148-9D0E-9DAF8F665C0C}"/>
              </a:ext>
            </a:extLst>
          </p:cNvPr>
          <p:cNvSpPr txBox="1"/>
          <p:nvPr/>
        </p:nvSpPr>
        <p:spPr>
          <a:xfrm>
            <a:off x="306441" y="980371"/>
            <a:ext cx="5434254" cy="352404"/>
          </a:xfrm>
          <a:prstGeom prst="rect">
            <a:avLst/>
          </a:prstGeom>
          <a:noFill/>
        </p:spPr>
        <p:txBody>
          <a:bodyPr wrap="square" rtlCol="0">
            <a:spAutoFit/>
          </a:bodyPr>
          <a:lstStyle/>
          <a:p>
            <a:pPr>
              <a:lnSpc>
                <a:spcPts val="2000"/>
              </a:lnSpc>
            </a:pPr>
            <a:r>
              <a:rPr lang="en-US" sz="1600" b="1">
                <a:latin typeface="Corbel" panose="020B0503020204020204" pitchFamily="34" charset="0"/>
                <a:ea typeface="Roboto" panose="02000000000000000000" pitchFamily="2" charset="0"/>
                <a:cs typeface="Calibri Light" panose="020F0302020204030204" pitchFamily="34" charset="0"/>
              </a:rPr>
              <a:t>ABOUT SEXUAL MISCONDUCT: NUMBERS FOR </a:t>
            </a:r>
            <a:r>
              <a:rPr lang="en-US" sz="2000" b="1">
                <a:solidFill>
                  <a:srgbClr val="CA6F16"/>
                </a:solidFill>
                <a:latin typeface="Corbel" panose="020B0503020204020204" pitchFamily="34" charset="0"/>
                <a:ea typeface="Roboto" panose="02000000000000000000" pitchFamily="2" charset="0"/>
                <a:cs typeface="Calibri Light" panose="020F0302020204030204" pitchFamily="34" charset="0"/>
              </a:rPr>
              <a:t>2019</a:t>
            </a:r>
            <a:endParaRPr lang="en-US" sz="1600" b="1">
              <a:solidFill>
                <a:srgbClr val="CA6F16"/>
              </a:solidFill>
              <a:latin typeface="Corbel" panose="020B0503020204020204" pitchFamily="34" charset="0"/>
              <a:ea typeface="Roboto" panose="02000000000000000000" pitchFamily="2" charset="0"/>
              <a:cs typeface="Calibri Light" panose="020F0302020204030204" pitchFamily="34" charset="0"/>
            </a:endParaRPr>
          </a:p>
        </p:txBody>
      </p:sp>
      <p:sp>
        <p:nvSpPr>
          <p:cNvPr id="5" name="Rectangle 4">
            <a:extLst>
              <a:ext uri="{FF2B5EF4-FFF2-40B4-BE49-F238E27FC236}">
                <a16:creationId xmlns:a16="http://schemas.microsoft.com/office/drawing/2014/main" id="{25AD17F9-C016-1242-A5E8-783B2125B349}"/>
              </a:ext>
            </a:extLst>
          </p:cNvPr>
          <p:cNvSpPr/>
          <p:nvPr/>
        </p:nvSpPr>
        <p:spPr>
          <a:xfrm>
            <a:off x="1669774" y="3775181"/>
            <a:ext cx="2044414" cy="1231106"/>
          </a:xfrm>
          <a:prstGeom prst="rect">
            <a:avLst/>
          </a:prstGeom>
        </p:spPr>
        <p:txBody>
          <a:bodyPr wrap="square" lIns="0" tIns="0" rIns="0" bIns="0">
            <a:spAutoFit/>
          </a:bodyPr>
          <a:lstStyle/>
          <a:p>
            <a:pPr algn="ctr"/>
            <a:r>
              <a:rPr lang="en-US" sz="1600" b="1" i="1">
                <a:solidFill>
                  <a:srgbClr val="006CB6"/>
                </a:solidFill>
                <a:latin typeface="Corbel" panose="020B0503020204020204" pitchFamily="34" charset="0"/>
                <a:ea typeface="Roboto Condensed Light" panose="02000000000000000000" pitchFamily="2" charset="0"/>
                <a:cs typeface="Calibri" panose="020F0502020204030204" pitchFamily="34" charset="0"/>
              </a:rPr>
              <a:t># of reported allegations</a:t>
            </a:r>
          </a:p>
          <a:p>
            <a:pPr algn="ctr"/>
            <a:r>
              <a:rPr lang="en-US" sz="1600" b="1">
                <a:latin typeface="Corbel" panose="020B0503020204020204" pitchFamily="34" charset="0"/>
                <a:ea typeface="Roboto Condensed Light" panose="02000000000000000000" pitchFamily="2" charset="0"/>
                <a:cs typeface="Calibri" panose="020F0502020204030204" pitchFamily="34" charset="0"/>
              </a:rPr>
              <a:t>of sexual exploitation</a:t>
            </a:r>
          </a:p>
          <a:p>
            <a:pPr algn="ctr"/>
            <a:r>
              <a:rPr lang="en-US" sz="1600" b="1">
                <a:latin typeface="Corbel" panose="020B0503020204020204" pitchFamily="34" charset="0"/>
                <a:ea typeface="Roboto Condensed Light" panose="02000000000000000000" pitchFamily="2" charset="0"/>
                <a:cs typeface="Calibri" panose="020F0502020204030204" pitchFamily="34" charset="0"/>
              </a:rPr>
              <a:t> and abuse </a:t>
            </a:r>
            <a:br>
              <a:rPr lang="en-US" sz="1600" b="1">
                <a:latin typeface="Corbel" panose="020B0503020204020204" pitchFamily="34" charset="0"/>
                <a:ea typeface="Roboto Condensed Light" panose="02000000000000000000" pitchFamily="2" charset="0"/>
                <a:cs typeface="Calibri" panose="020F0502020204030204" pitchFamily="34" charset="0"/>
              </a:rPr>
            </a:br>
            <a:r>
              <a:rPr lang="en-US" sz="1600" b="1" i="1">
                <a:solidFill>
                  <a:srgbClr val="006CB6"/>
                </a:solidFill>
                <a:latin typeface="Corbel" panose="020B0503020204020204" pitchFamily="34" charset="0"/>
                <a:ea typeface="Roboto Condensed Light" panose="02000000000000000000" pitchFamily="2" charset="0"/>
                <a:cs typeface="Calibri" panose="020F0502020204030204" pitchFamily="34" charset="0"/>
              </a:rPr>
              <a:t>in the UN system*</a:t>
            </a:r>
          </a:p>
        </p:txBody>
      </p:sp>
      <p:sp>
        <p:nvSpPr>
          <p:cNvPr id="12" name="TextBox 16">
            <a:extLst>
              <a:ext uri="{FF2B5EF4-FFF2-40B4-BE49-F238E27FC236}">
                <a16:creationId xmlns:a16="http://schemas.microsoft.com/office/drawing/2014/main" id="{1559F934-B4C8-8C4D-8422-998B6B83A9FE}"/>
              </a:ext>
            </a:extLst>
          </p:cNvPr>
          <p:cNvSpPr txBox="1"/>
          <p:nvPr/>
        </p:nvSpPr>
        <p:spPr>
          <a:xfrm>
            <a:off x="2352376" y="2413000"/>
            <a:ext cx="809837" cy="830997"/>
          </a:xfrm>
          <a:prstGeom prst="rect">
            <a:avLst/>
          </a:prstGeom>
          <a:noFill/>
        </p:spPr>
        <p:txBody>
          <a:bodyPr wrap="none" rtlCol="0">
            <a:spAutoFit/>
          </a:bodyPr>
          <a:lstStyle/>
          <a:p>
            <a:pPr algn="ctr"/>
            <a:r>
              <a:rPr lang="en-US" sz="4800">
                <a:solidFill>
                  <a:srgbClr val="006CB6"/>
                </a:solidFill>
                <a:ea typeface="Roboto Condensed Light" panose="02000000000000000000" pitchFamily="2" charset="0"/>
                <a:cs typeface="Calibri" panose="020F0502020204030204" pitchFamily="34" charset="0"/>
              </a:rPr>
              <a:t>99</a:t>
            </a:r>
          </a:p>
        </p:txBody>
      </p:sp>
      <p:sp>
        <p:nvSpPr>
          <p:cNvPr id="9" name="TextBox 21">
            <a:extLst>
              <a:ext uri="{FF2B5EF4-FFF2-40B4-BE49-F238E27FC236}">
                <a16:creationId xmlns:a16="http://schemas.microsoft.com/office/drawing/2014/main" id="{64732626-6017-264E-AE69-0FA5271E8FB8}"/>
              </a:ext>
            </a:extLst>
          </p:cNvPr>
          <p:cNvSpPr txBox="1"/>
          <p:nvPr/>
        </p:nvSpPr>
        <p:spPr>
          <a:xfrm>
            <a:off x="4046781" y="3777062"/>
            <a:ext cx="1908080" cy="1231106"/>
          </a:xfrm>
          <a:prstGeom prst="rect">
            <a:avLst/>
          </a:prstGeom>
          <a:noFill/>
        </p:spPr>
        <p:txBody>
          <a:bodyPr wrap="square" lIns="0" tIns="0" rIns="0" bIns="0" rtlCol="0">
            <a:spAutoFit/>
          </a:bodyPr>
          <a:lstStyle/>
          <a:p>
            <a:pPr algn="ctr"/>
            <a:r>
              <a:rPr lang="en-US" sz="1600" b="1" i="1">
                <a:solidFill>
                  <a:srgbClr val="CA6F16"/>
                </a:solidFill>
                <a:latin typeface="Corbel" panose="020B0503020204020204" pitchFamily="34" charset="0"/>
                <a:ea typeface="Roboto Condensed Light" panose="02000000000000000000" pitchFamily="2" charset="0"/>
                <a:cs typeface="Gill Sans" panose="020B0502020104020203" pitchFamily="34" charset="-79"/>
              </a:rPr>
              <a:t># of identified </a:t>
            </a:r>
            <a:br>
              <a:rPr lang="en-US" sz="1600" b="1" i="1">
                <a:solidFill>
                  <a:srgbClr val="CA6F16"/>
                </a:solidFill>
                <a:latin typeface="Corbel" panose="020B0503020204020204" pitchFamily="34" charset="0"/>
                <a:ea typeface="Roboto Condensed Light" panose="02000000000000000000" pitchFamily="2" charset="0"/>
                <a:cs typeface="Gill Sans" panose="020B0502020104020203" pitchFamily="34" charset="-79"/>
              </a:rPr>
            </a:br>
            <a:r>
              <a:rPr lang="en-US" sz="1600" b="1" i="1">
                <a:solidFill>
                  <a:srgbClr val="CA6F16"/>
                </a:solidFill>
                <a:latin typeface="Corbel" panose="020B0503020204020204" pitchFamily="34" charset="0"/>
                <a:ea typeface="Roboto Condensed Light" panose="02000000000000000000" pitchFamily="2" charset="0"/>
                <a:cs typeface="Gill Sans" panose="020B0502020104020203" pitchFamily="34" charset="-79"/>
              </a:rPr>
              <a:t>victims</a:t>
            </a:r>
          </a:p>
          <a:p>
            <a:pPr algn="ctr"/>
            <a:r>
              <a:rPr lang="en-US" sz="1600" b="1">
                <a:latin typeface="Corbel" panose="020B0503020204020204" pitchFamily="34" charset="0"/>
                <a:ea typeface="Roboto Condensed Light" panose="02000000000000000000" pitchFamily="2" charset="0"/>
                <a:cs typeface="Gill Sans" panose="020B0502020104020203" pitchFamily="34" charset="-79"/>
              </a:rPr>
              <a:t>of sexual exploitation</a:t>
            </a:r>
          </a:p>
          <a:p>
            <a:pPr algn="ctr"/>
            <a:r>
              <a:rPr lang="en-US" sz="1600" b="1">
                <a:latin typeface="Corbel" panose="020B0503020204020204" pitchFamily="34" charset="0"/>
                <a:ea typeface="Roboto Condensed Light" panose="02000000000000000000" pitchFamily="2" charset="0"/>
                <a:cs typeface="Gill Sans" panose="020B0502020104020203" pitchFamily="34" charset="-79"/>
              </a:rPr>
              <a:t>and abuse in</a:t>
            </a:r>
          </a:p>
          <a:p>
            <a:pPr algn="ctr"/>
            <a:r>
              <a:rPr lang="en-US" sz="1600" b="1" i="1">
                <a:solidFill>
                  <a:srgbClr val="CA6F16"/>
                </a:solidFill>
                <a:latin typeface="Corbel" panose="020B0503020204020204" pitchFamily="34" charset="0"/>
                <a:ea typeface="Roboto Condensed Light" panose="02000000000000000000" pitchFamily="2" charset="0"/>
                <a:cs typeface="Gill Sans" panose="020B0502020104020203" pitchFamily="34" charset="-79"/>
              </a:rPr>
              <a:t>the UN system*</a:t>
            </a:r>
          </a:p>
        </p:txBody>
      </p:sp>
      <p:sp>
        <p:nvSpPr>
          <p:cNvPr id="6" name="TextBox 23">
            <a:extLst>
              <a:ext uri="{FF2B5EF4-FFF2-40B4-BE49-F238E27FC236}">
                <a16:creationId xmlns:a16="http://schemas.microsoft.com/office/drawing/2014/main" id="{B6FB4F0C-ECDB-1246-8A63-9233774D32D9}"/>
              </a:ext>
            </a:extLst>
          </p:cNvPr>
          <p:cNvSpPr txBox="1"/>
          <p:nvPr/>
        </p:nvSpPr>
        <p:spPr>
          <a:xfrm>
            <a:off x="6205434" y="3765077"/>
            <a:ext cx="2000355" cy="1231106"/>
          </a:xfrm>
          <a:prstGeom prst="rect">
            <a:avLst/>
          </a:prstGeom>
          <a:noFill/>
        </p:spPr>
        <p:txBody>
          <a:bodyPr wrap="none" lIns="0" tIns="0" rIns="0" bIns="0" rtlCol="0">
            <a:spAutoFit/>
          </a:bodyPr>
          <a:lstStyle/>
          <a:p>
            <a:pPr algn="ctr"/>
            <a:r>
              <a:rPr lang="fr-CA" sz="1600" b="1" i="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 of </a:t>
            </a:r>
            <a:r>
              <a:rPr lang="fr-CA" sz="1600" b="1" i="1" err="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reported</a:t>
            </a:r>
            <a:endParaRPr lang="fr-CA" sz="1600" b="1" i="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endParaRPr>
          </a:p>
          <a:p>
            <a:pPr algn="ctr"/>
            <a:r>
              <a:rPr lang="fr-CA" sz="1600" b="1" i="1" err="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allegations</a:t>
            </a:r>
            <a:endParaRPr lang="fr-CA" sz="1600" b="1" i="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endParaRPr>
          </a:p>
          <a:p>
            <a:pPr algn="ctr"/>
            <a:r>
              <a:rPr lang="fr-CA" sz="1600" b="1">
                <a:latin typeface="Corbel" panose="020B0503020204020204" pitchFamily="34" charset="0"/>
                <a:ea typeface="Roboto Condensed Light" panose="02000000000000000000" pitchFamily="2" charset="0"/>
                <a:cs typeface="Gill Sans" panose="020B0502020104020203" pitchFamily="34" charset="-79"/>
              </a:rPr>
              <a:t>of </a:t>
            </a:r>
            <a:r>
              <a:rPr lang="fr-CA" sz="1600" b="1" err="1">
                <a:latin typeface="Corbel" panose="020B0503020204020204" pitchFamily="34" charset="0"/>
                <a:ea typeface="Roboto Condensed Light" panose="02000000000000000000" pitchFamily="2" charset="0"/>
                <a:cs typeface="Gill Sans" panose="020B0502020104020203" pitchFamily="34" charset="-79"/>
              </a:rPr>
              <a:t>sexual</a:t>
            </a:r>
            <a:r>
              <a:rPr lang="fr-CA" sz="1600" b="1">
                <a:latin typeface="Corbel" panose="020B0503020204020204" pitchFamily="34" charset="0"/>
                <a:ea typeface="Roboto Condensed Light" panose="02000000000000000000" pitchFamily="2" charset="0"/>
                <a:cs typeface="Gill Sans" panose="020B0502020104020203" pitchFamily="34" charset="-79"/>
              </a:rPr>
              <a:t> exploitation</a:t>
            </a:r>
          </a:p>
          <a:p>
            <a:pPr algn="ctr"/>
            <a:r>
              <a:rPr lang="fr-CA" sz="1600" b="1">
                <a:latin typeface="Corbel" panose="020B0503020204020204" pitchFamily="34" charset="0"/>
                <a:ea typeface="Roboto Condensed Light" panose="02000000000000000000" pitchFamily="2" charset="0"/>
                <a:cs typeface="Gill Sans" panose="020B0502020104020203" pitchFamily="34" charset="-79"/>
              </a:rPr>
              <a:t>and abuse </a:t>
            </a:r>
            <a:r>
              <a:rPr lang="fr-CA" sz="1600" b="1" err="1">
                <a:latin typeface="Corbel" panose="020B0503020204020204" pitchFamily="34" charset="0"/>
                <a:ea typeface="Roboto Condensed Light" panose="02000000000000000000" pitchFamily="2" charset="0"/>
                <a:cs typeface="Gill Sans" panose="020B0502020104020203" pitchFamily="34" charset="-79"/>
              </a:rPr>
              <a:t>involving</a:t>
            </a:r>
            <a:endParaRPr lang="fr-CA" sz="1600" b="1">
              <a:latin typeface="Corbel" panose="020B0503020204020204" pitchFamily="34" charset="0"/>
              <a:ea typeface="Roboto Condensed Light" panose="02000000000000000000" pitchFamily="2" charset="0"/>
              <a:cs typeface="Gill Sans" panose="020B0502020104020203" pitchFamily="34" charset="-79"/>
            </a:endParaRPr>
          </a:p>
          <a:p>
            <a:pPr algn="ctr"/>
            <a:r>
              <a:rPr lang="fr-CA" sz="1600" b="1" i="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Partner </a:t>
            </a:r>
            <a:r>
              <a:rPr lang="fr-CA" sz="1600" b="1" i="1" err="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organizations</a:t>
            </a:r>
            <a:r>
              <a:rPr lang="fr-CA" sz="1600" b="1" i="1">
                <a:solidFill>
                  <a:schemeClr val="tx1">
                    <a:lumMod val="50000"/>
                    <a:lumOff val="50000"/>
                  </a:schemeClr>
                </a:solidFill>
                <a:latin typeface="Corbel" panose="020B0503020204020204" pitchFamily="34" charset="0"/>
                <a:ea typeface="Roboto Condensed Light" panose="02000000000000000000" pitchFamily="2" charset="0"/>
                <a:cs typeface="Gill Sans" panose="020B0502020104020203" pitchFamily="34" charset="-79"/>
              </a:rPr>
              <a:t>*</a:t>
            </a:r>
          </a:p>
        </p:txBody>
      </p:sp>
      <p:sp>
        <p:nvSpPr>
          <p:cNvPr id="8" name="TextBox 23">
            <a:extLst>
              <a:ext uri="{FF2B5EF4-FFF2-40B4-BE49-F238E27FC236}">
                <a16:creationId xmlns:a16="http://schemas.microsoft.com/office/drawing/2014/main" id="{80206EA2-C100-1842-93FE-D01EDE7E039C}"/>
              </a:ext>
            </a:extLst>
          </p:cNvPr>
          <p:cNvSpPr txBox="1"/>
          <p:nvPr/>
        </p:nvSpPr>
        <p:spPr>
          <a:xfrm>
            <a:off x="8457621" y="3765077"/>
            <a:ext cx="1973296" cy="984885"/>
          </a:xfrm>
          <a:prstGeom prst="rect">
            <a:avLst/>
          </a:prstGeom>
          <a:noFill/>
        </p:spPr>
        <p:txBody>
          <a:bodyPr wrap="none" lIns="0" tIns="0" rIns="0" bIns="0" rtlCol="0">
            <a:spAutoFit/>
          </a:bodyPr>
          <a:lstStyle/>
          <a:p>
            <a:pPr algn="ctr"/>
            <a:r>
              <a:rPr lang="en-US" sz="1600" b="1">
                <a:latin typeface="Corbel" panose="020B0503020204020204" pitchFamily="34" charset="0"/>
                <a:ea typeface="Roboto Condensed Light" panose="02000000000000000000" pitchFamily="2" charset="0"/>
                <a:cs typeface="Gill Sans" panose="020B0502020104020203" pitchFamily="34" charset="-79"/>
              </a:rPr>
              <a:t>Estimated % </a:t>
            </a:r>
            <a:br>
              <a:rPr lang="en-US" sz="1600" b="1">
                <a:latin typeface="Corbel" panose="020B0503020204020204" pitchFamily="34" charset="0"/>
                <a:ea typeface="Roboto Condensed Light" panose="02000000000000000000" pitchFamily="2" charset="0"/>
                <a:cs typeface="Gill Sans" panose="020B0502020104020203" pitchFamily="34" charset="-79"/>
              </a:rPr>
            </a:br>
            <a:r>
              <a:rPr lang="en-US" sz="1600" b="1" i="1">
                <a:latin typeface="Corbel" panose="020B0503020204020204" pitchFamily="34" charset="0"/>
                <a:ea typeface="Roboto Condensed Light" panose="02000000000000000000" pitchFamily="2" charset="0"/>
                <a:cs typeface="Gill Sans" panose="020B0502020104020203" pitchFamily="34" charset="-79"/>
              </a:rPr>
              <a:t>of UN workers</a:t>
            </a:r>
          </a:p>
          <a:p>
            <a:pPr algn="ctr"/>
            <a:r>
              <a:rPr lang="en-US" sz="1600" b="1">
                <a:latin typeface="Corbel" panose="020B0503020204020204" pitchFamily="34" charset="0"/>
                <a:ea typeface="Roboto Condensed Light" panose="02000000000000000000" pitchFamily="2" charset="0"/>
                <a:cs typeface="Gill Sans" panose="020B0502020104020203" pitchFamily="34" charset="-79"/>
              </a:rPr>
              <a:t>that have experienced</a:t>
            </a:r>
          </a:p>
          <a:p>
            <a:pPr algn="ctr"/>
            <a:r>
              <a:rPr lang="en-US" sz="1600" b="1" i="1">
                <a:latin typeface="Corbel" panose="020B0503020204020204" pitchFamily="34" charset="0"/>
                <a:ea typeface="Roboto Condensed Light" panose="02000000000000000000" pitchFamily="2" charset="0"/>
                <a:cs typeface="Gill Sans" panose="020B0502020104020203" pitchFamily="34" charset="-79"/>
              </a:rPr>
              <a:t>sexual harassment**</a:t>
            </a:r>
          </a:p>
        </p:txBody>
      </p:sp>
      <p:sp>
        <p:nvSpPr>
          <p:cNvPr id="39" name="Rectangle 38">
            <a:extLst>
              <a:ext uri="{FF2B5EF4-FFF2-40B4-BE49-F238E27FC236}">
                <a16:creationId xmlns:a16="http://schemas.microsoft.com/office/drawing/2014/main" id="{72EA7209-DD01-844B-A1D6-9004ED02B39B}"/>
              </a:ext>
            </a:extLst>
          </p:cNvPr>
          <p:cNvSpPr/>
          <p:nvPr/>
        </p:nvSpPr>
        <p:spPr>
          <a:xfrm>
            <a:off x="567814" y="5410200"/>
            <a:ext cx="11378866" cy="369332"/>
          </a:xfrm>
          <a:prstGeom prst="rect">
            <a:avLst/>
          </a:prstGeom>
        </p:spPr>
        <p:txBody>
          <a:bodyPr wrap="square">
            <a:spAutoFit/>
          </a:bodyPr>
          <a:lstStyle/>
          <a:p>
            <a:pPr algn="r"/>
            <a:r>
              <a:rPr lang="en-CA" sz="900">
                <a:latin typeface="Corbel" panose="020B0503020204020204" pitchFamily="34" charset="0"/>
              </a:rPr>
              <a:t>*Annual statistics for 2019. Source:  </a:t>
            </a:r>
            <a:r>
              <a:rPr lang="en-CA" sz="900">
                <a:solidFill>
                  <a:srgbClr val="006CB6"/>
                </a:solidFill>
                <a:latin typeface="Corbel" panose="020B0503020204020204" pitchFamily="34" charset="0"/>
                <a:hlinkClick r:id="rId4">
                  <a:extLst>
                    <a:ext uri="{A12FA001-AC4F-418D-AE19-62706E023703}">
                      <ahyp:hlinkClr xmlns:ahyp="http://schemas.microsoft.com/office/drawing/2018/hyperlinkcolor" val="tx"/>
                    </a:ext>
                  </a:extLst>
                </a:hlinkClick>
              </a:rPr>
              <a:t>https://www.un.org/preventing-sexual-exploitation-and-abuse/content/data-allegations-un-system-wide</a:t>
            </a:r>
            <a:r>
              <a:rPr lang="en-CA" sz="900">
                <a:solidFill>
                  <a:srgbClr val="006CB6"/>
                </a:solidFill>
                <a:latin typeface="Corbel" panose="020B0503020204020204" pitchFamily="34" charset="0"/>
              </a:rPr>
              <a:t> </a:t>
            </a:r>
          </a:p>
          <a:p>
            <a:pPr algn="r"/>
            <a:r>
              <a:rPr lang="en-CA" sz="900">
                <a:latin typeface="Corbel" panose="020B0503020204020204" pitchFamily="34" charset="0"/>
              </a:rPr>
              <a:t>** Based on a two-year survey ending in November 2018. Source: </a:t>
            </a:r>
            <a:r>
              <a:rPr lang="en-CA" sz="900">
                <a:solidFill>
                  <a:srgbClr val="006CB6"/>
                </a:solidFill>
                <a:latin typeface="Corbel" panose="020B0503020204020204" pitchFamily="34" charset="0"/>
                <a:hlinkClick r:id="rId5">
                  <a:extLst>
                    <a:ext uri="{A12FA001-AC4F-418D-AE19-62706E023703}">
                      <ahyp:hlinkClr xmlns:ahyp="http://schemas.microsoft.com/office/drawing/2018/hyperlinkcolor" val="tx"/>
                    </a:ext>
                  </a:extLst>
                </a:hlinkClick>
              </a:rPr>
              <a:t>https://sdg.iisd.org/news/survey-finds-one-third-of-un-workers-experienced-sexual-harassment-in-last-two-years/</a:t>
            </a:r>
            <a:r>
              <a:rPr lang="en-CA" sz="900">
                <a:solidFill>
                  <a:srgbClr val="006CB6"/>
                </a:solidFill>
                <a:latin typeface="Corbel" panose="020B0503020204020204" pitchFamily="34" charset="0"/>
              </a:rPr>
              <a:t> </a:t>
            </a:r>
            <a:endParaRPr lang="en-CA" sz="900">
              <a:solidFill>
                <a:srgbClr val="006CB6"/>
              </a:solidFill>
              <a:highlight>
                <a:srgbClr val="FFFF00"/>
              </a:highlight>
              <a:latin typeface="Corbel" panose="020B0503020204020204" pitchFamily="34" charset="0"/>
            </a:endParaRPr>
          </a:p>
        </p:txBody>
      </p:sp>
      <p:sp>
        <p:nvSpPr>
          <p:cNvPr id="10" name="Ellipse 9">
            <a:extLst>
              <a:ext uri="{FF2B5EF4-FFF2-40B4-BE49-F238E27FC236}">
                <a16:creationId xmlns:a16="http://schemas.microsoft.com/office/drawing/2014/main" id="{751AA85D-50A8-A34F-BD3D-74B2AC2146C5}"/>
              </a:ext>
            </a:extLst>
          </p:cNvPr>
          <p:cNvSpPr/>
          <p:nvPr/>
        </p:nvSpPr>
        <p:spPr>
          <a:xfrm>
            <a:off x="1997705" y="2071433"/>
            <a:ext cx="1514941" cy="1514941"/>
          </a:xfrm>
          <a:prstGeom prst="ellipse">
            <a:avLst/>
          </a:prstGeom>
          <a:noFill/>
          <a:ln w="101600">
            <a:solidFill>
              <a:srgbClr val="006C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DBF6E"/>
              </a:solidFill>
            </a:endParaRPr>
          </a:p>
        </p:txBody>
      </p:sp>
      <p:sp>
        <p:nvSpPr>
          <p:cNvPr id="48" name="TextBox 16">
            <a:extLst>
              <a:ext uri="{FF2B5EF4-FFF2-40B4-BE49-F238E27FC236}">
                <a16:creationId xmlns:a16="http://schemas.microsoft.com/office/drawing/2014/main" id="{F3625B3E-F14E-9F42-A619-63A7EF40E0FF}"/>
              </a:ext>
            </a:extLst>
          </p:cNvPr>
          <p:cNvSpPr txBox="1"/>
          <p:nvPr/>
        </p:nvSpPr>
        <p:spPr>
          <a:xfrm>
            <a:off x="4424133" y="2413000"/>
            <a:ext cx="1122423" cy="830997"/>
          </a:xfrm>
          <a:prstGeom prst="rect">
            <a:avLst/>
          </a:prstGeom>
          <a:noFill/>
        </p:spPr>
        <p:txBody>
          <a:bodyPr wrap="none" rtlCol="0">
            <a:spAutoFit/>
          </a:bodyPr>
          <a:lstStyle/>
          <a:p>
            <a:pPr algn="ctr"/>
            <a:r>
              <a:rPr lang="en-US" sz="4800">
                <a:solidFill>
                  <a:srgbClr val="CB7018"/>
                </a:solidFill>
                <a:ea typeface="Roboto Condensed Light" panose="02000000000000000000" pitchFamily="2" charset="0"/>
                <a:cs typeface="Calibri" panose="020F0502020204030204" pitchFamily="34" charset="0"/>
              </a:rPr>
              <a:t>118</a:t>
            </a:r>
          </a:p>
        </p:txBody>
      </p:sp>
      <p:sp>
        <p:nvSpPr>
          <p:cNvPr id="49" name="Ellipse 48">
            <a:extLst>
              <a:ext uri="{FF2B5EF4-FFF2-40B4-BE49-F238E27FC236}">
                <a16:creationId xmlns:a16="http://schemas.microsoft.com/office/drawing/2014/main" id="{BA75CF55-A7FB-A44E-BB61-BA3A96DF0152}"/>
              </a:ext>
            </a:extLst>
          </p:cNvPr>
          <p:cNvSpPr/>
          <p:nvPr/>
        </p:nvSpPr>
        <p:spPr>
          <a:xfrm>
            <a:off x="4225754" y="2071433"/>
            <a:ext cx="1514941" cy="1514941"/>
          </a:xfrm>
          <a:prstGeom prst="ellipse">
            <a:avLst/>
          </a:prstGeom>
          <a:noFill/>
          <a:ln w="101600">
            <a:solidFill>
              <a:srgbClr val="CB701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DBF6E"/>
              </a:solidFill>
            </a:endParaRPr>
          </a:p>
        </p:txBody>
      </p:sp>
      <p:sp>
        <p:nvSpPr>
          <p:cNvPr id="50" name="TextBox 16">
            <a:extLst>
              <a:ext uri="{FF2B5EF4-FFF2-40B4-BE49-F238E27FC236}">
                <a16:creationId xmlns:a16="http://schemas.microsoft.com/office/drawing/2014/main" id="{22BEA656-5AD3-B343-84A3-8636D5DF1594}"/>
              </a:ext>
            </a:extLst>
          </p:cNvPr>
          <p:cNvSpPr txBox="1"/>
          <p:nvPr/>
        </p:nvSpPr>
        <p:spPr>
          <a:xfrm>
            <a:off x="6652182" y="2413000"/>
            <a:ext cx="1122423" cy="830997"/>
          </a:xfrm>
          <a:prstGeom prst="rect">
            <a:avLst/>
          </a:prstGeom>
          <a:noFill/>
        </p:spPr>
        <p:txBody>
          <a:bodyPr wrap="none" rtlCol="0" anchor="t">
            <a:spAutoFit/>
          </a:bodyPr>
          <a:lstStyle/>
          <a:p>
            <a:pPr algn="ctr"/>
            <a:r>
              <a:rPr lang="en-US" sz="4800">
                <a:solidFill>
                  <a:schemeClr val="tx1">
                    <a:lumMod val="50000"/>
                    <a:lumOff val="50000"/>
                  </a:schemeClr>
                </a:solidFill>
                <a:ea typeface="Roboto Condensed Light" panose="02000000000000000000" pitchFamily="2" charset="0"/>
                <a:cs typeface="Calibri"/>
              </a:rPr>
              <a:t>174</a:t>
            </a:r>
            <a:endParaRPr lang="en-US" sz="4800">
              <a:solidFill>
                <a:schemeClr val="tx1">
                  <a:lumMod val="50000"/>
                  <a:lumOff val="50000"/>
                </a:schemeClr>
              </a:solidFill>
              <a:ea typeface="Roboto Condensed Light" panose="02000000000000000000" pitchFamily="2" charset="0"/>
              <a:cs typeface="Calibri" panose="020F0502020204030204" pitchFamily="34" charset="0"/>
            </a:endParaRPr>
          </a:p>
        </p:txBody>
      </p:sp>
      <p:sp>
        <p:nvSpPr>
          <p:cNvPr id="51" name="Ellipse 50">
            <a:extLst>
              <a:ext uri="{FF2B5EF4-FFF2-40B4-BE49-F238E27FC236}">
                <a16:creationId xmlns:a16="http://schemas.microsoft.com/office/drawing/2014/main" id="{DDA5FE91-286C-F843-949F-4E6896154D3F}"/>
              </a:ext>
            </a:extLst>
          </p:cNvPr>
          <p:cNvSpPr/>
          <p:nvPr/>
        </p:nvSpPr>
        <p:spPr>
          <a:xfrm>
            <a:off x="6453803" y="2071433"/>
            <a:ext cx="1514941" cy="1514941"/>
          </a:xfrm>
          <a:prstGeom prst="ellipse">
            <a:avLst/>
          </a:prstGeom>
          <a:noFill/>
          <a:ln w="1016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DBF6E"/>
              </a:solidFill>
            </a:endParaRPr>
          </a:p>
        </p:txBody>
      </p:sp>
      <p:sp>
        <p:nvSpPr>
          <p:cNvPr id="52" name="TextBox 16">
            <a:extLst>
              <a:ext uri="{FF2B5EF4-FFF2-40B4-BE49-F238E27FC236}">
                <a16:creationId xmlns:a16="http://schemas.microsoft.com/office/drawing/2014/main" id="{44D3AE69-42DC-2C49-B841-5F1548170004}"/>
              </a:ext>
            </a:extLst>
          </p:cNvPr>
          <p:cNvSpPr txBox="1"/>
          <p:nvPr/>
        </p:nvSpPr>
        <p:spPr>
          <a:xfrm>
            <a:off x="8821059" y="2413000"/>
            <a:ext cx="1250663" cy="830997"/>
          </a:xfrm>
          <a:prstGeom prst="rect">
            <a:avLst/>
          </a:prstGeom>
          <a:noFill/>
        </p:spPr>
        <p:txBody>
          <a:bodyPr wrap="none" rtlCol="0">
            <a:spAutoFit/>
          </a:bodyPr>
          <a:lstStyle/>
          <a:p>
            <a:pPr algn="ctr"/>
            <a:r>
              <a:rPr lang="en-US" sz="4800">
                <a:ea typeface="Roboto Condensed Light" panose="02000000000000000000" pitchFamily="2" charset="0"/>
                <a:cs typeface="Calibri" panose="020F0502020204030204" pitchFamily="34" charset="0"/>
              </a:rPr>
              <a:t>39%</a:t>
            </a:r>
          </a:p>
        </p:txBody>
      </p:sp>
      <p:sp>
        <p:nvSpPr>
          <p:cNvPr id="53" name="Ellipse 52">
            <a:extLst>
              <a:ext uri="{FF2B5EF4-FFF2-40B4-BE49-F238E27FC236}">
                <a16:creationId xmlns:a16="http://schemas.microsoft.com/office/drawing/2014/main" id="{4768B7E2-ED15-5747-8F5D-118FF5537149}"/>
              </a:ext>
            </a:extLst>
          </p:cNvPr>
          <p:cNvSpPr/>
          <p:nvPr/>
        </p:nvSpPr>
        <p:spPr>
          <a:xfrm>
            <a:off x="8686800" y="2071433"/>
            <a:ext cx="1514941" cy="1514941"/>
          </a:xfrm>
          <a:prstGeom prst="ellipse">
            <a:avLst/>
          </a:prstGeom>
          <a:noFill/>
          <a:ln w="1016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DBF6E"/>
              </a:solidFill>
            </a:endParaRPr>
          </a:p>
        </p:txBody>
      </p:sp>
      <p:sp>
        <p:nvSpPr>
          <p:cNvPr id="55" name="ZoneTexte 54">
            <a:extLst>
              <a:ext uri="{FF2B5EF4-FFF2-40B4-BE49-F238E27FC236}">
                <a16:creationId xmlns:a16="http://schemas.microsoft.com/office/drawing/2014/main" id="{01BF3D5E-B8EE-8F4F-AFBD-BD73D8425A71}"/>
              </a:ext>
            </a:extLst>
          </p:cNvPr>
          <p:cNvSpPr txBox="1"/>
          <p:nvPr/>
        </p:nvSpPr>
        <p:spPr>
          <a:xfrm>
            <a:off x="523314" y="370824"/>
            <a:ext cx="2727886" cy="485197"/>
          </a:xfrm>
          <a:prstGeom prst="rect">
            <a:avLst/>
          </a:prstGeom>
          <a:noFill/>
        </p:spPr>
        <p:txBody>
          <a:bodyPr wrap="square" lIns="0" tIns="0" rIns="0" bIns="0" rtlCol="0">
            <a:spAutoFit/>
          </a:bodyPr>
          <a:lstStyle/>
          <a:p>
            <a:pPr>
              <a:lnSpc>
                <a:spcPts val="4180"/>
              </a:lnSpc>
            </a:pPr>
            <a:r>
              <a:rPr lang="en-CA" sz="2400" b="1">
                <a:latin typeface="Corbel" panose="020B0503020204020204" pitchFamily="34" charset="0"/>
                <a:cs typeface="Arial" panose="020B0604020202020204" pitchFamily="34" charset="0"/>
              </a:rPr>
              <a:t>FACING THE FACTS</a:t>
            </a:r>
          </a:p>
        </p:txBody>
      </p:sp>
      <p:sp>
        <p:nvSpPr>
          <p:cNvPr id="56" name="Rectangle 55">
            <a:extLst>
              <a:ext uri="{FF2B5EF4-FFF2-40B4-BE49-F238E27FC236}">
                <a16:creationId xmlns:a16="http://schemas.microsoft.com/office/drawing/2014/main" id="{852F5D0F-8067-4445-91F5-FECC6ACE2618}"/>
              </a:ext>
            </a:extLst>
          </p:cNvPr>
          <p:cNvSpPr/>
          <p:nvPr/>
        </p:nvSpPr>
        <p:spPr>
          <a:xfrm>
            <a:off x="406880" y="400405"/>
            <a:ext cx="2755333" cy="52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B7018"/>
              </a:solidFill>
            </a:endParaRPr>
          </a:p>
        </p:txBody>
      </p:sp>
    </p:spTree>
    <p:extLst>
      <p:ext uri="{BB962C8B-B14F-4D97-AF65-F5344CB8AC3E}">
        <p14:creationId xmlns:p14="http://schemas.microsoft.com/office/powerpoint/2010/main" val="3788840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heel(1)">
                                      <p:cBhvr>
                                        <p:cTn id="21" dur="500"/>
                                        <p:tgtEl>
                                          <p:spTgt spid="4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heel(1)">
                                      <p:cBhvr>
                                        <p:cTn id="29" dur="500"/>
                                        <p:tgtEl>
                                          <p:spTgt spid="5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heel(1)">
                                      <p:cBhvr>
                                        <p:cTn id="37" dur="500"/>
                                        <p:tgtEl>
                                          <p:spTgt spid="53"/>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P spid="48" grpId="0"/>
      <p:bldP spid="49" grpId="0" animBg="1"/>
      <p:bldP spid="50" grpId="0"/>
      <p:bldP spid="51" grpId="0" animBg="1"/>
      <p:bldP spid="52" grpId="0"/>
      <p:bldP spid="53"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a:solidFill>
              <a:srgbClr val="C00000"/>
            </a:solidFill>
            <a:latin typeface="Gill Sans Ultra Bold" panose="020B0A020201040202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CD0971A85D6459999A25A35B30ED5" ma:contentTypeVersion="13" ma:contentTypeDescription="Create a new document." ma:contentTypeScope="" ma:versionID="a173885e83eb8947931fae08ef5f78b0">
  <xsd:schema xmlns:xsd="http://www.w3.org/2001/XMLSchema" xmlns:xs="http://www.w3.org/2001/XMLSchema" xmlns:p="http://schemas.microsoft.com/office/2006/metadata/properties" xmlns:ns3="854d7e4f-c5c4-4d72-93e4-2a559d361cf1" xmlns:ns4="13bf6bf8-f405-496d-9236-046dacaab1d9" targetNamespace="http://schemas.microsoft.com/office/2006/metadata/properties" ma:root="true" ma:fieldsID="223be98fda7da497962f34c7b1f923bb" ns3:_="" ns4:_="">
    <xsd:import namespace="854d7e4f-c5c4-4d72-93e4-2a559d361cf1"/>
    <xsd:import namespace="13bf6bf8-f405-496d-9236-046dacaab1d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4d7e4f-c5c4-4d72-93e4-2a559d361c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bf6bf8-f405-496d-9236-046dacaab1d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5FA64B-0A47-4D5B-8964-645ABDA6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4d7e4f-c5c4-4d72-93e4-2a559d361cf1"/>
    <ds:schemaRef ds:uri="13bf6bf8-f405-496d-9236-046dacaab1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CECF9C-A6AA-4ECB-9CE8-7136A1CD17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180</TotalTime>
  <Words>12356</Words>
  <Application>Microsoft Office PowerPoint</Application>
  <PresentationFormat>Widescreen</PresentationFormat>
  <Paragraphs>2058</Paragraphs>
  <Slides>58</Slides>
  <Notes>58</Notes>
  <HiddenSlides>3</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Arial,Sans-Serif</vt:lpstr>
      <vt:lpstr>Wingdings,Sans-Serif</vt:lpstr>
      <vt:lpstr>Arial</vt:lpstr>
      <vt:lpstr>Calibri</vt:lpstr>
      <vt:lpstr>Calibri Light</vt:lpstr>
      <vt:lpstr>Corbel</vt:lpstr>
      <vt:lpstr>Gill Sans Nova Light</vt:lpstr>
      <vt:lpstr>Times New Roman</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Microsoft Office</dc:creator>
  <cp:lastModifiedBy>Yihong Zhang</cp:lastModifiedBy>
  <cp:revision>28</cp:revision>
  <cp:lastPrinted>2020-05-08T17:48:25Z</cp:lastPrinted>
  <dcterms:created xsi:type="dcterms:W3CDTF">2019-02-03T13:49:21Z</dcterms:created>
  <dcterms:modified xsi:type="dcterms:W3CDTF">2020-05-11T11:25:54Z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0x0101005D3CD0971A85D6459999A25A35B30ED5</vt:lpwstr>
  </property>
</Properties>
</file>